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4B4_14C329CD.xml" ContentType="application/vnd.ms-powerpoint.comments+xml"/>
  <Override PartName="/docMetadata/LabelInfo.xml" ContentType="application/vnd.ms-office.classificationlabel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3" r:id="rId5"/>
    <p:sldMasterId id="2147483691" r:id="rId6"/>
  </p:sldMasterIdLst>
  <p:notesMasterIdLst>
    <p:notesMasterId r:id="rId47"/>
  </p:notesMasterIdLst>
  <p:handoutMasterIdLst>
    <p:handoutMasterId r:id="rId48"/>
  </p:handoutMasterIdLst>
  <p:sldIdLst>
    <p:sldId id="256" r:id="rId7"/>
    <p:sldId id="1196" r:id="rId8"/>
    <p:sldId id="341" r:id="rId9"/>
    <p:sldId id="345" r:id="rId10"/>
    <p:sldId id="338" r:id="rId11"/>
    <p:sldId id="339" r:id="rId12"/>
    <p:sldId id="346" r:id="rId13"/>
    <p:sldId id="1180" r:id="rId14"/>
    <p:sldId id="1177" r:id="rId15"/>
    <p:sldId id="1200" r:id="rId16"/>
    <p:sldId id="342" r:id="rId17"/>
    <p:sldId id="1199" r:id="rId18"/>
    <p:sldId id="264" r:id="rId19"/>
    <p:sldId id="265" r:id="rId20"/>
    <p:sldId id="1202" r:id="rId21"/>
    <p:sldId id="1203" r:id="rId22"/>
    <p:sldId id="1204" r:id="rId23"/>
    <p:sldId id="1205" r:id="rId24"/>
    <p:sldId id="1181" r:id="rId25"/>
    <p:sldId id="369" r:id="rId26"/>
    <p:sldId id="1194" r:id="rId27"/>
    <p:sldId id="1176" r:id="rId28"/>
    <p:sldId id="1169" r:id="rId29"/>
    <p:sldId id="1195" r:id="rId30"/>
    <p:sldId id="1183" r:id="rId31"/>
    <p:sldId id="1184" r:id="rId32"/>
    <p:sldId id="1185" r:id="rId33"/>
    <p:sldId id="1186" r:id="rId34"/>
    <p:sldId id="1187" r:id="rId35"/>
    <p:sldId id="1188" r:id="rId36"/>
    <p:sldId id="1189" r:id="rId37"/>
    <p:sldId id="1190" r:id="rId38"/>
    <p:sldId id="1192" r:id="rId39"/>
    <p:sldId id="1191" r:id="rId40"/>
    <p:sldId id="1178" r:id="rId41"/>
    <p:sldId id="1182" r:id="rId42"/>
    <p:sldId id="343" r:id="rId43"/>
    <p:sldId id="1198" r:id="rId44"/>
    <p:sldId id="348" r:id="rId45"/>
    <p:sldId id="261" r:id="rId4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AFB002-F230-5FD5-5E06-A9F7917FF518}" name="Elisa Swanson-Parbäck" initials="ES" userId="S::elisa.swanson-parbaeck_perstorp.com#ext#@ueilorg.onmicrosoft.com::5c844838-7728-48e8-9e08-d1473f3937d4" providerId="AD"/>
  <p188:author id="{3F6DF68D-A6B6-478A-FB4C-B69ED1F041C2}" name="Gemma Stephenson" initials="GS" userId="S::Gemma_Stephenson@cargill.com::1b9f6231-9d37-49a0-80d1-c95727ebbb4b" providerId="AD"/>
  <p188:author id="{1B1B5EC9-B424-59BC-45B3-A131318D2BB3}" name="Garb, Markus (Mannheim)" initials="MG" userId="S::markus.garb@fuchs.com::1586fb42-d421-44fa-afa1-f959e2eaae78" providerId="AD"/>
  <p188:author id="{A9E3E9F5-EFB6-EB65-9FF4-452D329644AF}" name="Kettunen, Mika Petri" initials="KM" userId="S::mikakettunen_chevron.com#ext#@ueilorg.onmicrosoft.com::d402cd97-886b-4136-bb51-2795a2fc03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126"/>
    <a:srgbClr val="FFFFFF"/>
    <a:srgbClr val="F9B239"/>
    <a:srgbClr val="8F9191"/>
    <a:srgbClr val="00095F"/>
    <a:srgbClr val="E4E4E4"/>
    <a:srgbClr val="ABA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F8106-78DA-4230-94DE-D49ED67CD998}" v="3" dt="2025-06-16T12:27:59.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0524" autoAdjust="0"/>
  </p:normalViewPr>
  <p:slideViewPr>
    <p:cSldViewPr snapToGrid="0">
      <p:cViewPr varScale="1">
        <p:scale>
          <a:sx n="51" d="100"/>
          <a:sy n="51" d="100"/>
        </p:scale>
        <p:origin x="14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Stephenson" userId="1b9f6231-9d37-49a0-80d1-c95727ebbb4b" providerId="ADAL" clId="{B94F8106-78DA-4230-94DE-D49ED67CD998}"/>
    <pc:docChg chg="custSel addSld delSld modSld">
      <pc:chgData name="Gemma Stephenson" userId="1b9f6231-9d37-49a0-80d1-c95727ebbb4b" providerId="ADAL" clId="{B94F8106-78DA-4230-94DE-D49ED67CD998}" dt="2025-06-16T12:48:16.725" v="286" actId="2696"/>
      <pc:docMkLst>
        <pc:docMk/>
      </pc:docMkLst>
      <pc:sldChg chg="del">
        <pc:chgData name="Gemma Stephenson" userId="1b9f6231-9d37-49a0-80d1-c95727ebbb4b" providerId="ADAL" clId="{B94F8106-78DA-4230-94DE-D49ED67CD998}" dt="2025-06-16T08:27:36.692" v="1" actId="47"/>
        <pc:sldMkLst>
          <pc:docMk/>
          <pc:sldMk cId="65168502" sldId="263"/>
        </pc:sldMkLst>
      </pc:sldChg>
      <pc:sldChg chg="add">
        <pc:chgData name="Gemma Stephenson" userId="1b9f6231-9d37-49a0-80d1-c95727ebbb4b" providerId="ADAL" clId="{B94F8106-78DA-4230-94DE-D49ED67CD998}" dt="2025-06-16T08:27:23.044" v="0"/>
        <pc:sldMkLst>
          <pc:docMk/>
          <pc:sldMk cId="47427839" sldId="264"/>
        </pc:sldMkLst>
      </pc:sldChg>
      <pc:sldChg chg="add">
        <pc:chgData name="Gemma Stephenson" userId="1b9f6231-9d37-49a0-80d1-c95727ebbb4b" providerId="ADAL" clId="{B94F8106-78DA-4230-94DE-D49ED67CD998}" dt="2025-06-16T08:27:23.044" v="0"/>
        <pc:sldMkLst>
          <pc:docMk/>
          <pc:sldMk cId="2964683275" sldId="265"/>
        </pc:sldMkLst>
      </pc:sldChg>
      <pc:sldChg chg="del">
        <pc:chgData name="Gemma Stephenson" userId="1b9f6231-9d37-49a0-80d1-c95727ebbb4b" providerId="ADAL" clId="{B94F8106-78DA-4230-94DE-D49ED67CD998}" dt="2025-06-16T08:27:38.317" v="3" actId="47"/>
        <pc:sldMkLst>
          <pc:docMk/>
          <pc:sldMk cId="2252305452" sldId="275"/>
        </pc:sldMkLst>
      </pc:sldChg>
      <pc:sldChg chg="del">
        <pc:chgData name="Gemma Stephenson" userId="1b9f6231-9d37-49a0-80d1-c95727ebbb4b" providerId="ADAL" clId="{B94F8106-78DA-4230-94DE-D49ED67CD998}" dt="2025-06-16T08:27:37.617" v="2" actId="47"/>
        <pc:sldMkLst>
          <pc:docMk/>
          <pc:sldMk cId="2326663527" sldId="347"/>
        </pc:sldMkLst>
      </pc:sldChg>
      <pc:sldChg chg="del">
        <pc:chgData name="Gemma Stephenson" userId="1b9f6231-9d37-49a0-80d1-c95727ebbb4b" providerId="ADAL" clId="{B94F8106-78DA-4230-94DE-D49ED67CD998}" dt="2025-06-16T08:27:39.531" v="4" actId="47"/>
        <pc:sldMkLst>
          <pc:docMk/>
          <pc:sldMk cId="382862538" sldId="349"/>
        </pc:sldMkLst>
      </pc:sldChg>
      <pc:sldChg chg="del">
        <pc:chgData name="Gemma Stephenson" userId="1b9f6231-9d37-49a0-80d1-c95727ebbb4b" providerId="ADAL" clId="{B94F8106-78DA-4230-94DE-D49ED67CD998}" dt="2025-06-16T08:27:41.765" v="5" actId="47"/>
        <pc:sldMkLst>
          <pc:docMk/>
          <pc:sldMk cId="2063984545" sldId="1197"/>
        </pc:sldMkLst>
      </pc:sldChg>
      <pc:sldChg chg="addSp modSp mod modNotesTx">
        <pc:chgData name="Gemma Stephenson" userId="1b9f6231-9d37-49a0-80d1-c95727ebbb4b" providerId="ADAL" clId="{B94F8106-78DA-4230-94DE-D49ED67CD998}" dt="2025-06-16T12:32:45" v="285" actId="1076"/>
        <pc:sldMkLst>
          <pc:docMk/>
          <pc:sldMk cId="3865710169" sldId="1199"/>
        </pc:sldMkLst>
        <pc:spChg chg="add mod">
          <ac:chgData name="Gemma Stephenson" userId="1b9f6231-9d37-49a0-80d1-c95727ebbb4b" providerId="ADAL" clId="{B94F8106-78DA-4230-94DE-D49ED67CD998}" dt="2025-06-16T12:28:26.368" v="81" actId="404"/>
          <ac:spMkLst>
            <pc:docMk/>
            <pc:sldMk cId="3865710169" sldId="1199"/>
            <ac:spMk id="2" creationId="{34E9BAF0-780C-944A-295F-307EE2E121A8}"/>
          </ac:spMkLst>
        </pc:spChg>
        <pc:spChg chg="mod">
          <ac:chgData name="Gemma Stephenson" userId="1b9f6231-9d37-49a0-80d1-c95727ebbb4b" providerId="ADAL" clId="{B94F8106-78DA-4230-94DE-D49ED67CD998}" dt="2025-06-16T12:30:59.422" v="282" actId="404"/>
          <ac:spMkLst>
            <pc:docMk/>
            <pc:sldMk cId="3865710169" sldId="1199"/>
            <ac:spMk id="8" creationId="{C04A7B95-A8ED-0862-A7B1-2954EF03413F}"/>
          </ac:spMkLst>
        </pc:spChg>
        <pc:picChg chg="add mod">
          <ac:chgData name="Gemma Stephenson" userId="1b9f6231-9d37-49a0-80d1-c95727ebbb4b" providerId="ADAL" clId="{B94F8106-78DA-4230-94DE-D49ED67CD998}" dt="2025-06-16T12:32:45" v="285" actId="1076"/>
          <ac:picMkLst>
            <pc:docMk/>
            <pc:sldMk cId="3865710169" sldId="1199"/>
            <ac:picMk id="7" creationId="{58D9D233-FD39-CFF7-37F7-9450DA86CEDD}"/>
          </ac:picMkLst>
        </pc:picChg>
      </pc:sldChg>
      <pc:sldChg chg="addSp delSp modSp mod">
        <pc:chgData name="Gemma Stephenson" userId="1b9f6231-9d37-49a0-80d1-c95727ebbb4b" providerId="ADAL" clId="{B94F8106-78DA-4230-94DE-D49ED67CD998}" dt="2025-06-16T12:22:18.772" v="36" actId="404"/>
        <pc:sldMkLst>
          <pc:docMk/>
          <pc:sldMk cId="138849606" sldId="1200"/>
        </pc:sldMkLst>
        <pc:spChg chg="mod">
          <ac:chgData name="Gemma Stephenson" userId="1b9f6231-9d37-49a0-80d1-c95727ebbb4b" providerId="ADAL" clId="{B94F8106-78DA-4230-94DE-D49ED67CD998}" dt="2025-06-16T12:22:18.772" v="36" actId="404"/>
          <ac:spMkLst>
            <pc:docMk/>
            <pc:sldMk cId="138849606" sldId="1200"/>
            <ac:spMk id="3" creationId="{52FA904C-56C5-99BC-8B19-16268178F114}"/>
          </ac:spMkLst>
        </pc:spChg>
        <pc:spChg chg="del">
          <ac:chgData name="Gemma Stephenson" userId="1b9f6231-9d37-49a0-80d1-c95727ebbb4b" providerId="ADAL" clId="{B94F8106-78DA-4230-94DE-D49ED67CD998}" dt="2025-06-16T12:20:55.636" v="6" actId="478"/>
          <ac:spMkLst>
            <pc:docMk/>
            <pc:sldMk cId="138849606" sldId="1200"/>
            <ac:spMk id="4" creationId="{E18D8201-C3CF-54EB-14A8-CF40326EAA86}"/>
          </ac:spMkLst>
        </pc:spChg>
        <pc:picChg chg="add mod">
          <ac:chgData name="Gemma Stephenson" userId="1b9f6231-9d37-49a0-80d1-c95727ebbb4b" providerId="ADAL" clId="{B94F8106-78DA-4230-94DE-D49ED67CD998}" dt="2025-06-16T12:22:08.881" v="32" actId="1036"/>
          <ac:picMkLst>
            <pc:docMk/>
            <pc:sldMk cId="138849606" sldId="1200"/>
            <ac:picMk id="6" creationId="{FBAFC564-CBCE-FDE4-E1E7-296E332129DD}"/>
          </ac:picMkLst>
        </pc:picChg>
        <pc:picChg chg="add mod">
          <ac:chgData name="Gemma Stephenson" userId="1b9f6231-9d37-49a0-80d1-c95727ebbb4b" providerId="ADAL" clId="{B94F8106-78DA-4230-94DE-D49ED67CD998}" dt="2025-06-16T12:22:08.881" v="32" actId="1036"/>
          <ac:picMkLst>
            <pc:docMk/>
            <pc:sldMk cId="138849606" sldId="1200"/>
            <ac:picMk id="8" creationId="{00556DF1-B549-6CCC-9AF0-D9BD333139E9}"/>
          </ac:picMkLst>
        </pc:picChg>
      </pc:sldChg>
      <pc:sldChg chg="add del">
        <pc:chgData name="Gemma Stephenson" userId="1b9f6231-9d37-49a0-80d1-c95727ebbb4b" providerId="ADAL" clId="{B94F8106-78DA-4230-94DE-D49ED67CD998}" dt="2025-06-16T12:48:16.725" v="286" actId="2696"/>
        <pc:sldMkLst>
          <pc:docMk/>
          <pc:sldMk cId="1680954422" sldId="1201"/>
        </pc:sldMkLst>
      </pc:sldChg>
      <pc:sldChg chg="add">
        <pc:chgData name="Gemma Stephenson" userId="1b9f6231-9d37-49a0-80d1-c95727ebbb4b" providerId="ADAL" clId="{B94F8106-78DA-4230-94DE-D49ED67CD998}" dt="2025-06-16T08:27:23.044" v="0"/>
        <pc:sldMkLst>
          <pc:docMk/>
          <pc:sldMk cId="837912119" sldId="1202"/>
        </pc:sldMkLst>
      </pc:sldChg>
      <pc:sldChg chg="add">
        <pc:chgData name="Gemma Stephenson" userId="1b9f6231-9d37-49a0-80d1-c95727ebbb4b" providerId="ADAL" clId="{B94F8106-78DA-4230-94DE-D49ED67CD998}" dt="2025-06-16T08:27:23.044" v="0"/>
        <pc:sldMkLst>
          <pc:docMk/>
          <pc:sldMk cId="2395777410" sldId="1203"/>
        </pc:sldMkLst>
      </pc:sldChg>
      <pc:sldChg chg="add">
        <pc:chgData name="Gemma Stephenson" userId="1b9f6231-9d37-49a0-80d1-c95727ebbb4b" providerId="ADAL" clId="{B94F8106-78DA-4230-94DE-D49ED67CD998}" dt="2025-06-16T08:27:23.044" v="0"/>
        <pc:sldMkLst>
          <pc:docMk/>
          <pc:sldMk cId="348334541" sldId="1204"/>
        </pc:sldMkLst>
      </pc:sldChg>
      <pc:sldChg chg="add">
        <pc:chgData name="Gemma Stephenson" userId="1b9f6231-9d37-49a0-80d1-c95727ebbb4b" providerId="ADAL" clId="{B94F8106-78DA-4230-94DE-D49ED67CD998}" dt="2025-06-16T08:27:23.044" v="0"/>
        <pc:sldMkLst>
          <pc:docMk/>
          <pc:sldMk cId="448255832" sldId="1205"/>
        </pc:sldMkLst>
      </pc:sldChg>
    </pc:docChg>
  </pc:docChgLst>
  <pc:docChgLst>
    <pc:chgData name="Gemma Stephenson" userId="1b9f6231-9d37-49a0-80d1-c95727ebbb4b" providerId="ADAL" clId="{0FC96212-CC39-454C-8FDB-595409FFFB21}"/>
    <pc:docChg chg="undo custSel addSld delSld modSld sldOrd">
      <pc:chgData name="Gemma Stephenson" userId="1b9f6231-9d37-49a0-80d1-c95727ebbb4b" providerId="ADAL" clId="{0FC96212-CC39-454C-8FDB-595409FFFB21}" dt="2025-06-09T08:07:01.158" v="256" actId="20577"/>
      <pc:docMkLst>
        <pc:docMk/>
      </pc:docMkLst>
      <pc:sldChg chg="modSp mod">
        <pc:chgData name="Gemma Stephenson" userId="1b9f6231-9d37-49a0-80d1-c95727ebbb4b" providerId="ADAL" clId="{0FC96212-CC39-454C-8FDB-595409FFFB21}" dt="2025-06-06T11:25:05.740" v="107" actId="20577"/>
        <pc:sldMkLst>
          <pc:docMk/>
          <pc:sldMk cId="3843583660" sldId="256"/>
        </pc:sldMkLst>
        <pc:spChg chg="mod">
          <ac:chgData name="Gemma Stephenson" userId="1b9f6231-9d37-49a0-80d1-c95727ebbb4b" providerId="ADAL" clId="{0FC96212-CC39-454C-8FDB-595409FFFB21}" dt="2025-06-06T11:25:05.740" v="107" actId="20577"/>
          <ac:spMkLst>
            <pc:docMk/>
            <pc:sldMk cId="3843583660" sldId="256"/>
            <ac:spMk id="2" creationId="{624CB858-3A1D-767F-B4DB-D62B63FA7712}"/>
          </ac:spMkLst>
        </pc:spChg>
      </pc:sldChg>
      <pc:sldChg chg="addSp delSp modSp del mod modClrScheme chgLayout">
        <pc:chgData name="Gemma Stephenson" userId="1b9f6231-9d37-49a0-80d1-c95727ebbb4b" providerId="ADAL" clId="{0FC96212-CC39-454C-8FDB-595409FFFB21}" dt="2025-06-06T11:25:20.301" v="109" actId="47"/>
        <pc:sldMkLst>
          <pc:docMk/>
          <pc:sldMk cId="1196210945" sldId="257"/>
        </pc:sldMkLst>
        <pc:spChg chg="mod ord">
          <ac:chgData name="Gemma Stephenson" userId="1b9f6231-9d37-49a0-80d1-c95727ebbb4b" providerId="ADAL" clId="{0FC96212-CC39-454C-8FDB-595409FFFB21}" dt="2025-06-03T08:16:33.454" v="4" actId="700"/>
          <ac:spMkLst>
            <pc:docMk/>
            <pc:sldMk cId="1196210945" sldId="257"/>
            <ac:spMk id="2" creationId="{09356C44-BE96-806D-809F-85934B9A7C00}"/>
          </ac:spMkLst>
        </pc:spChg>
        <pc:spChg chg="add mod ord">
          <ac:chgData name="Gemma Stephenson" userId="1b9f6231-9d37-49a0-80d1-c95727ebbb4b" providerId="ADAL" clId="{0FC96212-CC39-454C-8FDB-595409FFFB21}" dt="2025-06-03T08:16:33.454" v="4" actId="700"/>
          <ac:spMkLst>
            <pc:docMk/>
            <pc:sldMk cId="1196210945" sldId="257"/>
            <ac:spMk id="3" creationId="{B5903343-DD63-AC1D-3A05-2A28AF85AF1A}"/>
          </ac:spMkLst>
        </pc:spChg>
        <pc:spChg chg="mod ord">
          <ac:chgData name="Gemma Stephenson" userId="1b9f6231-9d37-49a0-80d1-c95727ebbb4b" providerId="ADAL" clId="{0FC96212-CC39-454C-8FDB-595409FFFB21}" dt="2025-06-03T08:16:33.454" v="4" actId="700"/>
          <ac:spMkLst>
            <pc:docMk/>
            <pc:sldMk cId="1196210945" sldId="257"/>
            <ac:spMk id="4" creationId="{88B52379-DEF2-597C-A9EC-92C403377B21}"/>
          </ac:spMkLst>
        </pc:spChg>
        <pc:spChg chg="mod ord">
          <ac:chgData name="Gemma Stephenson" userId="1b9f6231-9d37-49a0-80d1-c95727ebbb4b" providerId="ADAL" clId="{0FC96212-CC39-454C-8FDB-595409FFFB21}" dt="2025-06-03T08:16:33.454" v="4" actId="700"/>
          <ac:spMkLst>
            <pc:docMk/>
            <pc:sldMk cId="1196210945" sldId="257"/>
            <ac:spMk id="5" creationId="{30B78AB4-8EE1-D4FF-7A72-37CA8E414963}"/>
          </ac:spMkLst>
        </pc:spChg>
        <pc:spChg chg="del">
          <ac:chgData name="Gemma Stephenson" userId="1b9f6231-9d37-49a0-80d1-c95727ebbb4b" providerId="ADAL" clId="{0FC96212-CC39-454C-8FDB-595409FFFB21}" dt="2025-06-03T08:16:39.351" v="6" actId="478"/>
          <ac:spMkLst>
            <pc:docMk/>
            <pc:sldMk cId="1196210945" sldId="257"/>
            <ac:spMk id="6" creationId="{8819A59A-1678-2570-3D57-B15D21ABAD08}"/>
          </ac:spMkLst>
        </pc:spChg>
        <pc:spChg chg="del">
          <ac:chgData name="Gemma Stephenson" userId="1b9f6231-9d37-49a0-80d1-c95727ebbb4b" providerId="ADAL" clId="{0FC96212-CC39-454C-8FDB-595409FFFB21}" dt="2025-06-03T08:16:37.609" v="5" actId="478"/>
          <ac:spMkLst>
            <pc:docMk/>
            <pc:sldMk cId="1196210945" sldId="257"/>
            <ac:spMk id="7" creationId="{D6880073-29CD-E30D-3FFC-280BA5CC1F02}"/>
          </ac:spMkLst>
        </pc:spChg>
      </pc:sldChg>
      <pc:sldChg chg="modSp mod">
        <pc:chgData name="Gemma Stephenson" userId="1b9f6231-9d37-49a0-80d1-c95727ebbb4b" providerId="ADAL" clId="{0FC96212-CC39-454C-8FDB-595409FFFB21}" dt="2025-06-06T11:25:35.318" v="123" actId="13926"/>
        <pc:sldMkLst>
          <pc:docMk/>
          <pc:sldMk cId="510295003" sldId="341"/>
        </pc:sldMkLst>
        <pc:spChg chg="mod">
          <ac:chgData name="Gemma Stephenson" userId="1b9f6231-9d37-49a0-80d1-c95727ebbb4b" providerId="ADAL" clId="{0FC96212-CC39-454C-8FDB-595409FFFB21}" dt="2025-06-06T11:25:35.318" v="123" actId="13926"/>
          <ac:spMkLst>
            <pc:docMk/>
            <pc:sldMk cId="510295003" sldId="341"/>
            <ac:spMk id="6" creationId="{179C5597-5908-F57A-DB0E-C044F2F08FAF}"/>
          </ac:spMkLst>
        </pc:spChg>
      </pc:sldChg>
      <pc:sldChg chg="modSp mod">
        <pc:chgData name="Gemma Stephenson" userId="1b9f6231-9d37-49a0-80d1-c95727ebbb4b" providerId="ADAL" clId="{0FC96212-CC39-454C-8FDB-595409FFFB21}" dt="2025-06-03T08:18:28.586" v="46" actId="20577"/>
        <pc:sldMkLst>
          <pc:docMk/>
          <pc:sldMk cId="3451468041" sldId="342"/>
        </pc:sldMkLst>
        <pc:spChg chg="mod">
          <ac:chgData name="Gemma Stephenson" userId="1b9f6231-9d37-49a0-80d1-c95727ebbb4b" providerId="ADAL" clId="{0FC96212-CC39-454C-8FDB-595409FFFB21}" dt="2025-06-03T08:18:28.586" v="46" actId="20577"/>
          <ac:spMkLst>
            <pc:docMk/>
            <pc:sldMk cId="3451468041" sldId="342"/>
            <ac:spMk id="6" creationId="{179C5597-5908-F57A-DB0E-C044F2F08FAF}"/>
          </ac:spMkLst>
        </pc:spChg>
      </pc:sldChg>
      <pc:sldChg chg="add">
        <pc:chgData name="Gemma Stephenson" userId="1b9f6231-9d37-49a0-80d1-c95727ebbb4b" providerId="ADAL" clId="{0FC96212-CC39-454C-8FDB-595409FFFB21}" dt="2025-06-03T08:19:28.310" v="80"/>
        <pc:sldMkLst>
          <pc:docMk/>
          <pc:sldMk cId="2921510861" sldId="369"/>
        </pc:sldMkLst>
      </pc:sldChg>
      <pc:sldChg chg="modSp add del mod">
        <pc:chgData name="Gemma Stephenson" userId="1b9f6231-9d37-49a0-80d1-c95727ebbb4b" providerId="ADAL" clId="{0FC96212-CC39-454C-8FDB-595409FFFB21}" dt="2025-06-06T11:32:51.432" v="176" actId="113"/>
        <pc:sldMkLst>
          <pc:docMk/>
          <pc:sldMk cId="3466891017" sldId="1169"/>
        </pc:sldMkLst>
        <pc:spChg chg="mod">
          <ac:chgData name="Gemma Stephenson" userId="1b9f6231-9d37-49a0-80d1-c95727ebbb4b" providerId="ADAL" clId="{0FC96212-CC39-454C-8FDB-595409FFFB21}" dt="2025-06-06T11:32:51.432" v="176" actId="113"/>
          <ac:spMkLst>
            <pc:docMk/>
            <pc:sldMk cId="3466891017" sldId="1169"/>
            <ac:spMk id="10" creationId="{5680334C-1C09-C18C-EC01-62DFB913362D}"/>
          </ac:spMkLst>
        </pc:spChg>
      </pc:sldChg>
      <pc:sldChg chg="add del">
        <pc:chgData name="Gemma Stephenson" userId="1b9f6231-9d37-49a0-80d1-c95727ebbb4b" providerId="ADAL" clId="{0FC96212-CC39-454C-8FDB-595409FFFB21}" dt="2025-06-03T08:19:28.310" v="80"/>
        <pc:sldMkLst>
          <pc:docMk/>
          <pc:sldMk cId="2845281862" sldId="1176"/>
        </pc:sldMkLst>
      </pc:sldChg>
      <pc:sldChg chg="delSp modSp add mod ord">
        <pc:chgData name="Gemma Stephenson" userId="1b9f6231-9d37-49a0-80d1-c95727ebbb4b" providerId="ADAL" clId="{0FC96212-CC39-454C-8FDB-595409FFFB21}" dt="2025-06-06T11:31:17.502" v="127" actId="478"/>
        <pc:sldMkLst>
          <pc:docMk/>
          <pc:sldMk cId="1257665685" sldId="1177"/>
        </pc:sldMkLst>
        <pc:spChg chg="del mod">
          <ac:chgData name="Gemma Stephenson" userId="1b9f6231-9d37-49a0-80d1-c95727ebbb4b" providerId="ADAL" clId="{0FC96212-CC39-454C-8FDB-595409FFFB21}" dt="2025-06-06T11:31:17.502" v="127" actId="478"/>
          <ac:spMkLst>
            <pc:docMk/>
            <pc:sldMk cId="1257665685" sldId="1177"/>
            <ac:spMk id="5" creationId="{856D972E-5ACE-D9BA-65C7-4E3A9979552F}"/>
          </ac:spMkLst>
        </pc:spChg>
      </pc:sldChg>
      <pc:sldChg chg="add">
        <pc:chgData name="Gemma Stephenson" userId="1b9f6231-9d37-49a0-80d1-c95727ebbb4b" providerId="ADAL" clId="{0FC96212-CC39-454C-8FDB-595409FFFB21}" dt="2025-06-03T08:19:28.310" v="80"/>
        <pc:sldMkLst>
          <pc:docMk/>
          <pc:sldMk cId="2357170332" sldId="1178"/>
        </pc:sldMkLst>
      </pc:sldChg>
      <pc:sldChg chg="add">
        <pc:chgData name="Gemma Stephenson" userId="1b9f6231-9d37-49a0-80d1-c95727ebbb4b" providerId="ADAL" clId="{0FC96212-CC39-454C-8FDB-595409FFFB21}" dt="2025-06-03T08:18:16.897" v="16"/>
        <pc:sldMkLst>
          <pc:docMk/>
          <pc:sldMk cId="2419562805" sldId="1180"/>
        </pc:sldMkLst>
      </pc:sldChg>
      <pc:sldChg chg="modSp add mod">
        <pc:chgData name="Gemma Stephenson" userId="1b9f6231-9d37-49a0-80d1-c95727ebbb4b" providerId="ADAL" clId="{0FC96212-CC39-454C-8FDB-595409FFFB21}" dt="2025-06-03T08:18:40.953" v="58" actId="20577"/>
        <pc:sldMkLst>
          <pc:docMk/>
          <pc:sldMk cId="1699043841" sldId="1181"/>
        </pc:sldMkLst>
        <pc:spChg chg="mod">
          <ac:chgData name="Gemma Stephenson" userId="1b9f6231-9d37-49a0-80d1-c95727ebbb4b" providerId="ADAL" clId="{0FC96212-CC39-454C-8FDB-595409FFFB21}" dt="2025-06-03T08:18:40.953" v="58" actId="20577"/>
          <ac:spMkLst>
            <pc:docMk/>
            <pc:sldMk cId="1699043841" sldId="1181"/>
            <ac:spMk id="6" creationId="{179C5597-5908-F57A-DB0E-C044F2F08FAF}"/>
          </ac:spMkLst>
        </pc:spChg>
      </pc:sldChg>
      <pc:sldChg chg="modSp add mod">
        <pc:chgData name="Gemma Stephenson" userId="1b9f6231-9d37-49a0-80d1-c95727ebbb4b" providerId="ADAL" clId="{0FC96212-CC39-454C-8FDB-595409FFFB21}" dt="2025-06-06T11:33:07.788" v="177" actId="20577"/>
        <pc:sldMkLst>
          <pc:docMk/>
          <pc:sldMk cId="3907242473" sldId="1182"/>
        </pc:sldMkLst>
        <pc:spChg chg="mod">
          <ac:chgData name="Gemma Stephenson" userId="1b9f6231-9d37-49a0-80d1-c95727ebbb4b" providerId="ADAL" clId="{0FC96212-CC39-454C-8FDB-595409FFFB21}" dt="2025-06-06T11:33:07.788" v="177" actId="20577"/>
          <ac:spMkLst>
            <pc:docMk/>
            <pc:sldMk cId="3907242473" sldId="1182"/>
            <ac:spMk id="6" creationId="{179C5597-5908-F57A-DB0E-C044F2F08FAF}"/>
          </ac:spMkLst>
        </pc:spChg>
      </pc:sldChg>
      <pc:sldChg chg="add">
        <pc:chgData name="Gemma Stephenson" userId="1b9f6231-9d37-49a0-80d1-c95727ebbb4b" providerId="ADAL" clId="{0FC96212-CC39-454C-8FDB-595409FFFB21}" dt="2025-06-03T08:19:28.310" v="80"/>
        <pc:sldMkLst>
          <pc:docMk/>
          <pc:sldMk cId="1525671198" sldId="1183"/>
        </pc:sldMkLst>
      </pc:sldChg>
      <pc:sldChg chg="add">
        <pc:chgData name="Gemma Stephenson" userId="1b9f6231-9d37-49a0-80d1-c95727ebbb4b" providerId="ADAL" clId="{0FC96212-CC39-454C-8FDB-595409FFFB21}" dt="2025-06-03T08:19:28.310" v="80"/>
        <pc:sldMkLst>
          <pc:docMk/>
          <pc:sldMk cId="3340609878" sldId="1184"/>
        </pc:sldMkLst>
      </pc:sldChg>
      <pc:sldChg chg="add">
        <pc:chgData name="Gemma Stephenson" userId="1b9f6231-9d37-49a0-80d1-c95727ebbb4b" providerId="ADAL" clId="{0FC96212-CC39-454C-8FDB-595409FFFB21}" dt="2025-06-03T08:19:28.310" v="80"/>
        <pc:sldMkLst>
          <pc:docMk/>
          <pc:sldMk cId="1868239121" sldId="1185"/>
        </pc:sldMkLst>
      </pc:sldChg>
      <pc:sldChg chg="add">
        <pc:chgData name="Gemma Stephenson" userId="1b9f6231-9d37-49a0-80d1-c95727ebbb4b" providerId="ADAL" clId="{0FC96212-CC39-454C-8FDB-595409FFFB21}" dt="2025-06-03T08:19:28.310" v="80"/>
        <pc:sldMkLst>
          <pc:docMk/>
          <pc:sldMk cId="1290164528" sldId="1186"/>
        </pc:sldMkLst>
      </pc:sldChg>
      <pc:sldChg chg="add">
        <pc:chgData name="Gemma Stephenson" userId="1b9f6231-9d37-49a0-80d1-c95727ebbb4b" providerId="ADAL" clId="{0FC96212-CC39-454C-8FDB-595409FFFB21}" dt="2025-06-03T08:19:28.310" v="80"/>
        <pc:sldMkLst>
          <pc:docMk/>
          <pc:sldMk cId="2617428203" sldId="1187"/>
        </pc:sldMkLst>
      </pc:sldChg>
      <pc:sldChg chg="add">
        <pc:chgData name="Gemma Stephenson" userId="1b9f6231-9d37-49a0-80d1-c95727ebbb4b" providerId="ADAL" clId="{0FC96212-CC39-454C-8FDB-595409FFFB21}" dt="2025-06-03T08:19:28.310" v="80"/>
        <pc:sldMkLst>
          <pc:docMk/>
          <pc:sldMk cId="282888446" sldId="1188"/>
        </pc:sldMkLst>
      </pc:sldChg>
      <pc:sldChg chg="add">
        <pc:chgData name="Gemma Stephenson" userId="1b9f6231-9d37-49a0-80d1-c95727ebbb4b" providerId="ADAL" clId="{0FC96212-CC39-454C-8FDB-595409FFFB21}" dt="2025-06-03T08:19:28.310" v="80"/>
        <pc:sldMkLst>
          <pc:docMk/>
          <pc:sldMk cId="3818245516" sldId="1189"/>
        </pc:sldMkLst>
      </pc:sldChg>
      <pc:sldChg chg="add">
        <pc:chgData name="Gemma Stephenson" userId="1b9f6231-9d37-49a0-80d1-c95727ebbb4b" providerId="ADAL" clId="{0FC96212-CC39-454C-8FDB-595409FFFB21}" dt="2025-06-03T08:19:28.310" v="80"/>
        <pc:sldMkLst>
          <pc:docMk/>
          <pc:sldMk cId="1116277674" sldId="1190"/>
        </pc:sldMkLst>
      </pc:sldChg>
      <pc:sldChg chg="add">
        <pc:chgData name="Gemma Stephenson" userId="1b9f6231-9d37-49a0-80d1-c95727ebbb4b" providerId="ADAL" clId="{0FC96212-CC39-454C-8FDB-595409FFFB21}" dt="2025-06-03T08:19:28.310" v="80"/>
        <pc:sldMkLst>
          <pc:docMk/>
          <pc:sldMk cId="2177982082" sldId="1191"/>
        </pc:sldMkLst>
      </pc:sldChg>
      <pc:sldChg chg="add">
        <pc:chgData name="Gemma Stephenson" userId="1b9f6231-9d37-49a0-80d1-c95727ebbb4b" providerId="ADAL" clId="{0FC96212-CC39-454C-8FDB-595409FFFB21}" dt="2025-06-03T08:19:28.310" v="80"/>
        <pc:sldMkLst>
          <pc:docMk/>
          <pc:sldMk cId="401937866" sldId="1192"/>
        </pc:sldMkLst>
      </pc:sldChg>
      <pc:sldChg chg="add">
        <pc:chgData name="Gemma Stephenson" userId="1b9f6231-9d37-49a0-80d1-c95727ebbb4b" providerId="ADAL" clId="{0FC96212-CC39-454C-8FDB-595409FFFB21}" dt="2025-06-03T08:19:28.310" v="80"/>
        <pc:sldMkLst>
          <pc:docMk/>
          <pc:sldMk cId="1957591682" sldId="1194"/>
        </pc:sldMkLst>
      </pc:sldChg>
      <pc:sldChg chg="add">
        <pc:chgData name="Gemma Stephenson" userId="1b9f6231-9d37-49a0-80d1-c95727ebbb4b" providerId="ADAL" clId="{0FC96212-CC39-454C-8FDB-595409FFFB21}" dt="2025-06-03T08:19:28.310" v="80"/>
        <pc:sldMkLst>
          <pc:docMk/>
          <pc:sldMk cId="2645480549" sldId="1195"/>
        </pc:sldMkLst>
      </pc:sldChg>
      <pc:sldChg chg="add">
        <pc:chgData name="Gemma Stephenson" userId="1b9f6231-9d37-49a0-80d1-c95727ebbb4b" providerId="ADAL" clId="{0FC96212-CC39-454C-8FDB-595409FFFB21}" dt="2025-06-06T11:25:17.555" v="108"/>
        <pc:sldMkLst>
          <pc:docMk/>
          <pc:sldMk cId="3446473229" sldId="1196"/>
        </pc:sldMkLst>
      </pc:sldChg>
      <pc:sldChg chg="modSp new mod">
        <pc:chgData name="Gemma Stephenson" userId="1b9f6231-9d37-49a0-80d1-c95727ebbb4b" providerId="ADAL" clId="{0FC96212-CC39-454C-8FDB-595409FFFB21}" dt="2025-06-06T11:31:56.771" v="149" actId="13926"/>
        <pc:sldMkLst>
          <pc:docMk/>
          <pc:sldMk cId="2063984545" sldId="1197"/>
        </pc:sldMkLst>
        <pc:spChg chg="mod">
          <ac:chgData name="Gemma Stephenson" userId="1b9f6231-9d37-49a0-80d1-c95727ebbb4b" providerId="ADAL" clId="{0FC96212-CC39-454C-8FDB-595409FFFB21}" dt="2025-06-06T11:31:56.771" v="149" actId="13926"/>
          <ac:spMkLst>
            <pc:docMk/>
            <pc:sldMk cId="2063984545" sldId="1197"/>
            <ac:spMk id="2" creationId="{96D7B5FE-F618-9E97-4342-B960B696F96B}"/>
          </ac:spMkLst>
        </pc:spChg>
      </pc:sldChg>
      <pc:sldChg chg="new">
        <pc:chgData name="Gemma Stephenson" userId="1b9f6231-9d37-49a0-80d1-c95727ebbb4b" providerId="ADAL" clId="{0FC96212-CC39-454C-8FDB-595409FFFB21}" dt="2025-06-09T08:04:35.690" v="178" actId="680"/>
        <pc:sldMkLst>
          <pc:docMk/>
          <pc:sldMk cId="2220243973" sldId="1198"/>
        </pc:sldMkLst>
      </pc:sldChg>
      <pc:sldChg chg="addSp delSp modSp new mod modClrScheme chgLayout">
        <pc:chgData name="Gemma Stephenson" userId="1b9f6231-9d37-49a0-80d1-c95727ebbb4b" providerId="ADAL" clId="{0FC96212-CC39-454C-8FDB-595409FFFB21}" dt="2025-06-09T08:06:24.596" v="211" actId="700"/>
        <pc:sldMkLst>
          <pc:docMk/>
          <pc:sldMk cId="3865710169" sldId="1199"/>
        </pc:sldMkLst>
        <pc:spChg chg="del mod ord">
          <ac:chgData name="Gemma Stephenson" userId="1b9f6231-9d37-49a0-80d1-c95727ebbb4b" providerId="ADAL" clId="{0FC96212-CC39-454C-8FDB-595409FFFB21}" dt="2025-06-09T08:05:42.860" v="180" actId="700"/>
          <ac:spMkLst>
            <pc:docMk/>
            <pc:sldMk cId="3865710169" sldId="1199"/>
            <ac:spMk id="2" creationId="{251F5113-0567-CF38-884F-04C878B05B9A}"/>
          </ac:spMkLst>
        </pc:spChg>
        <pc:spChg chg="del mod ord">
          <ac:chgData name="Gemma Stephenson" userId="1b9f6231-9d37-49a0-80d1-c95727ebbb4b" providerId="ADAL" clId="{0FC96212-CC39-454C-8FDB-595409FFFB21}" dt="2025-06-09T08:05:42.860" v="180" actId="700"/>
          <ac:spMkLst>
            <pc:docMk/>
            <pc:sldMk cId="3865710169" sldId="1199"/>
            <ac:spMk id="3" creationId="{1668B380-C3B9-0E8E-BADD-1D55979F6595}"/>
          </ac:spMkLst>
        </pc:spChg>
        <pc:spChg chg="mod ord">
          <ac:chgData name="Gemma Stephenson" userId="1b9f6231-9d37-49a0-80d1-c95727ebbb4b" providerId="ADAL" clId="{0FC96212-CC39-454C-8FDB-595409FFFB21}" dt="2025-06-09T08:06:24.596" v="211" actId="700"/>
          <ac:spMkLst>
            <pc:docMk/>
            <pc:sldMk cId="3865710169" sldId="1199"/>
            <ac:spMk id="4" creationId="{01422F55-4599-68D3-90B0-9DB4C5BC1B09}"/>
          </ac:spMkLst>
        </pc:spChg>
        <pc:spChg chg="mod ord">
          <ac:chgData name="Gemma Stephenson" userId="1b9f6231-9d37-49a0-80d1-c95727ebbb4b" providerId="ADAL" clId="{0FC96212-CC39-454C-8FDB-595409FFFB21}" dt="2025-06-09T08:06:24.596" v="211" actId="700"/>
          <ac:spMkLst>
            <pc:docMk/>
            <pc:sldMk cId="3865710169" sldId="1199"/>
            <ac:spMk id="5" creationId="{F54985E7-856C-3CF7-2EBF-2D02FF9C1E9F}"/>
          </ac:spMkLst>
        </pc:spChg>
        <pc:spChg chg="add mod ord">
          <ac:chgData name="Gemma Stephenson" userId="1b9f6231-9d37-49a0-80d1-c95727ebbb4b" providerId="ADAL" clId="{0FC96212-CC39-454C-8FDB-595409FFFB21}" dt="2025-06-09T08:06:24.596" v="211" actId="700"/>
          <ac:spMkLst>
            <pc:docMk/>
            <pc:sldMk cId="3865710169" sldId="1199"/>
            <ac:spMk id="6" creationId="{BCBBF78F-D2AB-FFA7-B126-A3DAF9AEC537}"/>
          </ac:spMkLst>
        </pc:spChg>
        <pc:spChg chg="add del mod ord">
          <ac:chgData name="Gemma Stephenson" userId="1b9f6231-9d37-49a0-80d1-c95727ebbb4b" providerId="ADAL" clId="{0FC96212-CC39-454C-8FDB-595409FFFB21}" dt="2025-06-09T08:06:24.596" v="211" actId="700"/>
          <ac:spMkLst>
            <pc:docMk/>
            <pc:sldMk cId="3865710169" sldId="1199"/>
            <ac:spMk id="7" creationId="{F7B9F9BA-66DE-B718-85AF-06E51B872138}"/>
          </ac:spMkLst>
        </pc:spChg>
        <pc:spChg chg="add mod ord">
          <ac:chgData name="Gemma Stephenson" userId="1b9f6231-9d37-49a0-80d1-c95727ebbb4b" providerId="ADAL" clId="{0FC96212-CC39-454C-8FDB-595409FFFB21}" dt="2025-06-09T08:06:24.596" v="211" actId="700"/>
          <ac:spMkLst>
            <pc:docMk/>
            <pc:sldMk cId="3865710169" sldId="1199"/>
            <ac:spMk id="8" creationId="{C04A7B95-A8ED-0862-A7B1-2954EF03413F}"/>
          </ac:spMkLst>
        </pc:spChg>
      </pc:sldChg>
      <pc:sldChg chg="modSp new mod">
        <pc:chgData name="Gemma Stephenson" userId="1b9f6231-9d37-49a0-80d1-c95727ebbb4b" providerId="ADAL" clId="{0FC96212-CC39-454C-8FDB-595409FFFB21}" dt="2025-06-09T08:07:01.158" v="256" actId="20577"/>
        <pc:sldMkLst>
          <pc:docMk/>
          <pc:sldMk cId="138849606" sldId="1200"/>
        </pc:sldMkLst>
        <pc:spChg chg="mod">
          <ac:chgData name="Gemma Stephenson" userId="1b9f6231-9d37-49a0-80d1-c95727ebbb4b" providerId="ADAL" clId="{0FC96212-CC39-454C-8FDB-595409FFFB21}" dt="2025-06-09T08:06:50.133" v="231" actId="20577"/>
          <ac:spMkLst>
            <pc:docMk/>
            <pc:sldMk cId="138849606" sldId="1200"/>
            <ac:spMk id="2" creationId="{5EEF8DA9-9E67-13F2-C0DD-4DC7BEFE417B}"/>
          </ac:spMkLst>
        </pc:spChg>
        <pc:spChg chg="mod">
          <ac:chgData name="Gemma Stephenson" userId="1b9f6231-9d37-49a0-80d1-c95727ebbb4b" providerId="ADAL" clId="{0FC96212-CC39-454C-8FDB-595409FFFB21}" dt="2025-06-09T08:07:01.158" v="256" actId="20577"/>
          <ac:spMkLst>
            <pc:docMk/>
            <pc:sldMk cId="138849606" sldId="1200"/>
            <ac:spMk id="3" creationId="{52FA904C-56C5-99BC-8B19-16268178F11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dPt>
            <c:idx val="0"/>
            <c:invertIfNegative val="0"/>
            <c:bubble3D val="0"/>
            <c:extLst>
              <c:ext xmlns:c16="http://schemas.microsoft.com/office/drawing/2014/chart" uri="{C3380CC4-5D6E-409C-BE32-E72D297353CC}">
                <c16:uniqueId val="{00000000-6DAC-422B-AAEA-3213C3F86760}"/>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1-6DAC-422B-AAEA-3213C3F86760}"/>
            </c:ext>
          </c:extLst>
        </c:ser>
        <c:ser>
          <c:idx val="1"/>
          <c:order val="1"/>
          <c:tx>
            <c:strRef>
              <c:f>Sheet1!$C$1</c:f>
              <c:strCache>
                <c:ptCount val="1"/>
                <c:pt idx="0">
                  <c:v>Series 12</c:v>
                </c:pt>
              </c:strCache>
            </c:strRef>
          </c:tx>
          <c:spPr>
            <a:solidFill>
              <a:srgbClr val="00095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6DAC-422B-AAEA-3213C3F86760}"/>
            </c:ext>
          </c:extLst>
        </c:ser>
        <c:ser>
          <c:idx val="2"/>
          <c:order val="2"/>
          <c:tx>
            <c:strRef>
              <c:f>Sheet1!$D$1</c:f>
              <c:strCache>
                <c:ptCount val="1"/>
                <c:pt idx="0">
                  <c:v>Series 2</c:v>
                </c:pt>
              </c:strCache>
            </c:strRef>
          </c:tx>
          <c:spPr>
            <a:solidFill>
              <a:srgbClr val="F8B80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3-6DAC-422B-AAEA-3213C3F86760}"/>
            </c:ext>
          </c:extLst>
        </c:ser>
        <c:ser>
          <c:idx val="3"/>
          <c:order val="3"/>
          <c:tx>
            <c:strRef>
              <c:f>Sheet1!$E$1</c:f>
              <c:strCache>
                <c:ptCount val="1"/>
                <c:pt idx="0">
                  <c:v>Series 3</c:v>
                </c:pt>
              </c:strCache>
            </c:strRef>
          </c:tx>
          <c:spPr>
            <a:solidFill>
              <a:srgbClr val="F77126"/>
            </a:solidFill>
            <a:ln>
              <a:noFill/>
            </a:ln>
            <a:effectLst/>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4-6DAC-422B-AAEA-3213C3F86760}"/>
            </c:ext>
          </c:extLst>
        </c:ser>
        <c:dLbls>
          <c:showLegendKey val="0"/>
          <c:showVal val="0"/>
          <c:showCatName val="0"/>
          <c:showSerName val="0"/>
          <c:showPercent val="0"/>
          <c:showBubbleSize val="0"/>
        </c:dLbls>
        <c:gapWidth val="219"/>
        <c:overlap val="-27"/>
        <c:axId val="959503680"/>
        <c:axId val="959509080"/>
      </c:barChart>
      <c:catAx>
        <c:axId val="95950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59509080"/>
        <c:crosses val="autoZero"/>
        <c:auto val="1"/>
        <c:lblAlgn val="ctr"/>
        <c:lblOffset val="100"/>
        <c:noMultiLvlLbl val="0"/>
      </c:catAx>
      <c:valAx>
        <c:axId val="959509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5950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dPt>
            <c:idx val="0"/>
            <c:invertIfNegative val="0"/>
            <c:bubble3D val="0"/>
            <c:extLst>
              <c:ext xmlns:c16="http://schemas.microsoft.com/office/drawing/2014/chart" uri="{C3380CC4-5D6E-409C-BE32-E72D297353CC}">
                <c16:uniqueId val="{00000000-6DAC-422B-AAEA-3213C3F86760}"/>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1-6DAC-422B-AAEA-3213C3F86760}"/>
            </c:ext>
          </c:extLst>
        </c:ser>
        <c:ser>
          <c:idx val="1"/>
          <c:order val="1"/>
          <c:tx>
            <c:strRef>
              <c:f>Sheet1!$C$1</c:f>
              <c:strCache>
                <c:ptCount val="1"/>
                <c:pt idx="0">
                  <c:v>Series 12</c:v>
                </c:pt>
              </c:strCache>
            </c:strRef>
          </c:tx>
          <c:spPr>
            <a:solidFill>
              <a:srgbClr val="00095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6DAC-422B-AAEA-3213C3F86760}"/>
            </c:ext>
          </c:extLst>
        </c:ser>
        <c:ser>
          <c:idx val="2"/>
          <c:order val="2"/>
          <c:tx>
            <c:strRef>
              <c:f>Sheet1!$D$1</c:f>
              <c:strCache>
                <c:ptCount val="1"/>
                <c:pt idx="0">
                  <c:v>Series 2</c:v>
                </c:pt>
              </c:strCache>
            </c:strRef>
          </c:tx>
          <c:spPr>
            <a:solidFill>
              <a:srgbClr val="F8B80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3-6DAC-422B-AAEA-3213C3F86760}"/>
            </c:ext>
          </c:extLst>
        </c:ser>
        <c:ser>
          <c:idx val="3"/>
          <c:order val="3"/>
          <c:tx>
            <c:strRef>
              <c:f>Sheet1!$E$1</c:f>
              <c:strCache>
                <c:ptCount val="1"/>
                <c:pt idx="0">
                  <c:v>Series 3</c:v>
                </c:pt>
              </c:strCache>
            </c:strRef>
          </c:tx>
          <c:spPr>
            <a:solidFill>
              <a:srgbClr val="F77126"/>
            </a:solidFill>
            <a:ln>
              <a:noFill/>
            </a:ln>
            <a:effectLst/>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4-6DAC-422B-AAEA-3213C3F86760}"/>
            </c:ext>
          </c:extLst>
        </c:ser>
        <c:dLbls>
          <c:showLegendKey val="0"/>
          <c:showVal val="0"/>
          <c:showCatName val="0"/>
          <c:showSerName val="0"/>
          <c:showPercent val="0"/>
          <c:showBubbleSize val="0"/>
        </c:dLbls>
        <c:gapWidth val="219"/>
        <c:overlap val="-27"/>
        <c:axId val="959503680"/>
        <c:axId val="959509080"/>
      </c:barChart>
      <c:catAx>
        <c:axId val="95950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59509080"/>
        <c:crosses val="autoZero"/>
        <c:auto val="1"/>
        <c:lblAlgn val="ctr"/>
        <c:lblOffset val="100"/>
        <c:noMultiLvlLbl val="0"/>
      </c:catAx>
      <c:valAx>
        <c:axId val="959509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5950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dPt>
            <c:idx val="0"/>
            <c:invertIfNegative val="0"/>
            <c:bubble3D val="0"/>
            <c:extLst>
              <c:ext xmlns:c16="http://schemas.microsoft.com/office/drawing/2014/chart" uri="{C3380CC4-5D6E-409C-BE32-E72D297353CC}">
                <c16:uniqueId val="{00000000-6DAC-422B-AAEA-3213C3F86760}"/>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1-6DAC-422B-AAEA-3213C3F86760}"/>
            </c:ext>
          </c:extLst>
        </c:ser>
        <c:ser>
          <c:idx val="1"/>
          <c:order val="1"/>
          <c:tx>
            <c:strRef>
              <c:f>Sheet1!$C$1</c:f>
              <c:strCache>
                <c:ptCount val="1"/>
                <c:pt idx="0">
                  <c:v>Series 12</c:v>
                </c:pt>
              </c:strCache>
            </c:strRef>
          </c:tx>
          <c:spPr>
            <a:solidFill>
              <a:srgbClr val="00095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6DAC-422B-AAEA-3213C3F86760}"/>
            </c:ext>
          </c:extLst>
        </c:ser>
        <c:ser>
          <c:idx val="2"/>
          <c:order val="2"/>
          <c:tx>
            <c:strRef>
              <c:f>Sheet1!$D$1</c:f>
              <c:strCache>
                <c:ptCount val="1"/>
                <c:pt idx="0">
                  <c:v>Series 2</c:v>
                </c:pt>
              </c:strCache>
            </c:strRef>
          </c:tx>
          <c:spPr>
            <a:solidFill>
              <a:srgbClr val="F8B80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3-6DAC-422B-AAEA-3213C3F86760}"/>
            </c:ext>
          </c:extLst>
        </c:ser>
        <c:ser>
          <c:idx val="3"/>
          <c:order val="3"/>
          <c:tx>
            <c:strRef>
              <c:f>Sheet1!$E$1</c:f>
              <c:strCache>
                <c:ptCount val="1"/>
                <c:pt idx="0">
                  <c:v>Series 3</c:v>
                </c:pt>
              </c:strCache>
            </c:strRef>
          </c:tx>
          <c:spPr>
            <a:solidFill>
              <a:srgbClr val="F77126"/>
            </a:solidFill>
            <a:ln>
              <a:noFill/>
            </a:ln>
            <a:effectLst/>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4-6DAC-422B-AAEA-3213C3F86760}"/>
            </c:ext>
          </c:extLst>
        </c:ser>
        <c:dLbls>
          <c:showLegendKey val="0"/>
          <c:showVal val="0"/>
          <c:showCatName val="0"/>
          <c:showSerName val="0"/>
          <c:showPercent val="0"/>
          <c:showBubbleSize val="0"/>
        </c:dLbls>
        <c:gapWidth val="219"/>
        <c:overlap val="-27"/>
        <c:axId val="959503680"/>
        <c:axId val="959509080"/>
      </c:barChart>
      <c:catAx>
        <c:axId val="95950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59509080"/>
        <c:crosses val="autoZero"/>
        <c:auto val="1"/>
        <c:lblAlgn val="ctr"/>
        <c:lblOffset val="100"/>
        <c:noMultiLvlLbl val="0"/>
      </c:catAx>
      <c:valAx>
        <c:axId val="959509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5950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4B4_14C329CD.xml><?xml version="1.0" encoding="utf-8"?>
<p188:cmLst xmlns:a="http://schemas.openxmlformats.org/drawingml/2006/main" xmlns:r="http://schemas.openxmlformats.org/officeDocument/2006/relationships" xmlns:p188="http://schemas.microsoft.com/office/powerpoint/2018/8/main">
  <p188:cm id="{D28BA416-A3A5-42DB-9E9B-A94964AF6075}" authorId="{F3AFB002-F230-5FD5-5E06-A9F7917FF518}" created="2025-05-21T20:40:09.866">
    <ac:deMkLst xmlns:ac="http://schemas.microsoft.com/office/drawing/2013/main/command">
      <pc:docMk xmlns:pc="http://schemas.microsoft.com/office/powerpoint/2013/main/command"/>
      <pc:sldMk xmlns:pc="http://schemas.microsoft.com/office/powerpoint/2013/main/command" cId="382862538" sldId="349"/>
      <ac:picMk id="10" creationId="{AFE3CABD-2DA6-0A0B-543D-EE790EB11C51}"/>
    </ac:deMkLst>
    <p188:replyLst>
      <p188:reply id="{C4F81BC1-8DC1-47D9-843F-32997C918378}" authorId="{3F6DF68D-A6B6-478A-FB4C-B69ED1F041C2}" created="2025-05-22T07:54:55.028">
        <p188:txBody>
          <a:bodyPr/>
          <a:lstStyle/>
          <a:p>
            <a:r>
              <a:rPr lang="en-GB"/>
              <a:t>Thanks Elisa - have changed this now ☺️</a:t>
            </a:r>
          </a:p>
        </p188:txBody>
      </p188:reply>
    </p188:replyLst>
    <p188:txBody>
      <a:bodyPr/>
      <a:lstStyle/>
      <a:p>
        <a:r>
          <a:rPr lang="en-US"/>
          <a:t>Suggest to use the version that includes the TUV QR code on the front cover</a:t>
        </a:r>
      </a:p>
    </p188:txBody>
    <p188:extLst>
      <p:ext xmlns:p="http://schemas.openxmlformats.org/presentationml/2006/main" uri="{57CB4572-C831-44C2-8A1C-0ADB6CCDFE69}">
        <p223:reactions xmlns:p223="http://schemas.microsoft.com/office/powerpoint/2022/03/main">
          <p223:rxn type="👍">
            <p223:instance time="2025-05-22T07:48:07.288" authorId="{1B1B5EC9-B424-59BC-45B3-A131318D2BB3}"/>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AA876-5004-4677-98BA-577C1810D473}"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F3351CD4-0F80-405A-8268-800FCAF8B7C0}">
      <dgm:prSet phldrT="[Text]" custT="1"/>
      <dgm:spPr>
        <a:solidFill>
          <a:schemeClr val="accent1"/>
        </a:solidFill>
      </dgm:spPr>
      <dgm:t>
        <a:bodyPr/>
        <a:lstStyle/>
        <a:p>
          <a:r>
            <a:rPr lang="en-GB" sz="900" dirty="0"/>
            <a:t>Carbon Footprint Working Group</a:t>
          </a:r>
        </a:p>
      </dgm:t>
    </dgm:pt>
    <dgm:pt modelId="{B0F69E7E-9C3A-40D6-AFE2-FC8F4016C2DD}" type="parTrans" cxnId="{66CB98BA-1ED6-4999-8D25-EE4A3CBB0327}">
      <dgm:prSet/>
      <dgm:spPr/>
      <dgm:t>
        <a:bodyPr/>
        <a:lstStyle/>
        <a:p>
          <a:endParaRPr lang="en-GB" sz="1200"/>
        </a:p>
      </dgm:t>
    </dgm:pt>
    <dgm:pt modelId="{744DE3AF-6C78-448C-BCC4-70E35E143168}" type="sibTrans" cxnId="{66CB98BA-1ED6-4999-8D25-EE4A3CBB0327}">
      <dgm:prSet custT="1"/>
      <dgm:spPr/>
      <dgm:t>
        <a:bodyPr/>
        <a:lstStyle/>
        <a:p>
          <a:pPr algn="ctr"/>
          <a:r>
            <a:rPr lang="en-GB" sz="1000" dirty="0"/>
            <a:t>Herrmann/Kettunen</a:t>
          </a:r>
        </a:p>
      </dgm:t>
    </dgm:pt>
    <dgm:pt modelId="{237DCEA6-7142-47C3-A613-0847804C6154}">
      <dgm:prSet phldrT="[Text]" custT="1"/>
      <dgm:spPr>
        <a:solidFill>
          <a:schemeClr val="accent2"/>
        </a:solidFill>
      </dgm:spPr>
      <dgm:t>
        <a:bodyPr/>
        <a:lstStyle/>
        <a:p>
          <a:r>
            <a:rPr lang="en-GB" sz="900"/>
            <a:t>Downstream</a:t>
          </a:r>
        </a:p>
        <a:p>
          <a:r>
            <a:rPr lang="en-GB" sz="900"/>
            <a:t>Working Group</a:t>
          </a:r>
        </a:p>
      </dgm:t>
    </dgm:pt>
    <dgm:pt modelId="{BE450160-B205-43B6-9368-38AD2C3ACEA3}" type="parTrans" cxnId="{5B060031-5B36-4D2F-B9C5-FA3E2BE281EC}">
      <dgm:prSet/>
      <dgm:spPr/>
      <dgm:t>
        <a:bodyPr/>
        <a:lstStyle/>
        <a:p>
          <a:endParaRPr lang="en-GB" sz="1200"/>
        </a:p>
      </dgm:t>
    </dgm:pt>
    <dgm:pt modelId="{2CA06358-01EA-4D79-B17C-F73F488D5AE8}" type="sibTrans" cxnId="{5B060031-5B36-4D2F-B9C5-FA3E2BE281EC}">
      <dgm:prSet custT="1"/>
      <dgm:spPr/>
      <dgm:t>
        <a:bodyPr/>
        <a:lstStyle/>
        <a:p>
          <a:pPr algn="ctr"/>
          <a:r>
            <a:rPr lang="en-GB" sz="1000" dirty="0"/>
            <a:t>van der List/Booth</a:t>
          </a:r>
        </a:p>
      </dgm:t>
    </dgm:pt>
    <dgm:pt modelId="{8DBAC7FC-5D4C-4E80-8144-3889D192351D}">
      <dgm:prSet phldrT="[Text]" custT="1"/>
      <dgm:spPr>
        <a:solidFill>
          <a:srgbClr val="00095F"/>
        </a:solidFill>
      </dgm:spPr>
      <dgm:t>
        <a:bodyPr/>
        <a:lstStyle/>
        <a:p>
          <a:r>
            <a:rPr lang="en-GB" sz="900"/>
            <a:t>ATIEL &amp; UEIL </a:t>
          </a:r>
        </a:p>
        <a:p>
          <a:r>
            <a:rPr lang="en-GB" sz="900"/>
            <a:t>Joint Sustainability Committee</a:t>
          </a:r>
        </a:p>
      </dgm:t>
    </dgm:pt>
    <dgm:pt modelId="{C81359D3-E5C9-4AED-AC6D-B123B9D98300}" type="parTrans" cxnId="{AE41E101-9A5A-4C40-89B1-3BBAD49085C1}">
      <dgm:prSet/>
      <dgm:spPr/>
      <dgm:t>
        <a:bodyPr/>
        <a:lstStyle/>
        <a:p>
          <a:endParaRPr lang="en-GB" sz="1200"/>
        </a:p>
      </dgm:t>
    </dgm:pt>
    <dgm:pt modelId="{4954A610-4428-4D00-A41D-116AE5267476}" type="sibTrans" cxnId="{AE41E101-9A5A-4C40-89B1-3BBAD49085C1}">
      <dgm:prSet custT="1"/>
      <dgm:spPr/>
      <dgm:t>
        <a:bodyPr/>
        <a:lstStyle/>
        <a:p>
          <a:pPr algn="ctr"/>
          <a:r>
            <a:rPr lang="en-GB" sz="1000"/>
            <a:t>Garb/Kettunen</a:t>
          </a:r>
        </a:p>
      </dgm:t>
    </dgm:pt>
    <dgm:pt modelId="{AFFC9C48-B86D-4AE2-A139-EADE9514FB80}" type="asst">
      <dgm:prSet phldrT="[Text]" custT="1"/>
      <dgm:spPr>
        <a:solidFill>
          <a:schemeClr val="accent3"/>
        </a:solidFill>
      </dgm:spPr>
      <dgm:t>
        <a:bodyPr/>
        <a:lstStyle/>
        <a:p>
          <a:r>
            <a:rPr lang="en-GB" sz="900"/>
            <a:t>Communications Working Group</a:t>
          </a:r>
        </a:p>
      </dgm:t>
    </dgm:pt>
    <dgm:pt modelId="{146C00BB-F725-4100-BF1F-8531881615D5}" type="sibTrans" cxnId="{81948428-240F-4893-AB5F-7276E7C13950}">
      <dgm:prSet custT="1"/>
      <dgm:spPr/>
      <dgm:t>
        <a:bodyPr/>
        <a:lstStyle/>
        <a:p>
          <a:pPr algn="ctr"/>
          <a:r>
            <a:rPr lang="en-US" sz="1000" dirty="0">
              <a:effectLst/>
            </a:rPr>
            <a:t>Swanson-Parbäck</a:t>
          </a:r>
          <a:r>
            <a:rPr lang="en-GB" sz="1000" dirty="0">
              <a:solidFill>
                <a:schemeClr val="tx1"/>
              </a:solidFill>
            </a:rPr>
            <a:t>/Stephenson</a:t>
          </a:r>
        </a:p>
      </dgm:t>
    </dgm:pt>
    <dgm:pt modelId="{3EFF9412-0D0E-4A1F-A9DA-966DF7C98E94}" type="parTrans" cxnId="{81948428-240F-4893-AB5F-7276E7C13950}">
      <dgm:prSet/>
      <dgm:spPr/>
      <dgm:t>
        <a:bodyPr/>
        <a:lstStyle/>
        <a:p>
          <a:endParaRPr lang="en-GB" sz="1200"/>
        </a:p>
      </dgm:t>
    </dgm:pt>
    <dgm:pt modelId="{9BDEB2B8-7B1D-4623-BB98-ED6857D536D8}">
      <dgm:prSet custT="1"/>
      <dgm:spPr>
        <a:solidFill>
          <a:schemeClr val="accent4"/>
        </a:solidFill>
        <a:ln w="12700" cap="flat" cmpd="sng" algn="ctr">
          <a:solidFill>
            <a:prstClr val="white">
              <a:hueOff val="0"/>
              <a:satOff val="0"/>
              <a:lumOff val="0"/>
              <a:alphaOff val="0"/>
            </a:prstClr>
          </a:solidFill>
          <a:prstDash val="solid"/>
          <a:miter lim="800000"/>
        </a:ln>
        <a:effectLst/>
      </dgm:spPr>
      <dgm:t>
        <a:bodyPr spcFirstLastPara="0" vert="horz" wrap="square" lIns="9525" tIns="9525" rIns="9525" bIns="123786" numCol="1" spcCol="1270" anchor="ctr" anchorCtr="0"/>
        <a:lstStyle/>
        <a:p>
          <a:pPr marL="0" lvl="0" algn="ctr" defTabSz="666750">
            <a:lnSpc>
              <a:spcPct val="90000"/>
            </a:lnSpc>
            <a:spcBef>
              <a:spcPct val="0"/>
            </a:spcBef>
            <a:spcAft>
              <a:spcPct val="35000"/>
            </a:spcAft>
            <a:buClrTx/>
            <a:buSzTx/>
            <a:buFontTx/>
            <a:buNone/>
          </a:pPr>
          <a:r>
            <a:rPr lang="en-GB" sz="900" kern="1200" noProof="0" dirty="0">
              <a:solidFill>
                <a:prstClr val="white"/>
              </a:solidFill>
              <a:latin typeface="Calibri" panose="020F0502020204030204"/>
              <a:ea typeface="+mn-ea"/>
              <a:cs typeface="+mn-cs"/>
            </a:rPr>
            <a:t>Circular Materials</a:t>
          </a:r>
        </a:p>
        <a:p>
          <a:pPr marL="0" lvl="0" algn="ctr" defTabSz="666750">
            <a:lnSpc>
              <a:spcPct val="90000"/>
            </a:lnSpc>
            <a:spcBef>
              <a:spcPct val="0"/>
            </a:spcBef>
            <a:spcAft>
              <a:spcPct val="35000"/>
            </a:spcAft>
            <a:buClrTx/>
            <a:buSzTx/>
            <a:buFontTx/>
            <a:buNone/>
          </a:pPr>
          <a:r>
            <a:rPr lang="en-GB" sz="900" kern="1200" noProof="0" dirty="0">
              <a:solidFill>
                <a:prstClr val="white"/>
              </a:solidFill>
              <a:latin typeface="Calibri" panose="020F0502020204030204"/>
              <a:ea typeface="+mn-ea"/>
              <a:cs typeface="+mn-cs"/>
            </a:rPr>
            <a:t>Working Group</a:t>
          </a:r>
          <a:endParaRPr lang="de-DE" sz="900" kern="1200" dirty="0">
            <a:solidFill>
              <a:prstClr val="white"/>
            </a:solidFill>
            <a:latin typeface="Calibri" panose="020F0502020204030204"/>
            <a:ea typeface="+mn-ea"/>
            <a:cs typeface="+mn-cs"/>
          </a:endParaRPr>
        </a:p>
      </dgm:t>
    </dgm:pt>
    <dgm:pt modelId="{6D377475-DB4A-4E64-8FEA-F04D9B5255D5}" type="parTrans" cxnId="{FAFB5DBD-20CD-4826-AD7C-C5139105802F}">
      <dgm:prSet/>
      <dgm:spPr/>
      <dgm:t>
        <a:bodyPr/>
        <a:lstStyle/>
        <a:p>
          <a:endParaRPr lang="en-GB" sz="1200"/>
        </a:p>
      </dgm:t>
    </dgm:pt>
    <dgm:pt modelId="{2996EEA0-F6E0-4879-AD32-53926060C850}" type="sibTrans" cxnId="{FAFB5DBD-20CD-4826-AD7C-C5139105802F}">
      <dgm:prSet custT="1"/>
      <dgm:spPr>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dgm:spPr>
      <dgm:t>
        <a:bodyPr spcFirstLastPara="0" vert="horz" wrap="square" lIns="30480" tIns="7620" rIns="30480" bIns="7620" numCol="1" spcCol="1270" anchor="ctr" anchorCtr="0"/>
        <a:lstStyle/>
        <a:p>
          <a:pPr marL="0" lvl="0" indent="0" algn="ctr" defTabSz="533400">
            <a:lnSpc>
              <a:spcPct val="90000"/>
            </a:lnSpc>
            <a:spcBef>
              <a:spcPct val="0"/>
            </a:spcBef>
            <a:spcAft>
              <a:spcPct val="35000"/>
            </a:spcAft>
            <a:buClrTx/>
            <a:buSzTx/>
            <a:buFontTx/>
            <a:buNone/>
          </a:pPr>
          <a:r>
            <a:rPr lang="en-GB" sz="1000" kern="1200" noProof="0">
              <a:solidFill>
                <a:prstClr val="black">
                  <a:hueOff val="0"/>
                  <a:satOff val="0"/>
                  <a:lumOff val="0"/>
                  <a:alphaOff val="0"/>
                </a:prstClr>
              </a:solidFill>
              <a:latin typeface="Calibri" panose="020F0502020204030204"/>
              <a:ea typeface="+mn-ea"/>
              <a:cs typeface="+mn-cs"/>
            </a:rPr>
            <a:t>Southby/Masucci</a:t>
          </a:r>
          <a:endParaRPr lang="de-DE" sz="1000" kern="1200">
            <a:solidFill>
              <a:prstClr val="black">
                <a:hueOff val="0"/>
                <a:satOff val="0"/>
                <a:lumOff val="0"/>
                <a:alphaOff val="0"/>
              </a:prstClr>
            </a:solidFill>
            <a:latin typeface="Calibri" panose="020F0502020204030204"/>
            <a:ea typeface="+mn-ea"/>
            <a:cs typeface="+mn-cs"/>
          </a:endParaRPr>
        </a:p>
      </dgm:t>
    </dgm:pt>
    <dgm:pt modelId="{348FA3C8-0304-4E46-9A6E-1CBE9A237184}" type="pres">
      <dgm:prSet presAssocID="{135AA876-5004-4677-98BA-577C1810D473}" presName="hierChild1" presStyleCnt="0">
        <dgm:presLayoutVars>
          <dgm:orgChart val="1"/>
          <dgm:chPref val="1"/>
          <dgm:dir/>
          <dgm:animOne val="branch"/>
          <dgm:animLvl val="lvl"/>
          <dgm:resizeHandles/>
        </dgm:presLayoutVars>
      </dgm:prSet>
      <dgm:spPr/>
      <dgm:t>
        <a:bodyPr/>
        <a:lstStyle/>
        <a:p>
          <a:endParaRPr lang="fr-FR"/>
        </a:p>
      </dgm:t>
    </dgm:pt>
    <dgm:pt modelId="{BE5164FA-6B7B-4B65-8482-1F5C817F62A4}" type="pres">
      <dgm:prSet presAssocID="{8DBAC7FC-5D4C-4E80-8144-3889D192351D}" presName="hierRoot1" presStyleCnt="0">
        <dgm:presLayoutVars>
          <dgm:hierBranch val="init"/>
        </dgm:presLayoutVars>
      </dgm:prSet>
      <dgm:spPr/>
    </dgm:pt>
    <dgm:pt modelId="{6E1BAC33-C087-46CD-BCED-244BE666DE2D}" type="pres">
      <dgm:prSet presAssocID="{8DBAC7FC-5D4C-4E80-8144-3889D192351D}" presName="rootComposite1" presStyleCnt="0"/>
      <dgm:spPr/>
    </dgm:pt>
    <dgm:pt modelId="{448B73F9-AD2C-4FB3-AD79-4E6F7A7E0AA9}" type="pres">
      <dgm:prSet presAssocID="{8DBAC7FC-5D4C-4E80-8144-3889D192351D}" presName="rootText1" presStyleLbl="node0" presStyleIdx="0" presStyleCnt="1">
        <dgm:presLayoutVars>
          <dgm:chMax/>
          <dgm:chPref val="3"/>
        </dgm:presLayoutVars>
      </dgm:prSet>
      <dgm:spPr/>
      <dgm:t>
        <a:bodyPr/>
        <a:lstStyle/>
        <a:p>
          <a:endParaRPr lang="fr-FR"/>
        </a:p>
      </dgm:t>
    </dgm:pt>
    <dgm:pt modelId="{E24FED5B-6889-4BAF-A11C-4C8E61925444}" type="pres">
      <dgm:prSet presAssocID="{8DBAC7FC-5D4C-4E80-8144-3889D192351D}" presName="titleText1" presStyleLbl="fgAcc0" presStyleIdx="0" presStyleCnt="1" custLinFactNeighborX="801" custLinFactNeighborY="16069">
        <dgm:presLayoutVars>
          <dgm:chMax val="0"/>
          <dgm:chPref val="0"/>
        </dgm:presLayoutVars>
      </dgm:prSet>
      <dgm:spPr/>
      <dgm:t>
        <a:bodyPr/>
        <a:lstStyle/>
        <a:p>
          <a:endParaRPr lang="fr-FR"/>
        </a:p>
      </dgm:t>
    </dgm:pt>
    <dgm:pt modelId="{6B2932EB-6792-44E2-A9BD-282FEF8DCC45}" type="pres">
      <dgm:prSet presAssocID="{8DBAC7FC-5D4C-4E80-8144-3889D192351D}" presName="rootConnector1" presStyleLbl="node1" presStyleIdx="0" presStyleCnt="3"/>
      <dgm:spPr/>
      <dgm:t>
        <a:bodyPr/>
        <a:lstStyle/>
        <a:p>
          <a:endParaRPr lang="fr-FR"/>
        </a:p>
      </dgm:t>
    </dgm:pt>
    <dgm:pt modelId="{AB0B8966-B052-49BF-A421-2CEB2A54B4AA}" type="pres">
      <dgm:prSet presAssocID="{8DBAC7FC-5D4C-4E80-8144-3889D192351D}" presName="hierChild2" presStyleCnt="0"/>
      <dgm:spPr/>
    </dgm:pt>
    <dgm:pt modelId="{234AE047-936F-4F26-8280-D4EA0F25E0C9}" type="pres">
      <dgm:prSet presAssocID="{B0F69E7E-9C3A-40D6-AFE2-FC8F4016C2DD}" presName="Name37" presStyleLbl="parChTrans1D2" presStyleIdx="0" presStyleCnt="4"/>
      <dgm:spPr/>
      <dgm:t>
        <a:bodyPr/>
        <a:lstStyle/>
        <a:p>
          <a:endParaRPr lang="fr-FR"/>
        </a:p>
      </dgm:t>
    </dgm:pt>
    <dgm:pt modelId="{912823DB-6FD7-4599-9E4F-CBE5A0592633}" type="pres">
      <dgm:prSet presAssocID="{F3351CD4-0F80-405A-8268-800FCAF8B7C0}" presName="hierRoot2" presStyleCnt="0">
        <dgm:presLayoutVars>
          <dgm:hierBranch val="init"/>
        </dgm:presLayoutVars>
      </dgm:prSet>
      <dgm:spPr/>
    </dgm:pt>
    <dgm:pt modelId="{BEBBAFA0-5DC1-420B-9717-47FF200229C9}" type="pres">
      <dgm:prSet presAssocID="{F3351CD4-0F80-405A-8268-800FCAF8B7C0}" presName="rootComposite" presStyleCnt="0"/>
      <dgm:spPr/>
    </dgm:pt>
    <dgm:pt modelId="{C33B2FF2-FC58-49FB-BCA6-732B05917D0F}" type="pres">
      <dgm:prSet presAssocID="{F3351CD4-0F80-405A-8268-800FCAF8B7C0}" presName="rootText" presStyleLbl="node1" presStyleIdx="0" presStyleCnt="3">
        <dgm:presLayoutVars>
          <dgm:chMax/>
          <dgm:chPref val="3"/>
        </dgm:presLayoutVars>
      </dgm:prSet>
      <dgm:spPr/>
      <dgm:t>
        <a:bodyPr/>
        <a:lstStyle/>
        <a:p>
          <a:endParaRPr lang="fr-FR"/>
        </a:p>
      </dgm:t>
    </dgm:pt>
    <dgm:pt modelId="{53769AEE-4628-42EF-9F77-7F9E174BB00E}" type="pres">
      <dgm:prSet presAssocID="{F3351CD4-0F80-405A-8268-800FCAF8B7C0}" presName="titleText2" presStyleLbl="fgAcc1" presStyleIdx="0" presStyleCnt="3" custScaleX="121595">
        <dgm:presLayoutVars>
          <dgm:chMax val="0"/>
          <dgm:chPref val="0"/>
        </dgm:presLayoutVars>
      </dgm:prSet>
      <dgm:spPr/>
      <dgm:t>
        <a:bodyPr/>
        <a:lstStyle/>
        <a:p>
          <a:endParaRPr lang="fr-FR"/>
        </a:p>
      </dgm:t>
    </dgm:pt>
    <dgm:pt modelId="{6296E337-84DD-4FCE-9F1B-62772C19ACBA}" type="pres">
      <dgm:prSet presAssocID="{F3351CD4-0F80-405A-8268-800FCAF8B7C0}" presName="rootConnector" presStyleLbl="node2" presStyleIdx="0" presStyleCnt="0"/>
      <dgm:spPr/>
      <dgm:t>
        <a:bodyPr/>
        <a:lstStyle/>
        <a:p>
          <a:endParaRPr lang="fr-FR"/>
        </a:p>
      </dgm:t>
    </dgm:pt>
    <dgm:pt modelId="{AF020639-1AB2-4E50-8FE5-83FC1FBFE9A1}" type="pres">
      <dgm:prSet presAssocID="{F3351CD4-0F80-405A-8268-800FCAF8B7C0}" presName="hierChild4" presStyleCnt="0"/>
      <dgm:spPr/>
    </dgm:pt>
    <dgm:pt modelId="{81BF6991-8FAE-4E54-BE99-9C15B606BAC7}" type="pres">
      <dgm:prSet presAssocID="{F3351CD4-0F80-405A-8268-800FCAF8B7C0}" presName="hierChild5" presStyleCnt="0"/>
      <dgm:spPr/>
    </dgm:pt>
    <dgm:pt modelId="{74C8AC93-8CDF-471F-937C-613A01E7E556}" type="pres">
      <dgm:prSet presAssocID="{BE450160-B205-43B6-9368-38AD2C3ACEA3}" presName="Name37" presStyleLbl="parChTrans1D2" presStyleIdx="1" presStyleCnt="4"/>
      <dgm:spPr/>
      <dgm:t>
        <a:bodyPr/>
        <a:lstStyle/>
        <a:p>
          <a:endParaRPr lang="fr-FR"/>
        </a:p>
      </dgm:t>
    </dgm:pt>
    <dgm:pt modelId="{817664D0-9250-4785-8C24-CD85007F1307}" type="pres">
      <dgm:prSet presAssocID="{237DCEA6-7142-47C3-A613-0847804C6154}" presName="hierRoot2" presStyleCnt="0">
        <dgm:presLayoutVars>
          <dgm:hierBranch val="init"/>
        </dgm:presLayoutVars>
      </dgm:prSet>
      <dgm:spPr/>
    </dgm:pt>
    <dgm:pt modelId="{59B3DCBA-A047-4782-8E8D-0BA584DB00DC}" type="pres">
      <dgm:prSet presAssocID="{237DCEA6-7142-47C3-A613-0847804C6154}" presName="rootComposite" presStyleCnt="0"/>
      <dgm:spPr/>
    </dgm:pt>
    <dgm:pt modelId="{7FEF5B9D-58E1-4372-90EB-CC8433A8639A}" type="pres">
      <dgm:prSet presAssocID="{237DCEA6-7142-47C3-A613-0847804C6154}" presName="rootText" presStyleLbl="node1" presStyleIdx="1" presStyleCnt="3">
        <dgm:presLayoutVars>
          <dgm:chMax/>
          <dgm:chPref val="3"/>
        </dgm:presLayoutVars>
      </dgm:prSet>
      <dgm:spPr/>
      <dgm:t>
        <a:bodyPr/>
        <a:lstStyle/>
        <a:p>
          <a:endParaRPr lang="fr-FR"/>
        </a:p>
      </dgm:t>
    </dgm:pt>
    <dgm:pt modelId="{90E2CC51-37BA-4247-9AAE-435A308D16B2}" type="pres">
      <dgm:prSet presAssocID="{237DCEA6-7142-47C3-A613-0847804C6154}" presName="titleText2" presStyleLbl="fgAcc1" presStyleIdx="1" presStyleCnt="3">
        <dgm:presLayoutVars>
          <dgm:chMax val="0"/>
          <dgm:chPref val="0"/>
        </dgm:presLayoutVars>
      </dgm:prSet>
      <dgm:spPr/>
      <dgm:t>
        <a:bodyPr/>
        <a:lstStyle/>
        <a:p>
          <a:endParaRPr lang="fr-FR"/>
        </a:p>
      </dgm:t>
    </dgm:pt>
    <dgm:pt modelId="{C9E96580-4D3D-4112-A144-BD69C701DB36}" type="pres">
      <dgm:prSet presAssocID="{237DCEA6-7142-47C3-A613-0847804C6154}" presName="rootConnector" presStyleLbl="node2" presStyleIdx="0" presStyleCnt="0"/>
      <dgm:spPr/>
      <dgm:t>
        <a:bodyPr/>
        <a:lstStyle/>
        <a:p>
          <a:endParaRPr lang="fr-FR"/>
        </a:p>
      </dgm:t>
    </dgm:pt>
    <dgm:pt modelId="{19FC5E7C-5DCD-4C10-A49B-460A5E3EB879}" type="pres">
      <dgm:prSet presAssocID="{237DCEA6-7142-47C3-A613-0847804C6154}" presName="hierChild4" presStyleCnt="0"/>
      <dgm:spPr/>
    </dgm:pt>
    <dgm:pt modelId="{7810C4E8-3E4C-4A22-8F5B-DEDB7342A75D}" type="pres">
      <dgm:prSet presAssocID="{237DCEA6-7142-47C3-A613-0847804C6154}" presName="hierChild5" presStyleCnt="0"/>
      <dgm:spPr/>
    </dgm:pt>
    <dgm:pt modelId="{A29A0263-388F-46B3-8246-4BE432E7BB93}" type="pres">
      <dgm:prSet presAssocID="{6D377475-DB4A-4E64-8FEA-F04D9B5255D5}" presName="Name37" presStyleLbl="parChTrans1D2" presStyleIdx="2" presStyleCnt="4"/>
      <dgm:spPr/>
      <dgm:t>
        <a:bodyPr/>
        <a:lstStyle/>
        <a:p>
          <a:endParaRPr lang="fr-FR"/>
        </a:p>
      </dgm:t>
    </dgm:pt>
    <dgm:pt modelId="{EFE2074C-3350-43E7-A0DB-1CD72ED9817D}" type="pres">
      <dgm:prSet presAssocID="{9BDEB2B8-7B1D-4623-BB98-ED6857D536D8}" presName="hierRoot2" presStyleCnt="0">
        <dgm:presLayoutVars>
          <dgm:hierBranch val="init"/>
        </dgm:presLayoutVars>
      </dgm:prSet>
      <dgm:spPr/>
    </dgm:pt>
    <dgm:pt modelId="{B1F288A1-B40C-4A24-98AC-A716C3A38AB6}" type="pres">
      <dgm:prSet presAssocID="{9BDEB2B8-7B1D-4623-BB98-ED6857D536D8}" presName="rootComposite" presStyleCnt="0"/>
      <dgm:spPr/>
    </dgm:pt>
    <dgm:pt modelId="{0AFE0D97-D6C2-4582-82AF-C601F2E6D55E}" type="pres">
      <dgm:prSet presAssocID="{9BDEB2B8-7B1D-4623-BB98-ED6857D536D8}" presName="rootText" presStyleLbl="node1" presStyleIdx="2" presStyleCnt="3">
        <dgm:presLayoutVars>
          <dgm:chMax/>
          <dgm:chPref val="3"/>
        </dgm:presLayoutVars>
      </dgm:prSet>
      <dgm:spPr>
        <a:xfrm>
          <a:off x="4610295" y="2839846"/>
          <a:ext cx="1694283" cy="877225"/>
        </a:xfrm>
        <a:prstGeom prst="rect">
          <a:avLst/>
        </a:prstGeom>
      </dgm:spPr>
      <dgm:t>
        <a:bodyPr/>
        <a:lstStyle/>
        <a:p>
          <a:endParaRPr lang="fr-FR"/>
        </a:p>
      </dgm:t>
    </dgm:pt>
    <dgm:pt modelId="{9DA837AA-0187-448C-BE80-009E83771C4F}" type="pres">
      <dgm:prSet presAssocID="{9BDEB2B8-7B1D-4623-BB98-ED6857D536D8}" presName="titleText2" presStyleLbl="fgAcc1" presStyleIdx="2" presStyleCnt="3">
        <dgm:presLayoutVars>
          <dgm:chMax val="0"/>
          <dgm:chPref val="0"/>
        </dgm:presLayoutVars>
      </dgm:prSet>
      <dgm:spPr>
        <a:xfrm>
          <a:off x="4949152" y="3522133"/>
          <a:ext cx="1524855" cy="292408"/>
        </a:xfrm>
        <a:prstGeom prst="rect">
          <a:avLst/>
        </a:prstGeom>
      </dgm:spPr>
      <dgm:t>
        <a:bodyPr/>
        <a:lstStyle/>
        <a:p>
          <a:endParaRPr lang="fr-FR"/>
        </a:p>
      </dgm:t>
    </dgm:pt>
    <dgm:pt modelId="{D2175409-40BC-4FB6-A324-D242D04B8802}" type="pres">
      <dgm:prSet presAssocID="{9BDEB2B8-7B1D-4623-BB98-ED6857D536D8}" presName="rootConnector" presStyleLbl="node2" presStyleIdx="0" presStyleCnt="0"/>
      <dgm:spPr/>
      <dgm:t>
        <a:bodyPr/>
        <a:lstStyle/>
        <a:p>
          <a:endParaRPr lang="fr-FR"/>
        </a:p>
      </dgm:t>
    </dgm:pt>
    <dgm:pt modelId="{1BB819FA-0D68-4BA7-B8A4-C56AB9C25BCF}" type="pres">
      <dgm:prSet presAssocID="{9BDEB2B8-7B1D-4623-BB98-ED6857D536D8}" presName="hierChild4" presStyleCnt="0"/>
      <dgm:spPr/>
    </dgm:pt>
    <dgm:pt modelId="{333E36DE-2020-4F94-87CE-BBDF82B92304}" type="pres">
      <dgm:prSet presAssocID="{9BDEB2B8-7B1D-4623-BB98-ED6857D536D8}" presName="hierChild5" presStyleCnt="0"/>
      <dgm:spPr/>
    </dgm:pt>
    <dgm:pt modelId="{BA2EF434-AD44-4944-8860-4C74E151D867}" type="pres">
      <dgm:prSet presAssocID="{8DBAC7FC-5D4C-4E80-8144-3889D192351D}" presName="hierChild3" presStyleCnt="0"/>
      <dgm:spPr/>
    </dgm:pt>
    <dgm:pt modelId="{03D661F8-B5B1-4042-98FC-F70C11E9CA8F}" type="pres">
      <dgm:prSet presAssocID="{3EFF9412-0D0E-4A1F-A9DA-966DF7C98E94}" presName="Name96" presStyleLbl="parChTrans1D2" presStyleIdx="3" presStyleCnt="4"/>
      <dgm:spPr/>
      <dgm:t>
        <a:bodyPr/>
        <a:lstStyle/>
        <a:p>
          <a:endParaRPr lang="fr-FR"/>
        </a:p>
      </dgm:t>
    </dgm:pt>
    <dgm:pt modelId="{CBEE662F-0198-4B10-B230-32946E49E4AA}" type="pres">
      <dgm:prSet presAssocID="{AFFC9C48-B86D-4AE2-A139-EADE9514FB80}" presName="hierRoot3" presStyleCnt="0">
        <dgm:presLayoutVars>
          <dgm:hierBranch val="init"/>
        </dgm:presLayoutVars>
      </dgm:prSet>
      <dgm:spPr/>
    </dgm:pt>
    <dgm:pt modelId="{B0C6B1F7-3900-4996-AE15-3F7ED60EDC6F}" type="pres">
      <dgm:prSet presAssocID="{AFFC9C48-B86D-4AE2-A139-EADE9514FB80}" presName="rootComposite3" presStyleCnt="0"/>
      <dgm:spPr/>
    </dgm:pt>
    <dgm:pt modelId="{8FAAFA7F-3568-411B-81CE-309A7B9FB618}" type="pres">
      <dgm:prSet presAssocID="{AFFC9C48-B86D-4AE2-A139-EADE9514FB80}" presName="rootText3" presStyleLbl="asst1" presStyleIdx="0" presStyleCnt="1" custLinFactNeighborX="1402" custLinFactNeighborY="4034">
        <dgm:presLayoutVars>
          <dgm:chPref val="3"/>
        </dgm:presLayoutVars>
      </dgm:prSet>
      <dgm:spPr/>
      <dgm:t>
        <a:bodyPr/>
        <a:lstStyle/>
        <a:p>
          <a:endParaRPr lang="fr-FR"/>
        </a:p>
      </dgm:t>
    </dgm:pt>
    <dgm:pt modelId="{9B8C55A3-925F-4E14-B151-B6E194A592D5}" type="pres">
      <dgm:prSet presAssocID="{AFFC9C48-B86D-4AE2-A139-EADE9514FB80}" presName="titleText3" presStyleLbl="fgAcc2" presStyleIdx="0" presStyleCnt="1" custScaleX="173068" custScaleY="97159" custLinFactNeighborX="1199" custLinFactNeighborY="23714">
        <dgm:presLayoutVars>
          <dgm:chMax val="0"/>
          <dgm:chPref val="0"/>
        </dgm:presLayoutVars>
      </dgm:prSet>
      <dgm:spPr/>
      <dgm:t>
        <a:bodyPr/>
        <a:lstStyle/>
        <a:p>
          <a:endParaRPr lang="fr-FR"/>
        </a:p>
      </dgm:t>
    </dgm:pt>
    <dgm:pt modelId="{5C93C116-9512-4D56-9A55-0FF5CF19160F}" type="pres">
      <dgm:prSet presAssocID="{AFFC9C48-B86D-4AE2-A139-EADE9514FB80}" presName="rootConnector3" presStyleLbl="asst1" presStyleIdx="0" presStyleCnt="1"/>
      <dgm:spPr/>
      <dgm:t>
        <a:bodyPr/>
        <a:lstStyle/>
        <a:p>
          <a:endParaRPr lang="fr-FR"/>
        </a:p>
      </dgm:t>
    </dgm:pt>
    <dgm:pt modelId="{F980BA19-70B6-4634-8084-1A057D764AF6}" type="pres">
      <dgm:prSet presAssocID="{AFFC9C48-B86D-4AE2-A139-EADE9514FB80}" presName="hierChild6" presStyleCnt="0"/>
      <dgm:spPr/>
    </dgm:pt>
    <dgm:pt modelId="{AC2041AD-81D0-49A6-9BED-E72B9056C935}" type="pres">
      <dgm:prSet presAssocID="{AFFC9C48-B86D-4AE2-A139-EADE9514FB80}" presName="hierChild7" presStyleCnt="0"/>
      <dgm:spPr/>
    </dgm:pt>
  </dgm:ptLst>
  <dgm:cxnLst>
    <dgm:cxn modelId="{71165466-8033-4BD7-8789-F75751F934AE}" type="presOf" srcId="{AFFC9C48-B86D-4AE2-A139-EADE9514FB80}" destId="{5C93C116-9512-4D56-9A55-0FF5CF19160F}" srcOrd="1" destOrd="0" presId="urn:microsoft.com/office/officeart/2008/layout/NameandTitleOrganizationalChart"/>
    <dgm:cxn modelId="{823CABE3-E23F-4579-8C47-1E3E265815BB}" type="presOf" srcId="{AFFC9C48-B86D-4AE2-A139-EADE9514FB80}" destId="{8FAAFA7F-3568-411B-81CE-309A7B9FB618}" srcOrd="0" destOrd="0" presId="urn:microsoft.com/office/officeart/2008/layout/NameandTitleOrganizationalChart"/>
    <dgm:cxn modelId="{BBE07DD1-34DA-4D84-8D19-48ECB16CD372}" type="presOf" srcId="{2996EEA0-F6E0-4879-AD32-53926060C850}" destId="{9DA837AA-0187-448C-BE80-009E83771C4F}" srcOrd="0" destOrd="0" presId="urn:microsoft.com/office/officeart/2008/layout/NameandTitleOrganizationalChart"/>
    <dgm:cxn modelId="{CE41C47A-9DDC-4D63-A9EC-78E4A25C0E2B}" type="presOf" srcId="{8DBAC7FC-5D4C-4E80-8144-3889D192351D}" destId="{6B2932EB-6792-44E2-A9BD-282FEF8DCC45}" srcOrd="1" destOrd="0" presId="urn:microsoft.com/office/officeart/2008/layout/NameandTitleOrganizationalChart"/>
    <dgm:cxn modelId="{545F57F5-6AB3-4DCC-AFAD-5ECD3979A003}" type="presOf" srcId="{9BDEB2B8-7B1D-4623-BB98-ED6857D536D8}" destId="{0AFE0D97-D6C2-4582-82AF-C601F2E6D55E}" srcOrd="0" destOrd="0" presId="urn:microsoft.com/office/officeart/2008/layout/NameandTitleOrganizationalChart"/>
    <dgm:cxn modelId="{782B4172-6005-4A8F-A554-CF2F7B0F96BE}" type="presOf" srcId="{4954A610-4428-4D00-A41D-116AE5267476}" destId="{E24FED5B-6889-4BAF-A11C-4C8E61925444}" srcOrd="0" destOrd="0" presId="urn:microsoft.com/office/officeart/2008/layout/NameandTitleOrganizationalChart"/>
    <dgm:cxn modelId="{AE41E101-9A5A-4C40-89B1-3BBAD49085C1}" srcId="{135AA876-5004-4677-98BA-577C1810D473}" destId="{8DBAC7FC-5D4C-4E80-8144-3889D192351D}" srcOrd="0" destOrd="0" parTransId="{C81359D3-E5C9-4AED-AC6D-B123B9D98300}" sibTransId="{4954A610-4428-4D00-A41D-116AE5267476}"/>
    <dgm:cxn modelId="{DA14E83C-FA1F-4AD9-898F-56FB19DCF9EE}" type="presOf" srcId="{F3351CD4-0F80-405A-8268-800FCAF8B7C0}" destId="{C33B2FF2-FC58-49FB-BCA6-732B05917D0F}" srcOrd="0" destOrd="0" presId="urn:microsoft.com/office/officeart/2008/layout/NameandTitleOrganizationalChart"/>
    <dgm:cxn modelId="{6C1C2C9C-87D6-4915-9789-97CF69D0E1EA}" type="presOf" srcId="{BE450160-B205-43B6-9368-38AD2C3ACEA3}" destId="{74C8AC93-8CDF-471F-937C-613A01E7E556}" srcOrd="0" destOrd="0" presId="urn:microsoft.com/office/officeart/2008/layout/NameandTitleOrganizationalChart"/>
    <dgm:cxn modelId="{FAFB5DBD-20CD-4826-AD7C-C5139105802F}" srcId="{8DBAC7FC-5D4C-4E80-8144-3889D192351D}" destId="{9BDEB2B8-7B1D-4623-BB98-ED6857D536D8}" srcOrd="3" destOrd="0" parTransId="{6D377475-DB4A-4E64-8FEA-F04D9B5255D5}" sibTransId="{2996EEA0-F6E0-4879-AD32-53926060C850}"/>
    <dgm:cxn modelId="{7ADE28EB-D1D8-4732-A893-C8F24670ECBF}" type="presOf" srcId="{744DE3AF-6C78-448C-BCC4-70E35E143168}" destId="{53769AEE-4628-42EF-9F77-7F9E174BB00E}" srcOrd="0" destOrd="0" presId="urn:microsoft.com/office/officeart/2008/layout/NameandTitleOrganizationalChart"/>
    <dgm:cxn modelId="{66CB98BA-1ED6-4999-8D25-EE4A3CBB0327}" srcId="{8DBAC7FC-5D4C-4E80-8144-3889D192351D}" destId="{F3351CD4-0F80-405A-8268-800FCAF8B7C0}" srcOrd="1" destOrd="0" parTransId="{B0F69E7E-9C3A-40D6-AFE2-FC8F4016C2DD}" sibTransId="{744DE3AF-6C78-448C-BCC4-70E35E143168}"/>
    <dgm:cxn modelId="{D655E00C-DF52-4359-944C-014DA5C9C77B}" type="presOf" srcId="{B0F69E7E-9C3A-40D6-AFE2-FC8F4016C2DD}" destId="{234AE047-936F-4F26-8280-D4EA0F25E0C9}" srcOrd="0" destOrd="0" presId="urn:microsoft.com/office/officeart/2008/layout/NameandTitleOrganizationalChart"/>
    <dgm:cxn modelId="{20089D47-CFC0-4BC6-A9AC-E23109AB1849}" type="presOf" srcId="{F3351CD4-0F80-405A-8268-800FCAF8B7C0}" destId="{6296E337-84DD-4FCE-9F1B-62772C19ACBA}" srcOrd="1" destOrd="0" presId="urn:microsoft.com/office/officeart/2008/layout/NameandTitleOrganizationalChart"/>
    <dgm:cxn modelId="{B345145B-7147-438D-B72B-B72FDB2767CA}" type="presOf" srcId="{8DBAC7FC-5D4C-4E80-8144-3889D192351D}" destId="{448B73F9-AD2C-4FB3-AD79-4E6F7A7E0AA9}" srcOrd="0" destOrd="0" presId="urn:microsoft.com/office/officeart/2008/layout/NameandTitleOrganizationalChart"/>
    <dgm:cxn modelId="{39E420A7-886D-46A1-9DA3-FAED5DC90307}" type="presOf" srcId="{6D377475-DB4A-4E64-8FEA-F04D9B5255D5}" destId="{A29A0263-388F-46B3-8246-4BE432E7BB93}" srcOrd="0" destOrd="0" presId="urn:microsoft.com/office/officeart/2008/layout/NameandTitleOrganizationalChart"/>
    <dgm:cxn modelId="{F0D7B5A8-F6DC-417D-A82C-93569F5CDB28}" type="presOf" srcId="{146C00BB-F725-4100-BF1F-8531881615D5}" destId="{9B8C55A3-925F-4E14-B151-B6E194A592D5}" srcOrd="0" destOrd="0" presId="urn:microsoft.com/office/officeart/2008/layout/NameandTitleOrganizationalChart"/>
    <dgm:cxn modelId="{80C3D467-3336-442D-9882-AEF148B9374A}" type="presOf" srcId="{9BDEB2B8-7B1D-4623-BB98-ED6857D536D8}" destId="{D2175409-40BC-4FB6-A324-D242D04B8802}" srcOrd="1" destOrd="0" presId="urn:microsoft.com/office/officeart/2008/layout/NameandTitleOrganizationalChart"/>
    <dgm:cxn modelId="{81948428-240F-4893-AB5F-7276E7C13950}" srcId="{8DBAC7FC-5D4C-4E80-8144-3889D192351D}" destId="{AFFC9C48-B86D-4AE2-A139-EADE9514FB80}" srcOrd="0" destOrd="0" parTransId="{3EFF9412-0D0E-4A1F-A9DA-966DF7C98E94}" sibTransId="{146C00BB-F725-4100-BF1F-8531881615D5}"/>
    <dgm:cxn modelId="{E6DA2037-5AC0-4741-99E3-709E3DD2E43D}" type="presOf" srcId="{237DCEA6-7142-47C3-A613-0847804C6154}" destId="{C9E96580-4D3D-4112-A144-BD69C701DB36}" srcOrd="1" destOrd="0" presId="urn:microsoft.com/office/officeart/2008/layout/NameandTitleOrganizationalChart"/>
    <dgm:cxn modelId="{CAC925FE-A5B4-4C1B-96D4-859D51D4BBB8}" type="presOf" srcId="{3EFF9412-0D0E-4A1F-A9DA-966DF7C98E94}" destId="{03D661F8-B5B1-4042-98FC-F70C11E9CA8F}" srcOrd="0" destOrd="0" presId="urn:microsoft.com/office/officeart/2008/layout/NameandTitleOrganizationalChart"/>
    <dgm:cxn modelId="{18367FDE-2FF5-4E4E-AB17-9F06433AA762}" type="presOf" srcId="{2CA06358-01EA-4D79-B17C-F73F488D5AE8}" destId="{90E2CC51-37BA-4247-9AAE-435A308D16B2}" srcOrd="0" destOrd="0" presId="urn:microsoft.com/office/officeart/2008/layout/NameandTitleOrganizationalChart"/>
    <dgm:cxn modelId="{7E698C8B-3CAF-419C-9C0F-70A0352FA256}" type="presOf" srcId="{135AA876-5004-4677-98BA-577C1810D473}" destId="{348FA3C8-0304-4E46-9A6E-1CBE9A237184}" srcOrd="0" destOrd="0" presId="urn:microsoft.com/office/officeart/2008/layout/NameandTitleOrganizationalChart"/>
    <dgm:cxn modelId="{5B060031-5B36-4D2F-B9C5-FA3E2BE281EC}" srcId="{8DBAC7FC-5D4C-4E80-8144-3889D192351D}" destId="{237DCEA6-7142-47C3-A613-0847804C6154}" srcOrd="2" destOrd="0" parTransId="{BE450160-B205-43B6-9368-38AD2C3ACEA3}" sibTransId="{2CA06358-01EA-4D79-B17C-F73F488D5AE8}"/>
    <dgm:cxn modelId="{BD50D180-9277-4325-8BF6-BE217848EFE2}" type="presOf" srcId="{237DCEA6-7142-47C3-A613-0847804C6154}" destId="{7FEF5B9D-58E1-4372-90EB-CC8433A8639A}" srcOrd="0" destOrd="0" presId="urn:microsoft.com/office/officeart/2008/layout/NameandTitleOrganizationalChart"/>
    <dgm:cxn modelId="{FF644266-7D40-4410-9C41-C6B088D8CDF5}" type="presParOf" srcId="{348FA3C8-0304-4E46-9A6E-1CBE9A237184}" destId="{BE5164FA-6B7B-4B65-8482-1F5C817F62A4}" srcOrd="0" destOrd="0" presId="urn:microsoft.com/office/officeart/2008/layout/NameandTitleOrganizationalChart"/>
    <dgm:cxn modelId="{D61A0F9C-421C-4303-B270-EEC66CD2DB7A}" type="presParOf" srcId="{BE5164FA-6B7B-4B65-8482-1F5C817F62A4}" destId="{6E1BAC33-C087-46CD-BCED-244BE666DE2D}" srcOrd="0" destOrd="0" presId="urn:microsoft.com/office/officeart/2008/layout/NameandTitleOrganizationalChart"/>
    <dgm:cxn modelId="{FCA0D4E1-F83F-403A-8BEE-DACEEF362149}" type="presParOf" srcId="{6E1BAC33-C087-46CD-BCED-244BE666DE2D}" destId="{448B73F9-AD2C-4FB3-AD79-4E6F7A7E0AA9}" srcOrd="0" destOrd="0" presId="urn:microsoft.com/office/officeart/2008/layout/NameandTitleOrganizationalChart"/>
    <dgm:cxn modelId="{9C83F3AA-9BEB-4644-99D0-7C865A02C2DC}" type="presParOf" srcId="{6E1BAC33-C087-46CD-BCED-244BE666DE2D}" destId="{E24FED5B-6889-4BAF-A11C-4C8E61925444}" srcOrd="1" destOrd="0" presId="urn:microsoft.com/office/officeart/2008/layout/NameandTitleOrganizationalChart"/>
    <dgm:cxn modelId="{2E0A09F5-DDCB-4738-865C-813B4598A543}" type="presParOf" srcId="{6E1BAC33-C087-46CD-BCED-244BE666DE2D}" destId="{6B2932EB-6792-44E2-A9BD-282FEF8DCC45}" srcOrd="2" destOrd="0" presId="urn:microsoft.com/office/officeart/2008/layout/NameandTitleOrganizationalChart"/>
    <dgm:cxn modelId="{5094E9FC-6C66-4717-BA7F-7F744E156448}" type="presParOf" srcId="{BE5164FA-6B7B-4B65-8482-1F5C817F62A4}" destId="{AB0B8966-B052-49BF-A421-2CEB2A54B4AA}" srcOrd="1" destOrd="0" presId="urn:microsoft.com/office/officeart/2008/layout/NameandTitleOrganizationalChart"/>
    <dgm:cxn modelId="{D8663602-E582-4950-8083-59D812178654}" type="presParOf" srcId="{AB0B8966-B052-49BF-A421-2CEB2A54B4AA}" destId="{234AE047-936F-4F26-8280-D4EA0F25E0C9}" srcOrd="0" destOrd="0" presId="urn:microsoft.com/office/officeart/2008/layout/NameandTitleOrganizationalChart"/>
    <dgm:cxn modelId="{F549F71A-6776-460A-972D-02E143CF0AA8}" type="presParOf" srcId="{AB0B8966-B052-49BF-A421-2CEB2A54B4AA}" destId="{912823DB-6FD7-4599-9E4F-CBE5A0592633}" srcOrd="1" destOrd="0" presId="urn:microsoft.com/office/officeart/2008/layout/NameandTitleOrganizationalChart"/>
    <dgm:cxn modelId="{FB605C60-020C-4E04-983E-A5B9C429A790}" type="presParOf" srcId="{912823DB-6FD7-4599-9E4F-CBE5A0592633}" destId="{BEBBAFA0-5DC1-420B-9717-47FF200229C9}" srcOrd="0" destOrd="0" presId="urn:microsoft.com/office/officeart/2008/layout/NameandTitleOrganizationalChart"/>
    <dgm:cxn modelId="{CBD4B152-92CE-4C37-B829-96C1E34FD2B2}" type="presParOf" srcId="{BEBBAFA0-5DC1-420B-9717-47FF200229C9}" destId="{C33B2FF2-FC58-49FB-BCA6-732B05917D0F}" srcOrd="0" destOrd="0" presId="urn:microsoft.com/office/officeart/2008/layout/NameandTitleOrganizationalChart"/>
    <dgm:cxn modelId="{972F87CE-C7F5-4CB1-B5E2-46108EA44429}" type="presParOf" srcId="{BEBBAFA0-5DC1-420B-9717-47FF200229C9}" destId="{53769AEE-4628-42EF-9F77-7F9E174BB00E}" srcOrd="1" destOrd="0" presId="urn:microsoft.com/office/officeart/2008/layout/NameandTitleOrganizationalChart"/>
    <dgm:cxn modelId="{B4CFF89E-A508-41D4-99CB-B363E9F8697F}" type="presParOf" srcId="{BEBBAFA0-5DC1-420B-9717-47FF200229C9}" destId="{6296E337-84DD-4FCE-9F1B-62772C19ACBA}" srcOrd="2" destOrd="0" presId="urn:microsoft.com/office/officeart/2008/layout/NameandTitleOrganizationalChart"/>
    <dgm:cxn modelId="{8A7146B9-2F61-417F-811B-CE7DDF784003}" type="presParOf" srcId="{912823DB-6FD7-4599-9E4F-CBE5A0592633}" destId="{AF020639-1AB2-4E50-8FE5-83FC1FBFE9A1}" srcOrd="1" destOrd="0" presId="urn:microsoft.com/office/officeart/2008/layout/NameandTitleOrganizationalChart"/>
    <dgm:cxn modelId="{D966B71C-42F6-4A91-BF8B-1AEE13EA256E}" type="presParOf" srcId="{912823DB-6FD7-4599-9E4F-CBE5A0592633}" destId="{81BF6991-8FAE-4E54-BE99-9C15B606BAC7}" srcOrd="2" destOrd="0" presId="urn:microsoft.com/office/officeart/2008/layout/NameandTitleOrganizationalChart"/>
    <dgm:cxn modelId="{E5B2CEF8-1AD5-4B97-89D4-2C3DA8A234A6}" type="presParOf" srcId="{AB0B8966-B052-49BF-A421-2CEB2A54B4AA}" destId="{74C8AC93-8CDF-471F-937C-613A01E7E556}" srcOrd="2" destOrd="0" presId="urn:microsoft.com/office/officeart/2008/layout/NameandTitleOrganizationalChart"/>
    <dgm:cxn modelId="{5D9FA89F-1252-4469-998D-4962C977500D}" type="presParOf" srcId="{AB0B8966-B052-49BF-A421-2CEB2A54B4AA}" destId="{817664D0-9250-4785-8C24-CD85007F1307}" srcOrd="3" destOrd="0" presId="urn:microsoft.com/office/officeart/2008/layout/NameandTitleOrganizationalChart"/>
    <dgm:cxn modelId="{7CF2AF0D-52A3-463D-855D-E83D29F58075}" type="presParOf" srcId="{817664D0-9250-4785-8C24-CD85007F1307}" destId="{59B3DCBA-A047-4782-8E8D-0BA584DB00DC}" srcOrd="0" destOrd="0" presId="urn:microsoft.com/office/officeart/2008/layout/NameandTitleOrganizationalChart"/>
    <dgm:cxn modelId="{6D019E02-80D0-42AE-8CB5-3D5F857983BB}" type="presParOf" srcId="{59B3DCBA-A047-4782-8E8D-0BA584DB00DC}" destId="{7FEF5B9D-58E1-4372-90EB-CC8433A8639A}" srcOrd="0" destOrd="0" presId="urn:microsoft.com/office/officeart/2008/layout/NameandTitleOrganizationalChart"/>
    <dgm:cxn modelId="{D2D7B885-AEB5-491D-8962-7FA8522F0592}" type="presParOf" srcId="{59B3DCBA-A047-4782-8E8D-0BA584DB00DC}" destId="{90E2CC51-37BA-4247-9AAE-435A308D16B2}" srcOrd="1" destOrd="0" presId="urn:microsoft.com/office/officeart/2008/layout/NameandTitleOrganizationalChart"/>
    <dgm:cxn modelId="{44EF1409-388A-4476-8A98-882EF0E8FAB7}" type="presParOf" srcId="{59B3DCBA-A047-4782-8E8D-0BA584DB00DC}" destId="{C9E96580-4D3D-4112-A144-BD69C701DB36}" srcOrd="2" destOrd="0" presId="urn:microsoft.com/office/officeart/2008/layout/NameandTitleOrganizationalChart"/>
    <dgm:cxn modelId="{EB658F0D-4990-4B79-8A1B-6CDD5525187A}" type="presParOf" srcId="{817664D0-9250-4785-8C24-CD85007F1307}" destId="{19FC5E7C-5DCD-4C10-A49B-460A5E3EB879}" srcOrd="1" destOrd="0" presId="urn:microsoft.com/office/officeart/2008/layout/NameandTitleOrganizationalChart"/>
    <dgm:cxn modelId="{403DDFDA-C062-482C-8238-22EBF3073FF3}" type="presParOf" srcId="{817664D0-9250-4785-8C24-CD85007F1307}" destId="{7810C4E8-3E4C-4A22-8F5B-DEDB7342A75D}" srcOrd="2" destOrd="0" presId="urn:microsoft.com/office/officeart/2008/layout/NameandTitleOrganizationalChart"/>
    <dgm:cxn modelId="{C388164B-6D5E-478E-83E2-365E61D854CA}" type="presParOf" srcId="{AB0B8966-B052-49BF-A421-2CEB2A54B4AA}" destId="{A29A0263-388F-46B3-8246-4BE432E7BB93}" srcOrd="4" destOrd="0" presId="urn:microsoft.com/office/officeart/2008/layout/NameandTitleOrganizationalChart"/>
    <dgm:cxn modelId="{D912B41F-828C-4C37-931E-7BA16D43064C}" type="presParOf" srcId="{AB0B8966-B052-49BF-A421-2CEB2A54B4AA}" destId="{EFE2074C-3350-43E7-A0DB-1CD72ED9817D}" srcOrd="5" destOrd="0" presId="urn:microsoft.com/office/officeart/2008/layout/NameandTitleOrganizationalChart"/>
    <dgm:cxn modelId="{29FB4171-96C7-4AFA-BC7A-5CF64725FD4A}" type="presParOf" srcId="{EFE2074C-3350-43E7-A0DB-1CD72ED9817D}" destId="{B1F288A1-B40C-4A24-98AC-A716C3A38AB6}" srcOrd="0" destOrd="0" presId="urn:microsoft.com/office/officeart/2008/layout/NameandTitleOrganizationalChart"/>
    <dgm:cxn modelId="{B06CBF9A-2BD3-46C3-8160-298078622836}" type="presParOf" srcId="{B1F288A1-B40C-4A24-98AC-A716C3A38AB6}" destId="{0AFE0D97-D6C2-4582-82AF-C601F2E6D55E}" srcOrd="0" destOrd="0" presId="urn:microsoft.com/office/officeart/2008/layout/NameandTitleOrganizationalChart"/>
    <dgm:cxn modelId="{CE345FAD-B537-4D72-88E7-DFA11B616C58}" type="presParOf" srcId="{B1F288A1-B40C-4A24-98AC-A716C3A38AB6}" destId="{9DA837AA-0187-448C-BE80-009E83771C4F}" srcOrd="1" destOrd="0" presId="urn:microsoft.com/office/officeart/2008/layout/NameandTitleOrganizationalChart"/>
    <dgm:cxn modelId="{CE7632FA-79C5-4A87-A90D-6031E6E66AE4}" type="presParOf" srcId="{B1F288A1-B40C-4A24-98AC-A716C3A38AB6}" destId="{D2175409-40BC-4FB6-A324-D242D04B8802}" srcOrd="2" destOrd="0" presId="urn:microsoft.com/office/officeart/2008/layout/NameandTitleOrganizationalChart"/>
    <dgm:cxn modelId="{EA99D219-3757-489D-9F45-F813AE63DF98}" type="presParOf" srcId="{EFE2074C-3350-43E7-A0DB-1CD72ED9817D}" destId="{1BB819FA-0D68-4BA7-B8A4-C56AB9C25BCF}" srcOrd="1" destOrd="0" presId="urn:microsoft.com/office/officeart/2008/layout/NameandTitleOrganizationalChart"/>
    <dgm:cxn modelId="{3259A770-E584-4EC9-80FF-80E4C346E22C}" type="presParOf" srcId="{EFE2074C-3350-43E7-A0DB-1CD72ED9817D}" destId="{333E36DE-2020-4F94-87CE-BBDF82B92304}" srcOrd="2" destOrd="0" presId="urn:microsoft.com/office/officeart/2008/layout/NameandTitleOrganizationalChart"/>
    <dgm:cxn modelId="{75901AB2-1C78-4880-A0EF-32535750009A}" type="presParOf" srcId="{BE5164FA-6B7B-4B65-8482-1F5C817F62A4}" destId="{BA2EF434-AD44-4944-8860-4C74E151D867}" srcOrd="2" destOrd="0" presId="urn:microsoft.com/office/officeart/2008/layout/NameandTitleOrganizationalChart"/>
    <dgm:cxn modelId="{7C28A361-57E2-4951-BC90-2A27A9E29971}" type="presParOf" srcId="{BA2EF434-AD44-4944-8860-4C74E151D867}" destId="{03D661F8-B5B1-4042-98FC-F70C11E9CA8F}" srcOrd="0" destOrd="0" presId="urn:microsoft.com/office/officeart/2008/layout/NameandTitleOrganizationalChart"/>
    <dgm:cxn modelId="{82BA2736-53B8-4E5E-9F8C-96D3343FE7B1}" type="presParOf" srcId="{BA2EF434-AD44-4944-8860-4C74E151D867}" destId="{CBEE662F-0198-4B10-B230-32946E49E4AA}" srcOrd="1" destOrd="0" presId="urn:microsoft.com/office/officeart/2008/layout/NameandTitleOrganizationalChart"/>
    <dgm:cxn modelId="{3F32CA91-6C11-4C65-9FEB-CB93E9082C78}" type="presParOf" srcId="{CBEE662F-0198-4B10-B230-32946E49E4AA}" destId="{B0C6B1F7-3900-4996-AE15-3F7ED60EDC6F}" srcOrd="0" destOrd="0" presId="urn:microsoft.com/office/officeart/2008/layout/NameandTitleOrganizationalChart"/>
    <dgm:cxn modelId="{34CA463B-CCF0-4FC4-A561-9119237AE4C3}" type="presParOf" srcId="{B0C6B1F7-3900-4996-AE15-3F7ED60EDC6F}" destId="{8FAAFA7F-3568-411B-81CE-309A7B9FB618}" srcOrd="0" destOrd="0" presId="urn:microsoft.com/office/officeart/2008/layout/NameandTitleOrganizationalChart"/>
    <dgm:cxn modelId="{59A60B91-AE20-47F9-A98D-820AA166588F}" type="presParOf" srcId="{B0C6B1F7-3900-4996-AE15-3F7ED60EDC6F}" destId="{9B8C55A3-925F-4E14-B151-B6E194A592D5}" srcOrd="1" destOrd="0" presId="urn:microsoft.com/office/officeart/2008/layout/NameandTitleOrganizationalChart"/>
    <dgm:cxn modelId="{550CF097-D2D3-4144-B50D-3CEAFC748DD9}" type="presParOf" srcId="{B0C6B1F7-3900-4996-AE15-3F7ED60EDC6F}" destId="{5C93C116-9512-4D56-9A55-0FF5CF19160F}" srcOrd="2" destOrd="0" presId="urn:microsoft.com/office/officeart/2008/layout/NameandTitleOrganizationalChart"/>
    <dgm:cxn modelId="{A3161544-A296-4453-B868-A5F0D0164A23}" type="presParOf" srcId="{CBEE662F-0198-4B10-B230-32946E49E4AA}" destId="{F980BA19-70B6-4634-8084-1A057D764AF6}" srcOrd="1" destOrd="0" presId="urn:microsoft.com/office/officeart/2008/layout/NameandTitleOrganizationalChart"/>
    <dgm:cxn modelId="{91FCD33D-ABE4-42DF-A351-0277A0E7EC03}" type="presParOf" srcId="{CBEE662F-0198-4B10-B230-32946E49E4AA}" destId="{AC2041AD-81D0-49A6-9BED-E72B9056C93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661F8-B5B1-4042-98FC-F70C11E9CA8F}">
      <dsp:nvSpPr>
        <dsp:cNvPr id="0" name=""/>
        <dsp:cNvSpPr/>
      </dsp:nvSpPr>
      <dsp:spPr>
        <a:xfrm>
          <a:off x="2260281" y="1509471"/>
          <a:ext cx="759813" cy="905826"/>
        </a:xfrm>
        <a:custGeom>
          <a:avLst/>
          <a:gdLst/>
          <a:ahLst/>
          <a:cxnLst/>
          <a:rect l="0" t="0" r="0" b="0"/>
          <a:pathLst>
            <a:path>
              <a:moveTo>
                <a:pt x="759813" y="0"/>
              </a:moveTo>
              <a:lnTo>
                <a:pt x="759813" y="905826"/>
              </a:lnTo>
              <a:lnTo>
                <a:pt x="0" y="9058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A0263-388F-46B3-8246-4BE432E7BB93}">
      <dsp:nvSpPr>
        <dsp:cNvPr id="0" name=""/>
        <dsp:cNvSpPr/>
      </dsp:nvSpPr>
      <dsp:spPr>
        <a:xfrm>
          <a:off x="3020095" y="1509471"/>
          <a:ext cx="2175265" cy="1742454"/>
        </a:xfrm>
        <a:custGeom>
          <a:avLst/>
          <a:gdLst/>
          <a:ahLst/>
          <a:cxnLst/>
          <a:rect l="0" t="0" r="0" b="0"/>
          <a:pathLst>
            <a:path>
              <a:moveTo>
                <a:pt x="0" y="0"/>
              </a:moveTo>
              <a:lnTo>
                <a:pt x="0" y="1553423"/>
              </a:lnTo>
              <a:lnTo>
                <a:pt x="2175265" y="1553423"/>
              </a:lnTo>
              <a:lnTo>
                <a:pt x="2175265" y="17424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8AC93-8CDF-471F-937C-613A01E7E556}">
      <dsp:nvSpPr>
        <dsp:cNvPr id="0" name=""/>
        <dsp:cNvSpPr/>
      </dsp:nvSpPr>
      <dsp:spPr>
        <a:xfrm>
          <a:off x="2974375" y="1509471"/>
          <a:ext cx="91440" cy="1742454"/>
        </a:xfrm>
        <a:custGeom>
          <a:avLst/>
          <a:gdLst/>
          <a:ahLst/>
          <a:cxnLst/>
          <a:rect l="0" t="0" r="0" b="0"/>
          <a:pathLst>
            <a:path>
              <a:moveTo>
                <a:pt x="45720" y="0"/>
              </a:moveTo>
              <a:lnTo>
                <a:pt x="45720" y="1553423"/>
              </a:lnTo>
              <a:lnTo>
                <a:pt x="121747" y="1553423"/>
              </a:lnTo>
              <a:lnTo>
                <a:pt x="121747" y="17424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4AE047-936F-4F26-8280-D4EA0F25E0C9}">
      <dsp:nvSpPr>
        <dsp:cNvPr id="0" name=""/>
        <dsp:cNvSpPr/>
      </dsp:nvSpPr>
      <dsp:spPr>
        <a:xfrm>
          <a:off x="844830" y="1509471"/>
          <a:ext cx="2175265" cy="1742454"/>
        </a:xfrm>
        <a:custGeom>
          <a:avLst/>
          <a:gdLst/>
          <a:ahLst/>
          <a:cxnLst/>
          <a:rect l="0" t="0" r="0" b="0"/>
          <a:pathLst>
            <a:path>
              <a:moveTo>
                <a:pt x="2175265" y="0"/>
              </a:moveTo>
              <a:lnTo>
                <a:pt x="2175265" y="1553423"/>
              </a:lnTo>
              <a:lnTo>
                <a:pt x="0" y="1553423"/>
              </a:lnTo>
              <a:lnTo>
                <a:pt x="0" y="17424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8B73F9-AD2C-4FB3-AD79-4E6F7A7E0AA9}">
      <dsp:nvSpPr>
        <dsp:cNvPr id="0" name=""/>
        <dsp:cNvSpPr/>
      </dsp:nvSpPr>
      <dsp:spPr>
        <a:xfrm>
          <a:off x="2237743" y="699336"/>
          <a:ext cx="1564704" cy="810134"/>
        </a:xfrm>
        <a:prstGeom prst="rect">
          <a:avLst/>
        </a:prstGeom>
        <a:solidFill>
          <a:srgbClr val="0009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114319" numCol="1" spcCol="1270" anchor="ctr" anchorCtr="0">
          <a:noAutofit/>
        </a:bodyPr>
        <a:lstStyle/>
        <a:p>
          <a:pPr lvl="0" algn="ctr" defTabSz="400050">
            <a:lnSpc>
              <a:spcPct val="90000"/>
            </a:lnSpc>
            <a:spcBef>
              <a:spcPct val="0"/>
            </a:spcBef>
            <a:spcAft>
              <a:spcPct val="35000"/>
            </a:spcAft>
          </a:pPr>
          <a:r>
            <a:rPr lang="en-GB" sz="900" kern="1200"/>
            <a:t>ATIEL &amp; UEIL </a:t>
          </a:r>
        </a:p>
        <a:p>
          <a:pPr lvl="0" algn="ctr" defTabSz="400050">
            <a:lnSpc>
              <a:spcPct val="90000"/>
            </a:lnSpc>
            <a:spcBef>
              <a:spcPct val="0"/>
            </a:spcBef>
            <a:spcAft>
              <a:spcPct val="35000"/>
            </a:spcAft>
          </a:pPr>
          <a:r>
            <a:rPr lang="en-GB" sz="900" kern="1200"/>
            <a:t>Joint Sustainability Committee</a:t>
          </a:r>
        </a:p>
      </dsp:txBody>
      <dsp:txXfrm>
        <a:off x="2237743" y="699336"/>
        <a:ext cx="1564704" cy="810134"/>
      </dsp:txXfrm>
    </dsp:sp>
    <dsp:sp modelId="{E24FED5B-6889-4BAF-A11C-4C8E61925444}">
      <dsp:nvSpPr>
        <dsp:cNvPr id="0" name=""/>
        <dsp:cNvSpPr/>
      </dsp:nvSpPr>
      <dsp:spPr>
        <a:xfrm>
          <a:off x="2561964" y="1372834"/>
          <a:ext cx="1408234" cy="27004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n-GB" sz="1000" kern="1200"/>
            <a:t>Garb/Kettunen</a:t>
          </a:r>
        </a:p>
      </dsp:txBody>
      <dsp:txXfrm>
        <a:off x="2561964" y="1372834"/>
        <a:ext cx="1408234" cy="270044"/>
      </dsp:txXfrm>
    </dsp:sp>
    <dsp:sp modelId="{C33B2FF2-FC58-49FB-BCA6-732B05917D0F}">
      <dsp:nvSpPr>
        <dsp:cNvPr id="0" name=""/>
        <dsp:cNvSpPr/>
      </dsp:nvSpPr>
      <dsp:spPr>
        <a:xfrm>
          <a:off x="62477" y="3251925"/>
          <a:ext cx="1564704" cy="81013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114319" numCol="1" spcCol="1270" anchor="ctr" anchorCtr="0">
          <a:noAutofit/>
        </a:bodyPr>
        <a:lstStyle/>
        <a:p>
          <a:pPr lvl="0" algn="ctr" defTabSz="400050">
            <a:lnSpc>
              <a:spcPct val="90000"/>
            </a:lnSpc>
            <a:spcBef>
              <a:spcPct val="0"/>
            </a:spcBef>
            <a:spcAft>
              <a:spcPct val="35000"/>
            </a:spcAft>
          </a:pPr>
          <a:r>
            <a:rPr lang="en-GB" sz="900" kern="1200" dirty="0"/>
            <a:t>Carbon Footprint Working Group</a:t>
          </a:r>
        </a:p>
      </dsp:txBody>
      <dsp:txXfrm>
        <a:off x="62477" y="3251925"/>
        <a:ext cx="1564704" cy="810134"/>
      </dsp:txXfrm>
    </dsp:sp>
    <dsp:sp modelId="{53769AEE-4628-42EF-9F77-7F9E174BB00E}">
      <dsp:nvSpPr>
        <dsp:cNvPr id="0" name=""/>
        <dsp:cNvSpPr/>
      </dsp:nvSpPr>
      <dsp:spPr>
        <a:xfrm>
          <a:off x="223364" y="3882030"/>
          <a:ext cx="1712342" cy="27004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n-GB" sz="1000" kern="1200" dirty="0"/>
            <a:t>Herrmann/Kettunen</a:t>
          </a:r>
        </a:p>
      </dsp:txBody>
      <dsp:txXfrm>
        <a:off x="223364" y="3882030"/>
        <a:ext cx="1712342" cy="270044"/>
      </dsp:txXfrm>
    </dsp:sp>
    <dsp:sp modelId="{7FEF5B9D-58E1-4372-90EB-CC8433A8639A}">
      <dsp:nvSpPr>
        <dsp:cNvPr id="0" name=""/>
        <dsp:cNvSpPr/>
      </dsp:nvSpPr>
      <dsp:spPr>
        <a:xfrm>
          <a:off x="2313770" y="3251925"/>
          <a:ext cx="1564704" cy="81013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114319" numCol="1" spcCol="1270" anchor="ctr" anchorCtr="0">
          <a:noAutofit/>
        </a:bodyPr>
        <a:lstStyle/>
        <a:p>
          <a:pPr lvl="0" algn="ctr" defTabSz="400050">
            <a:lnSpc>
              <a:spcPct val="90000"/>
            </a:lnSpc>
            <a:spcBef>
              <a:spcPct val="0"/>
            </a:spcBef>
            <a:spcAft>
              <a:spcPct val="35000"/>
            </a:spcAft>
          </a:pPr>
          <a:r>
            <a:rPr lang="en-GB" sz="900" kern="1200"/>
            <a:t>Downstream</a:t>
          </a:r>
        </a:p>
        <a:p>
          <a:pPr lvl="0" algn="ctr" defTabSz="400050">
            <a:lnSpc>
              <a:spcPct val="90000"/>
            </a:lnSpc>
            <a:spcBef>
              <a:spcPct val="0"/>
            </a:spcBef>
            <a:spcAft>
              <a:spcPct val="35000"/>
            </a:spcAft>
          </a:pPr>
          <a:r>
            <a:rPr lang="en-GB" sz="900" kern="1200"/>
            <a:t>Working Group</a:t>
          </a:r>
        </a:p>
      </dsp:txBody>
      <dsp:txXfrm>
        <a:off x="2313770" y="3251925"/>
        <a:ext cx="1564704" cy="810134"/>
      </dsp:txXfrm>
    </dsp:sp>
    <dsp:sp modelId="{90E2CC51-37BA-4247-9AAE-435A308D16B2}">
      <dsp:nvSpPr>
        <dsp:cNvPr id="0" name=""/>
        <dsp:cNvSpPr/>
      </dsp:nvSpPr>
      <dsp:spPr>
        <a:xfrm>
          <a:off x="2626711" y="3882030"/>
          <a:ext cx="1408234" cy="27004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n-GB" sz="1000" kern="1200" dirty="0"/>
            <a:t>van der List/Booth</a:t>
          </a:r>
        </a:p>
      </dsp:txBody>
      <dsp:txXfrm>
        <a:off x="2626711" y="3882030"/>
        <a:ext cx="1408234" cy="270044"/>
      </dsp:txXfrm>
    </dsp:sp>
    <dsp:sp modelId="{0AFE0D97-D6C2-4582-82AF-C601F2E6D55E}">
      <dsp:nvSpPr>
        <dsp:cNvPr id="0" name=""/>
        <dsp:cNvSpPr/>
      </dsp:nvSpPr>
      <dsp:spPr>
        <a:xfrm>
          <a:off x="4413008" y="3251925"/>
          <a:ext cx="1564704" cy="810134"/>
        </a:xfrm>
        <a:prstGeom prst="rect">
          <a:avLst/>
        </a:prstGeom>
        <a:solidFill>
          <a:schemeClr val="accent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23786" numCol="1" spcCol="1270" anchor="ctr" anchorCtr="0">
          <a:noAutofit/>
        </a:bodyPr>
        <a:lstStyle/>
        <a:p>
          <a:pPr marL="0" lvl="0" algn="ctr" defTabSz="666750">
            <a:lnSpc>
              <a:spcPct val="90000"/>
            </a:lnSpc>
            <a:spcBef>
              <a:spcPct val="0"/>
            </a:spcBef>
            <a:spcAft>
              <a:spcPct val="35000"/>
            </a:spcAft>
            <a:buClrTx/>
            <a:buSzTx/>
            <a:buFontTx/>
            <a:buNone/>
          </a:pPr>
          <a:r>
            <a:rPr lang="en-GB" sz="900" kern="1200" noProof="0" dirty="0">
              <a:solidFill>
                <a:prstClr val="white"/>
              </a:solidFill>
              <a:latin typeface="Calibri" panose="020F0502020204030204"/>
              <a:ea typeface="+mn-ea"/>
              <a:cs typeface="+mn-cs"/>
            </a:rPr>
            <a:t>Circular Materials</a:t>
          </a:r>
        </a:p>
        <a:p>
          <a:pPr marL="0" lvl="0" algn="ctr" defTabSz="666750">
            <a:lnSpc>
              <a:spcPct val="90000"/>
            </a:lnSpc>
            <a:spcBef>
              <a:spcPct val="0"/>
            </a:spcBef>
            <a:spcAft>
              <a:spcPct val="35000"/>
            </a:spcAft>
            <a:buClrTx/>
            <a:buSzTx/>
            <a:buFontTx/>
            <a:buNone/>
          </a:pPr>
          <a:r>
            <a:rPr lang="en-GB" sz="900" kern="1200" noProof="0" dirty="0">
              <a:solidFill>
                <a:prstClr val="white"/>
              </a:solidFill>
              <a:latin typeface="Calibri" panose="020F0502020204030204"/>
              <a:ea typeface="+mn-ea"/>
              <a:cs typeface="+mn-cs"/>
            </a:rPr>
            <a:t>Working Group</a:t>
          </a:r>
          <a:endParaRPr lang="de-DE" sz="900" kern="1200" dirty="0">
            <a:solidFill>
              <a:prstClr val="white"/>
            </a:solidFill>
            <a:latin typeface="Calibri" panose="020F0502020204030204"/>
            <a:ea typeface="+mn-ea"/>
            <a:cs typeface="+mn-cs"/>
          </a:endParaRPr>
        </a:p>
      </dsp:txBody>
      <dsp:txXfrm>
        <a:off x="4413008" y="3251925"/>
        <a:ext cx="1564704" cy="810134"/>
      </dsp:txXfrm>
    </dsp:sp>
    <dsp:sp modelId="{9DA837AA-0187-448C-BE80-009E83771C4F}">
      <dsp:nvSpPr>
        <dsp:cNvPr id="0" name=""/>
        <dsp:cNvSpPr/>
      </dsp:nvSpPr>
      <dsp:spPr>
        <a:xfrm>
          <a:off x="4725949" y="3882030"/>
          <a:ext cx="1408234" cy="270044"/>
        </a:xfrm>
        <a:prstGeom prst="rect">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ClrTx/>
            <a:buSzTx/>
            <a:buFontTx/>
            <a:buNone/>
          </a:pPr>
          <a:r>
            <a:rPr lang="en-GB" sz="1000" kern="1200" noProof="0">
              <a:solidFill>
                <a:prstClr val="black">
                  <a:hueOff val="0"/>
                  <a:satOff val="0"/>
                  <a:lumOff val="0"/>
                  <a:alphaOff val="0"/>
                </a:prstClr>
              </a:solidFill>
              <a:latin typeface="Calibri" panose="020F0502020204030204"/>
              <a:ea typeface="+mn-ea"/>
              <a:cs typeface="+mn-cs"/>
            </a:rPr>
            <a:t>Southby/Masucci</a:t>
          </a:r>
          <a:endParaRPr lang="de-DE" sz="1000" kern="1200">
            <a:solidFill>
              <a:prstClr val="black">
                <a:hueOff val="0"/>
                <a:satOff val="0"/>
                <a:lumOff val="0"/>
                <a:alphaOff val="0"/>
              </a:prstClr>
            </a:solidFill>
            <a:latin typeface="Calibri" panose="020F0502020204030204"/>
            <a:ea typeface="+mn-ea"/>
            <a:cs typeface="+mn-cs"/>
          </a:endParaRPr>
        </a:p>
      </dsp:txBody>
      <dsp:txXfrm>
        <a:off x="4725949" y="3882030"/>
        <a:ext cx="1408234" cy="270044"/>
      </dsp:txXfrm>
    </dsp:sp>
    <dsp:sp modelId="{8FAAFA7F-3568-411B-81CE-309A7B9FB618}">
      <dsp:nvSpPr>
        <dsp:cNvPr id="0" name=""/>
        <dsp:cNvSpPr/>
      </dsp:nvSpPr>
      <dsp:spPr>
        <a:xfrm>
          <a:off x="695576" y="2010229"/>
          <a:ext cx="1564704" cy="810134"/>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114319" numCol="1" spcCol="1270" anchor="ctr" anchorCtr="0">
          <a:noAutofit/>
        </a:bodyPr>
        <a:lstStyle/>
        <a:p>
          <a:pPr lvl="0" algn="ctr" defTabSz="400050">
            <a:lnSpc>
              <a:spcPct val="90000"/>
            </a:lnSpc>
            <a:spcBef>
              <a:spcPct val="0"/>
            </a:spcBef>
            <a:spcAft>
              <a:spcPct val="35000"/>
            </a:spcAft>
          </a:pPr>
          <a:r>
            <a:rPr lang="en-GB" sz="900" kern="1200"/>
            <a:t>Communications Working Group</a:t>
          </a:r>
        </a:p>
      </dsp:txBody>
      <dsp:txXfrm>
        <a:off x="695576" y="2010229"/>
        <a:ext cx="1564704" cy="810134"/>
      </dsp:txXfrm>
    </dsp:sp>
    <dsp:sp modelId="{9B8C55A3-925F-4E14-B151-B6E194A592D5}">
      <dsp:nvSpPr>
        <dsp:cNvPr id="0" name=""/>
        <dsp:cNvSpPr/>
      </dsp:nvSpPr>
      <dsp:spPr>
        <a:xfrm>
          <a:off x="488981" y="2675528"/>
          <a:ext cx="2437203" cy="26237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n-US" sz="1000" kern="1200" dirty="0">
              <a:effectLst/>
            </a:rPr>
            <a:t>Swanson-Parbäck</a:t>
          </a:r>
          <a:r>
            <a:rPr lang="en-GB" sz="1000" kern="1200" dirty="0">
              <a:solidFill>
                <a:schemeClr val="tx1"/>
              </a:solidFill>
            </a:rPr>
            <a:t>/Stephenson</a:t>
          </a:r>
        </a:p>
      </dsp:txBody>
      <dsp:txXfrm>
        <a:off x="488981" y="2675528"/>
        <a:ext cx="2437203" cy="26237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E08763-8CF0-E886-A1A4-B135752384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B71E97-B9B3-56BF-0997-32BE414713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F53FA-CF67-4815-AE00-2B017D7BCEF1}" type="datetime1">
              <a:rPr lang="en-US" smtClean="0"/>
              <a:t>6/23/2025</a:t>
            </a:fld>
            <a:endParaRPr lang="en-US"/>
          </a:p>
        </p:txBody>
      </p:sp>
      <p:sp>
        <p:nvSpPr>
          <p:cNvPr id="4" name="Footer Placeholder 3">
            <a:extLst>
              <a:ext uri="{FF2B5EF4-FFF2-40B4-BE49-F238E27FC236}">
                <a16:creationId xmlns:a16="http://schemas.microsoft.com/office/drawing/2014/main" id="{E10A3A2F-A54F-791C-6109-AFAAD685F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2DECC4-9225-EB16-BD4A-EE0226DE7E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37440B-7187-4523-834F-77E969541074}" type="slidenum">
              <a:rPr lang="en-US" smtClean="0"/>
              <a:t>‹N°›</a:t>
            </a:fld>
            <a:endParaRPr lang="en-US"/>
          </a:p>
        </p:txBody>
      </p:sp>
    </p:spTree>
    <p:extLst>
      <p:ext uri="{BB962C8B-B14F-4D97-AF65-F5344CB8AC3E}">
        <p14:creationId xmlns:p14="http://schemas.microsoft.com/office/powerpoint/2010/main" val="358757125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B1B89-F115-40FD-8D9F-23E36C9BAB14}" type="datetime1">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EA1FD-DC43-47B3-9A4E-60B8D2C34335}" type="slidenum">
              <a:rPr lang="en-US" smtClean="0"/>
              <a:t>‹N°›</a:t>
            </a:fld>
            <a:endParaRPr lang="en-US"/>
          </a:p>
        </p:txBody>
      </p:sp>
    </p:spTree>
    <p:extLst>
      <p:ext uri="{BB962C8B-B14F-4D97-AF65-F5344CB8AC3E}">
        <p14:creationId xmlns:p14="http://schemas.microsoft.com/office/powerpoint/2010/main" val="148911919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a:t>“ATIEL and UEIL will join forces to speak with a single voice on issues of common interest. </a:t>
            </a:r>
          </a:p>
          <a:p>
            <a:endParaRPr lang="en-GB" sz="1200" i="1"/>
          </a:p>
          <a:p>
            <a:pPr marL="342900" indent="-342900">
              <a:buFont typeface="Arial" panose="020B0604020202020204" pitchFamily="34" charset="0"/>
              <a:buChar char="•"/>
            </a:pPr>
            <a:r>
              <a:rPr lang="en-GB" sz="1200" i="1"/>
              <a:t>In the short term, both associations will invite each other to their respective committees related to HSE and sustainability…</a:t>
            </a:r>
          </a:p>
          <a:p>
            <a:pPr marL="342900" indent="-342900">
              <a:buFont typeface="Arial" panose="020B0604020202020204" pitchFamily="34" charset="0"/>
              <a:buChar char="•"/>
            </a:pPr>
            <a:r>
              <a:rPr lang="en-GB" sz="1200" i="1"/>
              <a:t>In the longer term, both associations will look to set up joint sustainability and joint HSE committees….</a:t>
            </a:r>
          </a:p>
          <a:p>
            <a:endParaRPr lang="en-GB" sz="1200" i="1"/>
          </a:p>
          <a:p>
            <a:r>
              <a:rPr lang="en-GB" sz="1200" i="1"/>
              <a:t>Joint positions by ATIEL and UEIL will be prepared by the two respective committees…”</a:t>
            </a:r>
          </a:p>
          <a:p>
            <a:endParaRPr lang="en-GB"/>
          </a:p>
        </p:txBody>
      </p:sp>
      <p:sp>
        <p:nvSpPr>
          <p:cNvPr id="4" name="Slide Number Placeholder 3"/>
          <p:cNvSpPr>
            <a:spLocks noGrp="1"/>
          </p:cNvSpPr>
          <p:nvPr>
            <p:ph type="sldNum" sz="quarter" idx="5"/>
          </p:nvPr>
        </p:nvSpPr>
        <p:spPr/>
        <p:txBody>
          <a:bodyPr/>
          <a:lstStyle/>
          <a:p>
            <a:fld id="{A070CBEA-9A80-435D-BF00-7B729DB37E26}" type="slidenum">
              <a:rPr lang="en-US" smtClean="0"/>
              <a:t>5</a:t>
            </a:fld>
            <a:endParaRPr lang="en-US"/>
          </a:p>
        </p:txBody>
      </p:sp>
    </p:spTree>
    <p:extLst>
      <p:ext uri="{BB962C8B-B14F-4D97-AF65-F5344CB8AC3E}">
        <p14:creationId xmlns:p14="http://schemas.microsoft.com/office/powerpoint/2010/main" val="84840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6993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54BFF-1D31-0A09-8615-13CFCBAD0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1B785-4341-7C91-62E7-98FBBAF90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27BC4-DC51-B613-0729-3B29BE2EB6D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164A2E-3917-E643-1FD2-E1C0F0CDC5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9437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5BEF5-E4ED-EB4C-1F8E-F45A82715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97AA30-60A3-9924-E0CB-28768074B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8DB14-26CC-35E6-6BC8-A43EC8DF2D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2B315C-F718-4950-5814-98DFAA48B4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4730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4113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A22DB-F397-69F5-18E2-1332B0A28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E2086-C773-B976-D0D3-30EDBD53F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DF584-F067-DA38-4A33-29CBD401CE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EF50B3-06AB-C706-BA4B-37FC4CEED6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3749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17082-A853-FF23-45BB-04AA33D40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40DB1-37B8-7B66-8EFA-48ED409C4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C651EF-3C4E-1960-5A76-5DCBF85B8FA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C38C06-ED7B-6A4C-A343-807470D0E1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4712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2C5A-A707-DB4C-D3B4-D4034D50A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B40DF-BDA4-8873-D584-D415EC848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60B76-ECBD-CD8A-3A0E-DAE900A89A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1E03133-A325-CB79-446A-F5BC5081B0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3660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58979-E461-C136-CFD6-F8CE3082F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69344-BF48-E927-90C3-925889942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BFD34-97D0-B3CF-BAAA-481281D3923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FEB6542-4E08-34E6-95B5-500010C734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2218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7A67E-5253-A8F6-9ACF-DE6A9E88F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2BE3A-870B-EF1E-E9D6-ACC341528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707F1-670E-50E3-71B1-8E3703E82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BB2FD94-E1CD-C5A6-E614-A1811A0D0A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5399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CBDF7-F300-86E1-C058-31A0EA4B0E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09903-CF9E-DB62-6512-C039EF18E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E7DE3-3930-22EC-A4E0-264DDFDECC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478D93E-85B1-EF4B-BA28-D32738EF22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602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Check up to date</a:t>
            </a:r>
          </a:p>
        </p:txBody>
      </p:sp>
      <p:sp>
        <p:nvSpPr>
          <p:cNvPr id="4" name="Date Placeholder 3"/>
          <p:cNvSpPr>
            <a:spLocks noGrp="1"/>
          </p:cNvSpPr>
          <p:nvPr>
            <p:ph type="dt" idx="1"/>
          </p:nvPr>
        </p:nvSpPr>
        <p:spPr/>
        <p:txBody>
          <a:bodyPr/>
          <a:lstStyle/>
          <a:p>
            <a:fld id="{E38B1B89-F115-40FD-8D9F-23E36C9BAB14}" type="datetime1">
              <a:rPr lang="en-US" smtClean="0"/>
              <a:t>6/23/2025</a:t>
            </a:fld>
            <a:endParaRPr lang="en-US"/>
          </a:p>
        </p:txBody>
      </p:sp>
      <p:sp>
        <p:nvSpPr>
          <p:cNvPr id="5" name="Slide Number Placeholder 4"/>
          <p:cNvSpPr>
            <a:spLocks noGrp="1"/>
          </p:cNvSpPr>
          <p:nvPr>
            <p:ph type="sldNum" sz="quarter" idx="5"/>
          </p:nvPr>
        </p:nvSpPr>
        <p:spPr/>
        <p:txBody>
          <a:bodyPr/>
          <a:lstStyle/>
          <a:p>
            <a:fld id="{EB2EA1FD-DC43-47B3-9A4E-60B8D2C34335}" type="slidenum">
              <a:rPr lang="en-US" smtClean="0"/>
              <a:t>6</a:t>
            </a:fld>
            <a:endParaRPr lang="en-US"/>
          </a:p>
        </p:txBody>
      </p:sp>
    </p:spTree>
    <p:extLst>
      <p:ext uri="{BB962C8B-B14F-4D97-AF65-F5344CB8AC3E}">
        <p14:creationId xmlns:p14="http://schemas.microsoft.com/office/powerpoint/2010/main" val="3194259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FC024-DA95-62C0-29DE-09A91EC0F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712FC-E977-FF13-8FF8-E1D0B1E44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31384F-EC27-0E1C-8FFC-2089392E3F6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1C865E5-0096-A69E-C072-4DC13ABC3C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0329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E1E75-0CC8-1D56-EA27-5D4F9AF42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F4A53-7C0A-4C63-1492-5EC411916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ACA11B-5AFD-23D0-58A9-A824312C496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4B41216-FB90-7561-7520-DA4220C032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7857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2458D-DC4C-C87A-18EE-571CF6BCE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6006F-A11E-CBC3-D7E8-EED113AAB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2AF40E-8AE4-7685-1E48-34C9B8A3E8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5B68083-6D72-C77B-1855-E9F545414B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5807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AE6ED-861F-4AEF-84D6-0BA1B6C96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8182E-DB45-A1B7-BDA3-C753EE2BC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CFF2D-19B9-FB75-67A9-9A8F4F3BEEA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E449468-ACA7-6C62-DCAD-1901610FAD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331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726F5-5ED9-3103-B596-0D998681D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C9786-5906-025F-F5DC-AEB922D92D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E8AEE-2092-7AB5-10E2-D708529EE66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EF2E0F3-3E71-E2F2-6393-0744D9ED64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59838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ECB88-5E92-AC81-3070-0225420E1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8906D-341D-34A6-FC60-9720CEAE1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060C38-E654-1ED4-2798-7B47576A82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EC7CCD4-4D39-3BAA-4E71-4006B8E98B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6187D-EBB5-4C4D-8D22-8AEB04FD9C8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2915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Realm of sustainability and impact o </a:t>
            </a:r>
            <a:r>
              <a:rPr lang="en-GB" err="1"/>
              <a:t>nlubricants</a:t>
            </a:r>
            <a:r>
              <a:rPr lang="en-GB"/>
              <a:t> industry. JSC answering specific needs of lubricants industry.</a:t>
            </a:r>
          </a:p>
          <a:p>
            <a:r>
              <a:rPr lang="en-GB"/>
              <a:t>Work with global associations.</a:t>
            </a:r>
          </a:p>
          <a:p>
            <a:r>
              <a:rPr lang="en-GB"/>
              <a:t>Regulatory drivers in Europe. </a:t>
            </a:r>
          </a:p>
          <a:p>
            <a:r>
              <a:rPr lang="en-GB" b="0" i="0">
                <a:solidFill>
                  <a:srgbClr val="000000"/>
                </a:solidFill>
                <a:effectLst/>
                <a:latin typeface="Arial MT"/>
              </a:rPr>
              <a:t>The </a:t>
            </a:r>
            <a:r>
              <a:rPr lang="en-GB">
                <a:solidFill>
                  <a:srgbClr val="000000"/>
                </a:solidFill>
                <a:latin typeface="Arial MT"/>
              </a:rPr>
              <a:t>g</a:t>
            </a:r>
            <a:r>
              <a:rPr lang="en-GB" b="0" i="0">
                <a:solidFill>
                  <a:srgbClr val="000000"/>
                </a:solidFill>
                <a:effectLst/>
                <a:latin typeface="Arial MT"/>
              </a:rPr>
              <a:t>roup will support the lubricants industry by focusing on key aspects of circularity such as:</a:t>
            </a:r>
          </a:p>
          <a:p>
            <a:r>
              <a:rPr lang="en-GB">
                <a:solidFill>
                  <a:srgbClr val="000000"/>
                </a:solidFill>
                <a:latin typeface="Arial MT"/>
              </a:rPr>
              <a:t>T</a:t>
            </a:r>
            <a:r>
              <a:rPr lang="en-GB" b="0" i="0">
                <a:solidFill>
                  <a:srgbClr val="000000"/>
                </a:solidFill>
                <a:effectLst/>
                <a:latin typeface="Arial MT"/>
              </a:rPr>
              <a:t>he use of re-refined base oils (RRBO) and other circular or renewable materials in lubricants</a:t>
            </a:r>
          </a:p>
          <a:p>
            <a:r>
              <a:rPr lang="en-GB" sz="1200" b="0" i="0">
                <a:solidFill>
                  <a:srgbClr val="000000"/>
                </a:solidFill>
                <a:effectLst/>
                <a:latin typeface="Arial MT"/>
              </a:rPr>
              <a:t>identifying updates in European legislation impacting circular materials and their use in lubricants,</a:t>
            </a:r>
          </a:p>
          <a:p>
            <a:r>
              <a:rPr lang="en-GB" sz="1200" b="0" i="0">
                <a:solidFill>
                  <a:srgbClr val="000000"/>
                </a:solidFill>
                <a:effectLst/>
                <a:latin typeface="Arial MT"/>
              </a:rPr>
              <a:t>creating shared positions, best practice and guidance, as well as considering circular materials within general application frameworks and how they are treated with respect to life-cycle assessment (LCA) methodologies and circularity. </a:t>
            </a:r>
            <a:r>
              <a:rPr lang="en-GB" sz="1200" b="0" i="0">
                <a:solidFill>
                  <a:srgbClr val="D13438"/>
                </a:solidFill>
                <a:effectLst/>
                <a:latin typeface="Arial MT"/>
              </a:rPr>
              <a:t> </a:t>
            </a:r>
            <a:endParaRPr lang="en-GB"/>
          </a:p>
          <a:p>
            <a:endParaRPr lang="en-GB"/>
          </a:p>
        </p:txBody>
      </p:sp>
      <p:sp>
        <p:nvSpPr>
          <p:cNvPr id="4" name="Date Placeholder 3"/>
          <p:cNvSpPr>
            <a:spLocks noGrp="1"/>
          </p:cNvSpPr>
          <p:nvPr>
            <p:ph type="dt" idx="1"/>
          </p:nvPr>
        </p:nvSpPr>
        <p:spPr/>
        <p:txBody>
          <a:bodyPr/>
          <a:lstStyle/>
          <a:p>
            <a:fld id="{E38B1B89-F115-40FD-8D9F-23E36C9BAB14}" type="datetime1">
              <a:rPr lang="en-US" smtClean="0"/>
              <a:t>6/23/2025</a:t>
            </a:fld>
            <a:endParaRPr lang="en-US"/>
          </a:p>
        </p:txBody>
      </p:sp>
      <p:sp>
        <p:nvSpPr>
          <p:cNvPr id="5" name="Slide Number Placeholder 4"/>
          <p:cNvSpPr>
            <a:spLocks noGrp="1"/>
          </p:cNvSpPr>
          <p:nvPr>
            <p:ph type="sldNum" sz="quarter" idx="5"/>
          </p:nvPr>
        </p:nvSpPr>
        <p:spPr/>
        <p:txBody>
          <a:bodyPr/>
          <a:lstStyle/>
          <a:p>
            <a:fld id="{EB2EA1FD-DC43-47B3-9A4E-60B8D2C34335}" type="slidenum">
              <a:rPr lang="en-US" smtClean="0"/>
              <a:t>37</a:t>
            </a:fld>
            <a:endParaRPr lang="en-US"/>
          </a:p>
        </p:txBody>
      </p:sp>
    </p:spTree>
    <p:extLst>
      <p:ext uri="{BB962C8B-B14F-4D97-AF65-F5344CB8AC3E}">
        <p14:creationId xmlns:p14="http://schemas.microsoft.com/office/powerpoint/2010/main" val="408365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t"/>
            <a:r>
              <a:rPr lang="en-GB" b="1" i="0" dirty="0">
                <a:solidFill>
                  <a:srgbClr val="151536"/>
                </a:solidFill>
                <a:effectLst/>
                <a:latin typeface="Raleway" pitchFamily="2" charset="0"/>
              </a:rPr>
              <a:t>Company CO2e Value Guideline</a:t>
            </a:r>
          </a:p>
          <a:p>
            <a:pPr algn="l" fontAlgn="t"/>
            <a:r>
              <a:rPr lang="en-GB" b="0" i="0" dirty="0">
                <a:solidFill>
                  <a:srgbClr val="6E6666"/>
                </a:solidFill>
                <a:effectLst/>
                <a:latin typeface="Raleway" pitchFamily="2" charset="0"/>
              </a:rPr>
              <a:t>The intention of the below document is to start supporting UEIL and other lubricant companies in their steps to measure and account for, and reduce, the carbon footprint of their activities (corporate carbon footprint) and products (product carbon footprint).</a:t>
            </a:r>
          </a:p>
          <a:p>
            <a:pPr algn="l" fontAlgn="t"/>
            <a:r>
              <a:rPr lang="en-GB" b="0" i="0" dirty="0">
                <a:solidFill>
                  <a:srgbClr val="6E6666"/>
                </a:solidFill>
                <a:effectLst/>
                <a:latin typeface="Raleway" pitchFamily="2" charset="0"/>
              </a:rPr>
              <a:t>Another aim is to start a journey within the community and unfreeze companies who have not engaged in this topic yet or miss the knowledge of doing so.</a:t>
            </a:r>
          </a:p>
          <a:p>
            <a:pPr algn="l" fontAlgn="t"/>
            <a:r>
              <a:rPr lang="en-GB" b="0" i="0" dirty="0">
                <a:solidFill>
                  <a:srgbClr val="6E6666"/>
                </a:solidFill>
                <a:effectLst/>
                <a:latin typeface="Raleway" pitchFamily="2" charset="0"/>
              </a:rPr>
              <a:t>The document contains the ‘Lubricants Charter’ of a fictitious company, an example and template of CO2e spreadsheet and guideline to the template. The document is reviewed on a quarterly basis.</a:t>
            </a:r>
          </a:p>
          <a:p>
            <a:endParaRPr lang="en-GB" dirty="0"/>
          </a:p>
        </p:txBody>
      </p:sp>
      <p:sp>
        <p:nvSpPr>
          <p:cNvPr id="4" name="Date Placeholder 3"/>
          <p:cNvSpPr>
            <a:spLocks noGrp="1"/>
          </p:cNvSpPr>
          <p:nvPr>
            <p:ph type="dt" idx="1"/>
          </p:nvPr>
        </p:nvSpPr>
        <p:spPr/>
        <p:txBody>
          <a:bodyPr/>
          <a:lstStyle/>
          <a:p>
            <a:fld id="{E38B1B89-F115-40FD-8D9F-23E36C9BAB14}" type="datetime1">
              <a:rPr lang="en-US" smtClean="0"/>
              <a:t>6/23/2025</a:t>
            </a:fld>
            <a:endParaRPr lang="en-US"/>
          </a:p>
        </p:txBody>
      </p:sp>
      <p:sp>
        <p:nvSpPr>
          <p:cNvPr id="5" name="Slide Number Placeholder 4"/>
          <p:cNvSpPr>
            <a:spLocks noGrp="1"/>
          </p:cNvSpPr>
          <p:nvPr>
            <p:ph type="sldNum" sz="quarter" idx="5"/>
          </p:nvPr>
        </p:nvSpPr>
        <p:spPr/>
        <p:txBody>
          <a:bodyPr/>
          <a:lstStyle/>
          <a:p>
            <a:fld id="{EB2EA1FD-DC43-47B3-9A4E-60B8D2C34335}" type="slidenum">
              <a:rPr lang="en-US" smtClean="0"/>
              <a:t>12</a:t>
            </a:fld>
            <a:endParaRPr lang="en-US"/>
          </a:p>
        </p:txBody>
      </p:sp>
    </p:spTree>
    <p:extLst>
      <p:ext uri="{BB962C8B-B14F-4D97-AF65-F5344CB8AC3E}">
        <p14:creationId xmlns:p14="http://schemas.microsoft.com/office/powerpoint/2010/main" val="376582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manage these efforts in the lubricants industry, we need to assess the product carbon footprint, or PCF, of lubricants in a concise way which is meaningful across the value chain.</a:t>
            </a:r>
          </a:p>
          <a:p>
            <a:r>
              <a:rPr lang="en-US" dirty="0"/>
              <a:t>This is important for regulators, consumers and equipment manufacturers because our products’ PCF becomes part of our customers’ PCF.</a:t>
            </a:r>
          </a:p>
          <a:p>
            <a:endParaRPr lang="en-US" dirty="0"/>
          </a:p>
          <a:p>
            <a:r>
              <a:rPr lang="en-US" dirty="0"/>
              <a:t>ISO 14067 outlines well the basis for product carbon footprint calculations but it is covering all sectors from toys to chewing gum or tools, so it is naturally quite generic.</a:t>
            </a:r>
          </a:p>
          <a:p>
            <a:r>
              <a:rPr lang="en-US" dirty="0"/>
              <a:t>If I ask an LCA practitioner to calculate the PCF for a lubricant with it, I can get several different results because it is not specific enough for a specific sector like lubricants.</a:t>
            </a:r>
          </a:p>
          <a:p>
            <a:endParaRPr lang="en-US" dirty="0"/>
          </a:p>
          <a:p>
            <a:r>
              <a:rPr lang="en-US" dirty="0"/>
              <a:t>So there is a need for clear definition how to calculate and report the PCF for lubricants.</a:t>
            </a:r>
          </a:p>
          <a:p>
            <a:endParaRPr lang="en-US" dirty="0"/>
          </a:p>
          <a:p>
            <a:r>
              <a:rPr lang="en-US" dirty="0"/>
              <a:t>This challenge has then motivated industries to initiate workgroups to fill the gap.</a:t>
            </a:r>
          </a:p>
          <a:p>
            <a:endParaRPr lang="en-US" dirty="0"/>
          </a:p>
          <a:p>
            <a:r>
              <a:rPr lang="en-US" dirty="0"/>
              <a:t>Activities in wider industry include:</a:t>
            </a:r>
          </a:p>
          <a:p>
            <a:r>
              <a:rPr lang="en-US" dirty="0"/>
              <a:t>“Together for Sustainability” which has published a Product Carbon Footprint Guideline for the Chemical Industry – which is very detailed but not fully applicable in the lubricants sector.</a:t>
            </a:r>
          </a:p>
          <a:p>
            <a:r>
              <a:rPr lang="en-US" dirty="0"/>
              <a:t> And API which has published a technical report on Lubricants LCA and Carbon </a:t>
            </a:r>
            <a:r>
              <a:rPr lang="en-US" dirty="0" err="1"/>
              <a:t>Footprinting</a:t>
            </a:r>
            <a:r>
              <a:rPr lang="en-US" dirty="0"/>
              <a:t>—Methodology and Best Practice, which is leaving many options still.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5535C-F140-4565-88F9-3A3803F85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31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are </a:t>
            </a:r>
            <a:r>
              <a:rPr lang="en-US" sz="1200">
                <a:solidFill>
                  <a:schemeClr val="tx1"/>
                </a:solidFill>
              </a:rPr>
              <a:t>methodologies needed and how do they contribute to transparency?</a:t>
            </a:r>
          </a:p>
          <a:p>
            <a:endParaRPr lang="en-US" sz="1200">
              <a:solidFill>
                <a:schemeClr val="tx1"/>
              </a:solidFill>
            </a:endParaRPr>
          </a:p>
          <a:p>
            <a:r>
              <a:rPr lang="en-US" sz="1200">
                <a:solidFill>
                  <a:schemeClr val="tx1"/>
                </a:solidFill>
              </a:rPr>
              <a:t>PCF results reported without a methodology are simply meaningless without transparency how they were calculated, what is included and what not, and what the results represent.</a:t>
            </a:r>
          </a:p>
          <a:p>
            <a:endParaRPr lang="en-US" sz="1200">
              <a:solidFill>
                <a:schemeClr val="tx1"/>
              </a:solidFill>
            </a:endParaRPr>
          </a:p>
          <a:p>
            <a:r>
              <a:rPr lang="en-US" sz="1200">
                <a:solidFill>
                  <a:schemeClr val="tx1"/>
                </a:solidFill>
              </a:rPr>
              <a:t>As said, ISO 14067 defines mandatory elements to consider and minimum requirements for reporting results but it is not a detailed how-to guide leaving practitioner manifold decisions to be taken leading to various result options.</a:t>
            </a:r>
          </a:p>
          <a:p>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dk1"/>
                </a:solidFill>
                <a:latin typeface="Arial" panose="020B0604020202020204" pitchFamily="34" charset="0"/>
                <a:cs typeface="Arial" panose="020B0604020202020204" pitchFamily="34" charset="0"/>
                <a:sym typeface="Arial"/>
              </a:rPr>
              <a:t>A sector-specific methodology based on ISO14067 addresses all the requirements of ISO but also contains guidance for methodological choices which ISO left open.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dk1"/>
                </a:solidFill>
                <a:latin typeface="Arial" panose="020B0604020202020204" pitchFamily="34" charset="0"/>
                <a:cs typeface="Arial" panose="020B0604020202020204" pitchFamily="34" charset="0"/>
                <a:sym typeface="Arial"/>
              </a:rPr>
              <a:t>It also defines categories for data sources and quality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dk1"/>
                </a:solidFill>
                <a:latin typeface="Arial" panose="020B0604020202020204" pitchFamily="34" charset="0"/>
                <a:cs typeface="Arial" panose="020B0604020202020204" pitchFamily="34" charset="0"/>
                <a:sym typeface="Arial"/>
              </a:rPr>
              <a:t>This is the basis for harmonizing PCF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dk1"/>
              </a:solidFill>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dk1"/>
                </a:solidFill>
                <a:latin typeface="Arial" panose="020B0604020202020204" pitchFamily="34" charset="0"/>
                <a:cs typeface="Arial" panose="020B0604020202020204" pitchFamily="34" charset="0"/>
                <a:sym typeface="Arial"/>
              </a:rPr>
              <a:t>Finally there is a </a:t>
            </a:r>
            <a:r>
              <a:rPr lang="de-DE" sz="1200" b="0" i="0" u="none" strike="noStrike" cap="none">
                <a:solidFill>
                  <a:schemeClr val="dk1"/>
                </a:solidFill>
                <a:latin typeface="Arial" panose="020B0604020202020204" pitchFamily="34" charset="0"/>
                <a:ea typeface="Arial"/>
                <a:cs typeface="Arial" panose="020B0604020202020204" pitchFamily="34" charset="0"/>
                <a:sym typeface="Arial"/>
              </a:rPr>
              <a:t>Product Category Rule, which </a:t>
            </a:r>
            <a:r>
              <a:rPr lang="de-DE" sz="1200" b="1" i="0" u="none" strike="noStrike" cap="none">
                <a:solidFill>
                  <a:schemeClr val="dk1"/>
                </a:solidFill>
                <a:latin typeface="Arial" panose="020B0604020202020204" pitchFamily="34" charset="0"/>
                <a:ea typeface="Arial"/>
                <a:cs typeface="Arial" panose="020B0604020202020204" pitchFamily="34" charset="0"/>
                <a:sym typeface="Arial"/>
              </a:rPr>
              <a:t>mandates</a:t>
            </a:r>
            <a:r>
              <a:rPr lang="de-DE" sz="1200" b="0" i="0" u="none" strike="noStrike" cap="none">
                <a:solidFill>
                  <a:schemeClr val="dk1"/>
                </a:solidFill>
                <a:latin typeface="Arial" panose="020B0604020202020204" pitchFamily="34" charset="0"/>
                <a:ea typeface="Arial"/>
                <a:cs typeface="Arial" panose="020B0604020202020204" pitchFamily="34" charset="0"/>
                <a:sym typeface="Arial"/>
              </a:rPr>
              <a:t> </a:t>
            </a:r>
            <a:r>
              <a:rPr lang="de-DE" sz="1200">
                <a:latin typeface="Arial" panose="020B0604020202020204" pitchFamily="34" charset="0"/>
                <a:cs typeface="Arial" panose="020B0604020202020204" pitchFamily="34" charset="0"/>
              </a:rPr>
              <a:t>methodological choices and data sources for a </a:t>
            </a:r>
            <a:r>
              <a:rPr lang="de-DE" sz="1200" b="0">
                <a:latin typeface="Arial" panose="020B0604020202020204" pitchFamily="34" charset="0"/>
                <a:cs typeface="Arial" panose="020B0604020202020204" pitchFamily="34" charset="0"/>
              </a:rPr>
              <a:t>specific</a:t>
            </a:r>
            <a:r>
              <a:rPr lang="de-DE" sz="1200" b="1">
                <a:latin typeface="Arial" panose="020B0604020202020204" pitchFamily="34" charset="0"/>
                <a:cs typeface="Arial" panose="020B0604020202020204" pitchFamily="34" charset="0"/>
              </a:rPr>
              <a:t> </a:t>
            </a:r>
            <a:r>
              <a:rPr lang="de-DE" sz="1200">
                <a:latin typeface="Arial" panose="020B0604020202020204" pitchFamily="34" charset="0"/>
                <a:cs typeface="Arial" panose="020B0604020202020204" pitchFamily="34" charset="0"/>
              </a:rPr>
              <a:t>product group. Less decicions needed leads to more comparable PCF results in the end.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latin typeface="Arial" panose="020B0604020202020204" pitchFamily="34" charset="0"/>
                <a:cs typeface="Arial" panose="020B0604020202020204" pitchFamily="34" charset="0"/>
              </a:rPr>
              <a:t>Product category rules would be epecially beneficial for complex processes or sectors such as refinery sector.</a:t>
            </a: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dk1"/>
              </a:solidFill>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dk1"/>
                </a:solidFill>
                <a:latin typeface="Arial" panose="020B0604020202020204" pitchFamily="34" charset="0"/>
                <a:cs typeface="Arial" panose="020B0604020202020204" pitchFamily="34" charset="0"/>
                <a:sym typeface="Arial"/>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dk1"/>
              </a:solidFill>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dk1"/>
                </a:solidFill>
                <a:latin typeface="Arial" panose="020B0604020202020204" pitchFamily="34" charset="0"/>
                <a:cs typeface="Arial" panose="020B0604020202020204" pitchFamily="34" charset="0"/>
                <a:sym typeface="Arial"/>
              </a:rPr>
              <a:t>So,  we decided that for harmonizing the PCF calculations in the lubricants industry we need to develop an explicit sector specific methodology based on ISO 14067 standard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5535C-F140-4565-88F9-3A3803F85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70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this happen, ATIEL and UEIL formed a specific PCF task force consisting of 10 industry experts representing different organizations in the European lubricants industry.</a:t>
            </a:r>
          </a:p>
          <a:p>
            <a:endParaRPr lang="en-US" dirty="0"/>
          </a:p>
          <a:p>
            <a:r>
              <a:rPr lang="en-US" dirty="0"/>
              <a:t>The Task force hired a skillful consultant Carbon Minds to steer the process and started working on our PCF methodology in January last year.</a:t>
            </a:r>
          </a:p>
          <a:p>
            <a:r>
              <a:rPr lang="en-US" dirty="0"/>
              <a:t>I’d like to highlight that the work targeted to be compatible with, and endorsing, the forementioned guidelines from TfS and API. </a:t>
            </a:r>
          </a:p>
          <a:p>
            <a:endParaRPr lang="en-US" dirty="0"/>
          </a:p>
          <a:p>
            <a:r>
              <a:rPr lang="en-US" dirty="0"/>
              <a:t>And 6 months later, after 4 in person all day workshops and 17 online meetings we held in hand a draft which was sent to the relevant industry work groups across the globe for feedback.</a:t>
            </a:r>
          </a:p>
          <a:p>
            <a:endParaRPr lang="en-US" dirty="0"/>
          </a:p>
          <a:p>
            <a:r>
              <a:rPr lang="en-US" dirty="0"/>
              <a:t>Finally, the methodology was published late last year and got validated by TÜV </a:t>
            </a:r>
            <a:r>
              <a:rPr lang="en-US" dirty="0" err="1"/>
              <a:t>Rheinland</a:t>
            </a:r>
            <a:endParaRPr lang="en-US" dirty="0"/>
          </a:p>
          <a:p>
            <a:endParaRPr lang="en-US" dirty="0"/>
          </a:p>
          <a:p>
            <a:r>
              <a:rPr lang="en-US" dirty="0"/>
              <a:t>I will now hand over to Markus to dive deeper to the content of this document.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5535C-F140-4565-88F9-3A3803F85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50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lnSpc>
                <a:spcPct val="110000"/>
              </a:lnSpc>
            </a:pPr>
            <a:r>
              <a:rPr lang="en-US" sz="1200"/>
              <a:t>“</a:t>
            </a:r>
            <a:r>
              <a:rPr lang="en-US" sz="1200" b="1">
                <a:solidFill>
                  <a:schemeClr val="accent4"/>
                </a:solidFill>
              </a:rPr>
              <a:t>Together for Sustainability</a:t>
            </a:r>
            <a:r>
              <a:rPr lang="en-US" sz="1200"/>
              <a:t>” published a detailed PCF-methodology for chemicals – not fully applicable for the lubricants sector since different decisions are required for manufacturing lubricants and greases </a:t>
            </a:r>
          </a:p>
          <a:p>
            <a:pPr lvl="1">
              <a:lnSpc>
                <a:spcPct val="110000"/>
              </a:lnSpc>
            </a:pPr>
            <a:r>
              <a:rPr lang="en-US" sz="1200"/>
              <a:t>API has published </a:t>
            </a:r>
            <a:r>
              <a:rPr lang="en-US" sz="1200" b="1">
                <a:solidFill>
                  <a:schemeClr val="accent4"/>
                </a:solidFill>
              </a:rPr>
              <a:t>Technical Report 1533</a:t>
            </a:r>
            <a:endParaRPr lang="en-US" sz="1400" b="1">
              <a:solidFill>
                <a:schemeClr val="accent4"/>
              </a:solidFill>
            </a:endParaRP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5535C-F140-4565-88F9-3A3803F85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32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5535C-F140-4565-88F9-3A3803F85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44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2215A-473E-1E34-0124-338F857D0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5B005-B742-A96D-A783-4C1EC5572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87CFF-EFC8-2311-4C25-5083C1C26B78}"/>
              </a:ext>
            </a:extLst>
          </p:cNvPr>
          <p:cNvSpPr>
            <a:spLocks noGrp="1"/>
          </p:cNvSpPr>
          <p:nvPr>
            <p:ph type="body" idx="1"/>
          </p:nvPr>
        </p:nvSpPr>
        <p:spPr/>
        <p:txBody>
          <a:bodyPr/>
          <a:lstStyle/>
          <a:p>
            <a:r>
              <a:rPr lang="en-GB" sz="1800" dirty="0"/>
              <a:t>Another one of the main outcomes from this joint work was the development of a PCF calculation tool. </a:t>
            </a:r>
          </a:p>
          <a:p>
            <a:pPr marL="0" indent="0">
              <a:buFontTx/>
              <a:buNone/>
            </a:pPr>
            <a:r>
              <a:rPr lang="en-GB" sz="1800" dirty="0"/>
              <a:t>If you do not have it yet, you can open it from the ATIEL or UEIL websites under sustainability.</a:t>
            </a:r>
          </a:p>
          <a:p>
            <a:endParaRPr lang="sv-SE" sz="1800" dirty="0">
              <a:effectLst/>
              <a:latin typeface="Calibri" panose="020F0502020204030204" pitchFamily="34" charset="0"/>
            </a:endParaRPr>
          </a:p>
        </p:txBody>
      </p:sp>
      <p:sp>
        <p:nvSpPr>
          <p:cNvPr id="4" name="Date Placeholder 3">
            <a:extLst>
              <a:ext uri="{FF2B5EF4-FFF2-40B4-BE49-F238E27FC236}">
                <a16:creationId xmlns:a16="http://schemas.microsoft.com/office/drawing/2014/main" id="{275CADE1-700E-18A2-A7EA-371C3519F66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B1B89-F115-40FD-8D9F-23E36C9BAB14}"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6/23/2025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0E212B40-BDFE-41B6-A528-0966B909FB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2EA1FD-DC43-47B3-9A4E-60B8D2C34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33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o Picture">
    <p:bg>
      <p:bgPr>
        <a:blipFill dpi="0" rotWithShape="1">
          <a:blip r:embed="rId2">
            <a:lum/>
          </a:blip>
          <a:srcRect/>
          <a:stretch>
            <a:fillRect l="-2000" t="-1000" r="-1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E313-B270-1126-1D9E-036A7360E13D}"/>
              </a:ext>
            </a:extLst>
          </p:cNvPr>
          <p:cNvSpPr>
            <a:spLocks noGrp="1"/>
          </p:cNvSpPr>
          <p:nvPr>
            <p:ph type="ctrTitle" hasCustomPrompt="1"/>
          </p:nvPr>
        </p:nvSpPr>
        <p:spPr>
          <a:xfrm>
            <a:off x="843335" y="1122363"/>
            <a:ext cx="9144000" cy="2387600"/>
          </a:xfrm>
        </p:spPr>
        <p:txBody>
          <a:bodyPr anchor="ctr">
            <a:normAutofit/>
          </a:bodyPr>
          <a:lstStyle>
            <a:lvl1pPr algn="l">
              <a:defRPr sz="3600"/>
            </a:lvl1pPr>
          </a:lstStyle>
          <a:p>
            <a:r>
              <a:rPr lang="en-US"/>
              <a:t>Title</a:t>
            </a:r>
          </a:p>
        </p:txBody>
      </p:sp>
      <p:sp>
        <p:nvSpPr>
          <p:cNvPr id="3" name="Subtitle 2">
            <a:extLst>
              <a:ext uri="{FF2B5EF4-FFF2-40B4-BE49-F238E27FC236}">
                <a16:creationId xmlns:a16="http://schemas.microsoft.com/office/drawing/2014/main" id="{53F6D144-33C9-D3CE-030D-0CCAE15A355B}"/>
              </a:ext>
            </a:extLst>
          </p:cNvPr>
          <p:cNvSpPr>
            <a:spLocks noGrp="1"/>
          </p:cNvSpPr>
          <p:nvPr>
            <p:ph type="subTitle" idx="1" hasCustomPrompt="1"/>
          </p:nvPr>
        </p:nvSpPr>
        <p:spPr>
          <a:xfrm>
            <a:off x="843335" y="3602038"/>
            <a:ext cx="9144000" cy="1655762"/>
          </a:xfr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Footer Placeholder 4">
            <a:extLst>
              <a:ext uri="{FF2B5EF4-FFF2-40B4-BE49-F238E27FC236}">
                <a16:creationId xmlns:a16="http://schemas.microsoft.com/office/drawing/2014/main" id="{CE70D3F8-AACA-A1A8-1A5B-FC777534C51E}"/>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36326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66935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ardrop 4">
            <a:extLst>
              <a:ext uri="{FF2B5EF4-FFF2-40B4-BE49-F238E27FC236}">
                <a16:creationId xmlns:a16="http://schemas.microsoft.com/office/drawing/2014/main" id="{0D919454-112D-D926-AD19-63DE5B9F9700}"/>
              </a:ext>
            </a:extLst>
          </p:cNvPr>
          <p:cNvSpPr/>
          <p:nvPr userDrawn="1"/>
        </p:nvSpPr>
        <p:spPr>
          <a:xfrm>
            <a:off x="7756759" y="1951039"/>
            <a:ext cx="4435241" cy="4029073"/>
          </a:xfrm>
          <a:prstGeom prst="teardrop">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1D17BBF6-4D72-A4DB-E105-8D1703EEC390}"/>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6" name="Footer Placeholder 4">
            <a:extLst>
              <a:ext uri="{FF2B5EF4-FFF2-40B4-BE49-F238E27FC236}">
                <a16:creationId xmlns:a16="http://schemas.microsoft.com/office/drawing/2014/main" id="{102FB601-6EF6-D9C6-83DF-24A84945C618}"/>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327205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4" name="Teardrop 3">
            <a:extLst>
              <a:ext uri="{FF2B5EF4-FFF2-40B4-BE49-F238E27FC236}">
                <a16:creationId xmlns:a16="http://schemas.microsoft.com/office/drawing/2014/main" id="{6B6C4A1D-4793-FE3B-E965-C76C19E17D8F}"/>
              </a:ext>
            </a:extLst>
          </p:cNvPr>
          <p:cNvSpPr/>
          <p:nvPr userDrawn="1"/>
        </p:nvSpPr>
        <p:spPr>
          <a:xfrm>
            <a:off x="6657545" y="1791585"/>
            <a:ext cx="3805200" cy="3274829"/>
          </a:xfrm>
          <a:prstGeom prst="teardrop">
            <a:avLst/>
          </a:prstGeom>
          <a:blipFill dpi="0" rotWithShape="1">
            <a:blip r:embed="rId2">
              <a:extLst>
                <a:ext uri="{28A0092B-C50C-407E-A947-70E740481C1C}">
                  <a14:useLocalDpi xmlns:a14="http://schemas.microsoft.com/office/drawing/2010/main" val="0"/>
                </a:ext>
              </a:extLst>
            </a:blip>
            <a:srcRect/>
            <a:stretch>
              <a:fillRect l="-142" t="-2766" r="-142" b="-2766"/>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8253F0A-8C7F-5467-2014-F3EED8525882}"/>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6" name="Footer Placeholder 4">
            <a:extLst>
              <a:ext uri="{FF2B5EF4-FFF2-40B4-BE49-F238E27FC236}">
                <a16:creationId xmlns:a16="http://schemas.microsoft.com/office/drawing/2014/main" id="{9BDAFA38-1C08-C168-352D-C17EA6693450}"/>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
        <p:nvSpPr>
          <p:cNvPr id="7" name="Teardrop 6">
            <a:extLst>
              <a:ext uri="{FF2B5EF4-FFF2-40B4-BE49-F238E27FC236}">
                <a16:creationId xmlns:a16="http://schemas.microsoft.com/office/drawing/2014/main" id="{C39854A4-C9E4-6DED-3BB2-36DEF65733EB}"/>
              </a:ext>
            </a:extLst>
          </p:cNvPr>
          <p:cNvSpPr/>
          <p:nvPr userDrawn="1"/>
        </p:nvSpPr>
        <p:spPr>
          <a:xfrm>
            <a:off x="1728000" y="1791585"/>
            <a:ext cx="3806457" cy="3274829"/>
          </a:xfrm>
          <a:prstGeom prst="teardrop">
            <a:avLst/>
          </a:prstGeom>
          <a:blipFill dpi="0" rotWithShape="1">
            <a:blip r:embed="rId3">
              <a:extLst>
                <a:ext uri="{28A0092B-C50C-407E-A947-70E740481C1C}">
                  <a14:useLocalDpi xmlns:a14="http://schemas.microsoft.com/office/drawing/2010/main" val="0"/>
                </a:ext>
              </a:extLst>
            </a:blip>
            <a:srcRect/>
            <a:stretch>
              <a:fillRect l="-7691" r="-7691"/>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7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4" name="Teardrop 3">
            <a:extLst>
              <a:ext uri="{FF2B5EF4-FFF2-40B4-BE49-F238E27FC236}">
                <a16:creationId xmlns:a16="http://schemas.microsoft.com/office/drawing/2014/main" id="{6B6C4A1D-4793-FE3B-E965-C76C19E17D8F}"/>
              </a:ext>
            </a:extLst>
          </p:cNvPr>
          <p:cNvSpPr/>
          <p:nvPr userDrawn="1"/>
        </p:nvSpPr>
        <p:spPr>
          <a:xfrm>
            <a:off x="4566000" y="1791585"/>
            <a:ext cx="3060000" cy="3060000"/>
          </a:xfrm>
          <a:prstGeom prst="teardrop">
            <a:avLst/>
          </a:prstGeom>
          <a:solidFill>
            <a:srgbClr val="00095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8253F0A-8C7F-5467-2014-F3EED8525882}"/>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6" name="Footer Placeholder 4">
            <a:extLst>
              <a:ext uri="{FF2B5EF4-FFF2-40B4-BE49-F238E27FC236}">
                <a16:creationId xmlns:a16="http://schemas.microsoft.com/office/drawing/2014/main" id="{9BDAFA38-1C08-C168-352D-C17EA6693450}"/>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
        <p:nvSpPr>
          <p:cNvPr id="7" name="Teardrop 6">
            <a:extLst>
              <a:ext uri="{FF2B5EF4-FFF2-40B4-BE49-F238E27FC236}">
                <a16:creationId xmlns:a16="http://schemas.microsoft.com/office/drawing/2014/main" id="{C39854A4-C9E4-6DED-3BB2-36DEF65733EB}"/>
              </a:ext>
            </a:extLst>
          </p:cNvPr>
          <p:cNvSpPr/>
          <p:nvPr userDrawn="1"/>
        </p:nvSpPr>
        <p:spPr>
          <a:xfrm>
            <a:off x="593647" y="1791585"/>
            <a:ext cx="3060000" cy="3060000"/>
          </a:xfrm>
          <a:prstGeom prst="teardrop">
            <a:avLst/>
          </a:prstGeom>
          <a:solidFill>
            <a:srgbClr val="F7712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ardrop 2">
            <a:extLst>
              <a:ext uri="{FF2B5EF4-FFF2-40B4-BE49-F238E27FC236}">
                <a16:creationId xmlns:a16="http://schemas.microsoft.com/office/drawing/2014/main" id="{187972D9-6E4E-055F-6611-DD4BC37E9247}"/>
              </a:ext>
            </a:extLst>
          </p:cNvPr>
          <p:cNvSpPr/>
          <p:nvPr userDrawn="1"/>
        </p:nvSpPr>
        <p:spPr>
          <a:xfrm rot="16200000">
            <a:off x="8538353" y="1791585"/>
            <a:ext cx="3060000" cy="3060000"/>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164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4" name="Teardrop 3">
            <a:extLst>
              <a:ext uri="{FF2B5EF4-FFF2-40B4-BE49-F238E27FC236}">
                <a16:creationId xmlns:a16="http://schemas.microsoft.com/office/drawing/2014/main" id="{6B6C4A1D-4793-FE3B-E965-C76C19E17D8F}"/>
              </a:ext>
            </a:extLst>
          </p:cNvPr>
          <p:cNvSpPr/>
          <p:nvPr userDrawn="1"/>
        </p:nvSpPr>
        <p:spPr>
          <a:xfrm>
            <a:off x="3761833" y="3808779"/>
            <a:ext cx="1980000" cy="1980000"/>
          </a:xfrm>
          <a:prstGeom prst="teardrop">
            <a:avLst/>
          </a:prstGeom>
          <a:solidFill>
            <a:srgbClr val="8F919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8253F0A-8C7F-5467-2014-F3EED8525882}"/>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6" name="Footer Placeholder 4">
            <a:extLst>
              <a:ext uri="{FF2B5EF4-FFF2-40B4-BE49-F238E27FC236}">
                <a16:creationId xmlns:a16="http://schemas.microsoft.com/office/drawing/2014/main" id="{9BDAFA38-1C08-C168-352D-C17EA6693450}"/>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
        <p:nvSpPr>
          <p:cNvPr id="7" name="Teardrop 6">
            <a:extLst>
              <a:ext uri="{FF2B5EF4-FFF2-40B4-BE49-F238E27FC236}">
                <a16:creationId xmlns:a16="http://schemas.microsoft.com/office/drawing/2014/main" id="{C39854A4-C9E4-6DED-3BB2-36DEF65733EB}"/>
              </a:ext>
            </a:extLst>
          </p:cNvPr>
          <p:cNvSpPr/>
          <p:nvPr userDrawn="1"/>
        </p:nvSpPr>
        <p:spPr>
          <a:xfrm rot="5400000">
            <a:off x="3761833" y="1587836"/>
            <a:ext cx="1980000" cy="1980000"/>
          </a:xfrm>
          <a:prstGeom prst="teardrop">
            <a:avLst>
              <a:gd name="adj" fmla="val 102363"/>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ardrop 2">
            <a:extLst>
              <a:ext uri="{FF2B5EF4-FFF2-40B4-BE49-F238E27FC236}">
                <a16:creationId xmlns:a16="http://schemas.microsoft.com/office/drawing/2014/main" id="{1BDA1794-6B27-C46E-6DA9-2641E5A41422}"/>
              </a:ext>
            </a:extLst>
          </p:cNvPr>
          <p:cNvSpPr/>
          <p:nvPr userDrawn="1"/>
        </p:nvSpPr>
        <p:spPr>
          <a:xfrm rot="10800000">
            <a:off x="6096000" y="1587836"/>
            <a:ext cx="1980000" cy="1980000"/>
          </a:xfrm>
          <a:prstGeom prst="teardrop">
            <a:avLst>
              <a:gd name="adj" fmla="val 102363"/>
            </a:avLst>
          </a:prstGeom>
          <a:solidFill>
            <a:srgbClr val="00095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a:extLst>
              <a:ext uri="{FF2B5EF4-FFF2-40B4-BE49-F238E27FC236}">
                <a16:creationId xmlns:a16="http://schemas.microsoft.com/office/drawing/2014/main" id="{6799F570-DA7E-74D1-ED61-90CF5982D410}"/>
              </a:ext>
            </a:extLst>
          </p:cNvPr>
          <p:cNvSpPr/>
          <p:nvPr userDrawn="1"/>
        </p:nvSpPr>
        <p:spPr>
          <a:xfrm rot="16200000">
            <a:off x="6096000" y="3806853"/>
            <a:ext cx="1980000" cy="1980000"/>
          </a:xfrm>
          <a:prstGeom prst="teardrop">
            <a:avLst/>
          </a:prstGeom>
          <a:solidFill>
            <a:srgbClr val="F7712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26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66935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ardrop 4">
            <a:extLst>
              <a:ext uri="{FF2B5EF4-FFF2-40B4-BE49-F238E27FC236}">
                <a16:creationId xmlns:a16="http://schemas.microsoft.com/office/drawing/2014/main" id="{CB1FCA11-AFE2-5CBF-B6DB-F15544224131}"/>
              </a:ext>
            </a:extLst>
          </p:cNvPr>
          <p:cNvSpPr/>
          <p:nvPr userDrawn="1"/>
        </p:nvSpPr>
        <p:spPr>
          <a:xfrm>
            <a:off x="7756759" y="1951039"/>
            <a:ext cx="4435241" cy="4029073"/>
          </a:xfrm>
          <a:prstGeom prst="teardrop">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6838253-00B0-11BC-BE71-8C11530AD77F}"/>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6" name="Footer Placeholder 4">
            <a:extLst>
              <a:ext uri="{FF2B5EF4-FFF2-40B4-BE49-F238E27FC236}">
                <a16:creationId xmlns:a16="http://schemas.microsoft.com/office/drawing/2014/main" id="{E37D420F-CAF2-D11A-36BF-3AC546EF2F80}"/>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843806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66935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ardrop 3">
            <a:extLst>
              <a:ext uri="{FF2B5EF4-FFF2-40B4-BE49-F238E27FC236}">
                <a16:creationId xmlns:a16="http://schemas.microsoft.com/office/drawing/2014/main" id="{5B6D1DE6-43E2-C424-ED0F-33F05373BF48}"/>
              </a:ext>
            </a:extLst>
          </p:cNvPr>
          <p:cNvSpPr/>
          <p:nvPr userDrawn="1"/>
        </p:nvSpPr>
        <p:spPr>
          <a:xfrm>
            <a:off x="7756759" y="1951039"/>
            <a:ext cx="4435241" cy="4029073"/>
          </a:xfrm>
          <a:prstGeom prst="teardrop">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50C535CF-C4C6-8AC1-407F-7D6830A3F956}"/>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6" name="Footer Placeholder 4">
            <a:extLst>
              <a:ext uri="{FF2B5EF4-FFF2-40B4-BE49-F238E27FC236}">
                <a16:creationId xmlns:a16="http://schemas.microsoft.com/office/drawing/2014/main" id="{C19C45EB-9C72-DE4E-8CAE-9AAC50529E0E}"/>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354373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41730B3-84D7-0AAF-E4D5-6A369344E357}"/>
              </a:ext>
            </a:extLst>
          </p:cNvPr>
          <p:cNvSpPr>
            <a:spLocks noGrp="1"/>
          </p:cNvSpPr>
          <p:nvPr>
            <p:ph type="pic" sz="quarter" idx="13"/>
          </p:nvPr>
        </p:nvSpPr>
        <p:spPr>
          <a:xfrm>
            <a:off x="7909159" y="2103439"/>
            <a:ext cx="4435241" cy="4029073"/>
          </a:xfrm>
          <a:prstGeom prst="teardrop">
            <a:avLst/>
          </a:prstGeom>
          <a:ln>
            <a:noFill/>
          </a:ln>
          <a:effectLst>
            <a:outerShdw blurRad="50800" dist="38100" dir="2700000" algn="tl" rotWithShape="0">
              <a:prstClr val="black">
                <a:alpha val="40000"/>
              </a:prstClr>
            </a:outerShdw>
          </a:effectLst>
        </p:spPr>
        <p:txBody>
          <a:bodyPr/>
          <a:lstStyle>
            <a:lvl1pPr marL="0" indent="0">
              <a:buNone/>
              <a:defRPr>
                <a:solidFill>
                  <a:schemeClr val="tx1"/>
                </a:solidFill>
              </a:defRPr>
            </a:lvl1pPr>
          </a:lstStyle>
          <a:p>
            <a:endParaRPr lang="en-US"/>
          </a:p>
        </p:txBody>
      </p:sp>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66935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314DFD4-1BED-D67E-1FD1-6942571C2F7F}"/>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7" name="Footer Placeholder 4">
            <a:extLst>
              <a:ext uri="{FF2B5EF4-FFF2-40B4-BE49-F238E27FC236}">
                <a16:creationId xmlns:a16="http://schemas.microsoft.com/office/drawing/2014/main" id="{0B3A211E-059C-E120-0982-CCA259E997E1}"/>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29671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Exampl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505727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5" name="Content Placeholder 15">
            <a:extLst>
              <a:ext uri="{FF2B5EF4-FFF2-40B4-BE49-F238E27FC236}">
                <a16:creationId xmlns:a16="http://schemas.microsoft.com/office/drawing/2014/main" id="{B69A5FB1-4EA4-3AE8-108E-026038DCC886}"/>
              </a:ext>
            </a:extLst>
          </p:cNvPr>
          <p:cNvGraphicFramePr>
            <a:graphicFrameLocks/>
          </p:cNvGraphicFramePr>
          <p:nvPr userDrawn="1">
            <p:extLst>
              <p:ext uri="{D42A27DB-BD31-4B8C-83A1-F6EECF244321}">
                <p14:modId xmlns:p14="http://schemas.microsoft.com/office/powerpoint/2010/main" val="4038198728"/>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5">
            <a:extLst>
              <a:ext uri="{FF2B5EF4-FFF2-40B4-BE49-F238E27FC236}">
                <a16:creationId xmlns:a16="http://schemas.microsoft.com/office/drawing/2014/main" id="{F52872C6-55AE-0C1B-F33F-470D3C641422}"/>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6" name="Footer Placeholder 4">
            <a:extLst>
              <a:ext uri="{FF2B5EF4-FFF2-40B4-BE49-F238E27FC236}">
                <a16:creationId xmlns:a16="http://schemas.microsoft.com/office/drawing/2014/main" id="{E30C34A6-8B81-014B-6A35-C097E7377B1F}"/>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173445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AED3-52DD-10BA-1F63-27847C3CF6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9CA410-FCD7-C417-F306-AE5074938A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31088-CDA3-5742-846D-0243964D0201}"/>
              </a:ext>
            </a:extLst>
          </p:cNvPr>
          <p:cNvSpPr>
            <a:spLocks noGrp="1"/>
          </p:cNvSpPr>
          <p:nvPr>
            <p:ph sz="half" idx="2"/>
          </p:nvPr>
        </p:nvSpPr>
        <p:spPr>
          <a:xfrm>
            <a:off x="839788" y="2505075"/>
            <a:ext cx="5157787" cy="3684588"/>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F3D9B3-D5AC-88DD-010F-AE9A96B33F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2A0C25-32B2-37A0-F51B-893438152C8B}"/>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77C1AC2-1586-6983-42C6-C0A5891ACD8F}"/>
              </a:ext>
            </a:extLst>
          </p:cNvPr>
          <p:cNvSpPr>
            <a:spLocks noGrp="1"/>
          </p:cNvSpPr>
          <p:nvPr>
            <p:ph type="sldNum" sz="quarter" idx="10"/>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8" name="Footer Placeholder 4">
            <a:extLst>
              <a:ext uri="{FF2B5EF4-FFF2-40B4-BE49-F238E27FC236}">
                <a16:creationId xmlns:a16="http://schemas.microsoft.com/office/drawing/2014/main" id="{5C38EB40-C71F-0371-4676-E2E50040565D}"/>
              </a:ext>
            </a:extLst>
          </p:cNvPr>
          <p:cNvSpPr>
            <a:spLocks noGrp="1"/>
          </p:cNvSpPr>
          <p:nvPr>
            <p:ph type="ftr" sz="quarter" idx="11"/>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2858652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03D7-6DB8-9D8C-FEAC-BAB5AE715C33}"/>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10028ACD-1525-18DD-17BC-DA0866ACE6F5}"/>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4" name="Footer Placeholder 4">
            <a:extLst>
              <a:ext uri="{FF2B5EF4-FFF2-40B4-BE49-F238E27FC236}">
                <a16:creationId xmlns:a16="http://schemas.microsoft.com/office/drawing/2014/main" id="{43267A24-67AB-9563-C612-4B0616AA27BE}"/>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272654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_Green picture">
    <p:bg>
      <p:bgPr>
        <a:blipFill dpi="0" rotWithShape="1">
          <a:blip r:embed="rId2">
            <a:lum/>
          </a:blip>
          <a:srcRect/>
          <a:stretch>
            <a:fillRect l="-2000" t="-1000" r="-1000" b="3000"/>
          </a:stretch>
        </a:blipFill>
        <a:effectLst/>
      </p:bgPr>
    </p:bg>
    <p:spTree>
      <p:nvGrpSpPr>
        <p:cNvPr id="1" name=""/>
        <p:cNvGrpSpPr/>
        <p:nvPr/>
      </p:nvGrpSpPr>
      <p:grpSpPr>
        <a:xfrm>
          <a:off x="0" y="0"/>
          <a:ext cx="0" cy="0"/>
          <a:chOff x="0" y="0"/>
          <a:chExt cx="0" cy="0"/>
        </a:xfrm>
      </p:grpSpPr>
      <p:sp>
        <p:nvSpPr>
          <p:cNvPr id="4" name="Teardrop 3">
            <a:extLst>
              <a:ext uri="{FF2B5EF4-FFF2-40B4-BE49-F238E27FC236}">
                <a16:creationId xmlns:a16="http://schemas.microsoft.com/office/drawing/2014/main" id="{DF85F0A6-FD33-E11B-059D-840FBA36C85D}"/>
              </a:ext>
            </a:extLst>
          </p:cNvPr>
          <p:cNvSpPr/>
          <p:nvPr userDrawn="1"/>
        </p:nvSpPr>
        <p:spPr>
          <a:xfrm>
            <a:off x="7756759" y="1951039"/>
            <a:ext cx="4435241" cy="4029073"/>
          </a:xfrm>
          <a:prstGeom prst="teardrop">
            <a:avLst/>
          </a:prstGeom>
          <a:blipFill dpi="0" rotWithShape="1">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3EE313-B270-1126-1D9E-036A7360E13D}"/>
              </a:ext>
            </a:extLst>
          </p:cNvPr>
          <p:cNvSpPr>
            <a:spLocks noGrp="1"/>
          </p:cNvSpPr>
          <p:nvPr>
            <p:ph type="ctrTitle" hasCustomPrompt="1"/>
          </p:nvPr>
        </p:nvSpPr>
        <p:spPr>
          <a:xfrm>
            <a:off x="843071" y="1122363"/>
            <a:ext cx="9144000" cy="2387600"/>
          </a:xfrm>
        </p:spPr>
        <p:txBody>
          <a:bodyPr anchor="ctr">
            <a:normAutofit/>
          </a:bodyPr>
          <a:lstStyle>
            <a:lvl1pPr algn="l">
              <a:defRPr sz="3600"/>
            </a:lvl1pPr>
          </a:lstStyle>
          <a:p>
            <a:r>
              <a:rPr lang="en-US"/>
              <a:t>Title</a:t>
            </a:r>
          </a:p>
        </p:txBody>
      </p:sp>
      <p:sp>
        <p:nvSpPr>
          <p:cNvPr id="3" name="Subtitle 2">
            <a:extLst>
              <a:ext uri="{FF2B5EF4-FFF2-40B4-BE49-F238E27FC236}">
                <a16:creationId xmlns:a16="http://schemas.microsoft.com/office/drawing/2014/main" id="{53F6D144-33C9-D3CE-030D-0CCAE15A355B}"/>
              </a:ext>
            </a:extLst>
          </p:cNvPr>
          <p:cNvSpPr>
            <a:spLocks noGrp="1"/>
          </p:cNvSpPr>
          <p:nvPr>
            <p:ph type="subTitle" idx="1" hasCustomPrompt="1"/>
          </p:nvPr>
        </p:nvSpPr>
        <p:spPr>
          <a:xfrm>
            <a:off x="843071" y="3602038"/>
            <a:ext cx="9144000" cy="1655762"/>
          </a:xfr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Presenter</a:t>
            </a:r>
          </a:p>
        </p:txBody>
      </p:sp>
      <p:sp>
        <p:nvSpPr>
          <p:cNvPr id="6" name="Footer Placeholder 4">
            <a:extLst>
              <a:ext uri="{FF2B5EF4-FFF2-40B4-BE49-F238E27FC236}">
                <a16:creationId xmlns:a16="http://schemas.microsoft.com/office/drawing/2014/main" id="{C1C4BEF1-C77E-4FE9-7826-8A42074FCA3E}"/>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2243064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0D568EC-303C-4DCA-CBCE-00E39E0A2392}"/>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3" name="Footer Placeholder 4">
            <a:extLst>
              <a:ext uri="{FF2B5EF4-FFF2-40B4-BE49-F238E27FC236}">
                <a16:creationId xmlns:a16="http://schemas.microsoft.com/office/drawing/2014/main" id="{5632243E-0BA0-6787-0FA1-C5B0DF4F3F95}"/>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133301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Thank you">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756E9976-B2E6-31B1-FCB7-DC444CE5D094}"/>
              </a:ext>
            </a:extLst>
          </p:cNvPr>
          <p:cNvSpPr txBox="1">
            <a:spLocks/>
          </p:cNvSpPr>
          <p:nvPr userDrawn="1"/>
        </p:nvSpPr>
        <p:spPr>
          <a:xfrm>
            <a:off x="84983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0" i="0" u="none" strike="noStrike" kern="1200" cap="none" spc="0" normalizeH="0" baseline="0" noProof="0">
                <a:ln>
                  <a:noFill/>
                </a:ln>
                <a:solidFill>
                  <a:srgbClr val="7F7F7F"/>
                </a:solidFill>
                <a:effectLst/>
                <a:uLnTx/>
                <a:uFillTx/>
                <a:latin typeface="Arial" panose="020B0604020202020204" pitchFamily="34" charset="0"/>
                <a:ea typeface="Aptos" panose="020B0004020202020204" pitchFamily="34" charset="0"/>
                <a:cs typeface="+mj-cs"/>
              </a:rPr>
              <a:t>Antitrust Stament</a:t>
            </a:r>
            <a:r>
              <a:rPr kumimoji="0" lang="en-GB" sz="3200" b="0" i="0" u="none" strike="noStrike" kern="1200" cap="none" spc="0" normalizeH="0" baseline="0" noProof="0">
                <a:ln>
                  <a:noFill/>
                </a:ln>
                <a:solidFill>
                  <a:sysClr val="windowText" lastClr="000000">
                    <a:lumMod val="50000"/>
                    <a:lumOff val="50000"/>
                  </a:sysClr>
                </a:solidFill>
                <a:effectLst/>
                <a:uLnTx/>
                <a:uFillTx/>
                <a:latin typeface="Aptos Display" panose="02110004020202020204"/>
                <a:ea typeface="+mj-ea"/>
                <a:cs typeface="+mj-cs"/>
              </a:rPr>
              <a:t/>
            </a:r>
            <a:br>
              <a:rPr kumimoji="0" lang="en-GB" sz="3200" b="0" i="0" u="none" strike="noStrike" kern="1200" cap="none" spc="0" normalizeH="0" baseline="0" noProof="0">
                <a:ln>
                  <a:noFill/>
                </a:ln>
                <a:solidFill>
                  <a:sysClr val="windowText" lastClr="000000">
                    <a:lumMod val="50000"/>
                    <a:lumOff val="50000"/>
                  </a:sysClr>
                </a:solidFill>
                <a:effectLst/>
                <a:uLnTx/>
                <a:uFillTx/>
                <a:latin typeface="Aptos Display" panose="02110004020202020204"/>
                <a:ea typeface="+mj-ea"/>
                <a:cs typeface="+mj-cs"/>
              </a:rPr>
            </a:br>
            <a:r>
              <a:rPr kumimoji="0" lang="en-US" sz="3200" b="0" i="0" u="none" strike="noStrike" kern="1200" cap="none" spc="0" normalizeH="0" baseline="0" noProof="0">
                <a:ln>
                  <a:noFill/>
                </a:ln>
                <a:solidFill>
                  <a:srgbClr val="7F7F7F"/>
                </a:solidFill>
                <a:effectLst/>
                <a:uLnTx/>
                <a:uFillTx/>
                <a:latin typeface="Arial" panose="020B0604020202020204" pitchFamily="34" charset="0"/>
                <a:ea typeface="Aptos" panose="020B0004020202020204" pitchFamily="34" charset="0"/>
                <a:cs typeface="+mj-cs"/>
              </a:rPr>
              <a:t> </a:t>
            </a:r>
          </a:p>
        </p:txBody>
      </p:sp>
      <p:sp>
        <p:nvSpPr>
          <p:cNvPr id="6" name="Content Placeholder 8">
            <a:extLst>
              <a:ext uri="{FF2B5EF4-FFF2-40B4-BE49-F238E27FC236}">
                <a16:creationId xmlns:a16="http://schemas.microsoft.com/office/drawing/2014/main" id="{330F7706-97C8-F925-7A41-FAA1FA4A0352}"/>
              </a:ext>
            </a:extLst>
          </p:cNvPr>
          <p:cNvSpPr txBox="1">
            <a:spLocks/>
          </p:cNvSpPr>
          <p:nvPr userDrawn="1"/>
        </p:nvSpPr>
        <p:spPr>
          <a:xfrm>
            <a:off x="84983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en-GB" sz="2000" i="1">
                <a:ea typeface="+mn-lt"/>
                <a:cs typeface="+mn-lt"/>
              </a:rPr>
              <a:t>There shall be no discussions of agreements or concerted actions that may restrain competition. This prohibition includes the exchange of information concerning individual prices, rates, coverage, market practices, claims settlement practices, or any other competitive aspect of an individual company’s operation</a:t>
            </a:r>
            <a:r>
              <a:rPr lang="en-GB" sz="2000">
                <a:ea typeface="+mn-lt"/>
                <a:cs typeface="+mn-lt"/>
              </a:rPr>
              <a:t>.</a:t>
            </a:r>
            <a:endParaRPr lang="en-US" sz="2000" b="1">
              <a:ea typeface="+mn-lt"/>
              <a:cs typeface="+mn-lt"/>
            </a:endParaRPr>
          </a:p>
        </p:txBody>
      </p:sp>
      <p:sp>
        <p:nvSpPr>
          <p:cNvPr id="3" name="Slide Number Placeholder 5">
            <a:extLst>
              <a:ext uri="{FF2B5EF4-FFF2-40B4-BE49-F238E27FC236}">
                <a16:creationId xmlns:a16="http://schemas.microsoft.com/office/drawing/2014/main" id="{D17DF2DD-EC07-EB92-8928-0B78CAA96A9F}"/>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4" name="Footer Placeholder 4">
            <a:extLst>
              <a:ext uri="{FF2B5EF4-FFF2-40B4-BE49-F238E27FC236}">
                <a16:creationId xmlns:a16="http://schemas.microsoft.com/office/drawing/2014/main" id="{056B2725-1CB2-3921-E27B-376F9A76649B}"/>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4154034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sp>
        <p:nvSpPr>
          <p:cNvPr id="2" name="Teardrop 1">
            <a:extLst>
              <a:ext uri="{FF2B5EF4-FFF2-40B4-BE49-F238E27FC236}">
                <a16:creationId xmlns:a16="http://schemas.microsoft.com/office/drawing/2014/main" id="{B39C3492-3385-9DD2-50C9-144D46A15859}"/>
              </a:ext>
            </a:extLst>
          </p:cNvPr>
          <p:cNvSpPr/>
          <p:nvPr userDrawn="1"/>
        </p:nvSpPr>
        <p:spPr>
          <a:xfrm>
            <a:off x="7756759" y="1951039"/>
            <a:ext cx="4435241" cy="4029073"/>
          </a:xfrm>
          <a:prstGeom prst="teardrop">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7">
            <a:extLst>
              <a:ext uri="{FF2B5EF4-FFF2-40B4-BE49-F238E27FC236}">
                <a16:creationId xmlns:a16="http://schemas.microsoft.com/office/drawing/2014/main" id="{756E9976-B2E6-31B1-FCB7-DC444CE5D094}"/>
              </a:ext>
            </a:extLst>
          </p:cNvPr>
          <p:cNvSpPr txBox="1">
            <a:spLocks/>
          </p:cNvSpPr>
          <p:nvPr userDrawn="1"/>
        </p:nvSpPr>
        <p:spPr>
          <a:xfrm>
            <a:off x="84983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0" i="0" u="none" strike="noStrike" kern="1200" cap="none" spc="0" normalizeH="0" baseline="0" noProof="0">
                <a:ln>
                  <a:noFill/>
                </a:ln>
                <a:solidFill>
                  <a:srgbClr val="7F7F7F"/>
                </a:solidFill>
                <a:effectLst/>
                <a:uLnTx/>
                <a:uFillTx/>
                <a:latin typeface="Arial" panose="020B0604020202020204" pitchFamily="34" charset="0"/>
                <a:ea typeface="Aptos" panose="020B0004020202020204" pitchFamily="34" charset="0"/>
                <a:cs typeface="+mj-cs"/>
              </a:rPr>
              <a:t>Thank you</a:t>
            </a:r>
            <a:r>
              <a:rPr kumimoji="0" lang="en-GB" sz="3200" b="0" i="0" u="none" strike="noStrike" kern="1200" cap="none" spc="0" normalizeH="0" baseline="0" noProof="0">
                <a:ln>
                  <a:noFill/>
                </a:ln>
                <a:solidFill>
                  <a:sysClr val="windowText" lastClr="000000">
                    <a:lumMod val="50000"/>
                    <a:lumOff val="50000"/>
                  </a:sysClr>
                </a:solidFill>
                <a:effectLst/>
                <a:uLnTx/>
                <a:uFillTx/>
                <a:latin typeface="Aptos Display" panose="02110004020202020204"/>
                <a:ea typeface="+mj-ea"/>
                <a:cs typeface="+mj-cs"/>
              </a:rPr>
              <a:t/>
            </a:r>
            <a:br>
              <a:rPr kumimoji="0" lang="en-GB" sz="3200" b="0" i="0" u="none" strike="noStrike" kern="1200" cap="none" spc="0" normalizeH="0" baseline="0" noProof="0">
                <a:ln>
                  <a:noFill/>
                </a:ln>
                <a:solidFill>
                  <a:sysClr val="windowText" lastClr="000000">
                    <a:lumMod val="50000"/>
                    <a:lumOff val="50000"/>
                  </a:sysClr>
                </a:solidFill>
                <a:effectLst/>
                <a:uLnTx/>
                <a:uFillTx/>
                <a:latin typeface="Aptos Display" panose="02110004020202020204"/>
                <a:ea typeface="+mj-ea"/>
                <a:cs typeface="+mj-cs"/>
              </a:rPr>
            </a:br>
            <a:r>
              <a:rPr kumimoji="0" lang="en-US" sz="3200" b="0" i="0" u="none" strike="noStrike" kern="1200" cap="none" spc="0" normalizeH="0" baseline="0" noProof="0">
                <a:ln>
                  <a:noFill/>
                </a:ln>
                <a:solidFill>
                  <a:srgbClr val="7F7F7F"/>
                </a:solidFill>
                <a:effectLst/>
                <a:uLnTx/>
                <a:uFillTx/>
                <a:latin typeface="Arial" panose="020B0604020202020204" pitchFamily="34" charset="0"/>
                <a:ea typeface="Aptos" panose="020B0004020202020204" pitchFamily="34" charset="0"/>
                <a:cs typeface="+mj-cs"/>
              </a:rPr>
              <a:t> </a:t>
            </a:r>
          </a:p>
        </p:txBody>
      </p:sp>
      <p:sp>
        <p:nvSpPr>
          <p:cNvPr id="6" name="Content Placeholder 8">
            <a:extLst>
              <a:ext uri="{FF2B5EF4-FFF2-40B4-BE49-F238E27FC236}">
                <a16:creationId xmlns:a16="http://schemas.microsoft.com/office/drawing/2014/main" id="{330F7706-97C8-F925-7A41-FAA1FA4A0352}"/>
              </a:ext>
            </a:extLst>
          </p:cNvPr>
          <p:cNvSpPr txBox="1">
            <a:spLocks/>
          </p:cNvSpPr>
          <p:nvPr userDrawn="1"/>
        </p:nvSpPr>
        <p:spPr>
          <a:xfrm>
            <a:off x="84983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8F9191"/>
                </a:solidFill>
                <a:effectLst/>
                <a:uLnTx/>
                <a:uFillTx/>
                <a:latin typeface="Aptos Display" panose="02110004020202020204"/>
                <a:ea typeface="+mn-ea"/>
                <a:cs typeface="+mn-cs"/>
              </a:rPr>
              <a:t>www.atiel.eu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8F9191"/>
                </a:solidFill>
                <a:effectLst/>
                <a:uLnTx/>
                <a:uFillTx/>
                <a:latin typeface="Aptos Display" panose="02110004020202020204"/>
                <a:ea typeface="+mn-ea"/>
                <a:cs typeface="+mn-cs"/>
              </a:rPr>
              <a:t>www.ueil.org</a:t>
            </a:r>
          </a:p>
        </p:txBody>
      </p:sp>
      <p:sp>
        <p:nvSpPr>
          <p:cNvPr id="3" name="Slide Number Placeholder 5">
            <a:extLst>
              <a:ext uri="{FF2B5EF4-FFF2-40B4-BE49-F238E27FC236}">
                <a16:creationId xmlns:a16="http://schemas.microsoft.com/office/drawing/2014/main" id="{D17DF2DD-EC07-EB92-8928-0B78CAA96A9F}"/>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4" name="Footer Placeholder 4">
            <a:extLst>
              <a:ext uri="{FF2B5EF4-FFF2-40B4-BE49-F238E27FC236}">
                <a16:creationId xmlns:a16="http://schemas.microsoft.com/office/drawing/2014/main" id="{056B2725-1CB2-3921-E27B-376F9A76649B}"/>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2381248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2000" t="-1000" r="-1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E313-B270-1126-1D9E-036A7360E13D}"/>
              </a:ext>
            </a:extLst>
          </p:cNvPr>
          <p:cNvSpPr>
            <a:spLocks noGrp="1"/>
          </p:cNvSpPr>
          <p:nvPr>
            <p:ph type="ctrTitle" hasCustomPrompt="1"/>
          </p:nvPr>
        </p:nvSpPr>
        <p:spPr>
          <a:xfrm>
            <a:off x="1524000" y="1122363"/>
            <a:ext cx="9144000" cy="2387600"/>
          </a:xfrm>
        </p:spPr>
        <p:txBody>
          <a:bodyPr anchor="ctr">
            <a:normAutofit/>
          </a:bodyPr>
          <a:lstStyle>
            <a:lvl1pPr algn="l">
              <a:defRPr sz="3600"/>
            </a:lvl1pPr>
          </a:lstStyle>
          <a:p>
            <a:r>
              <a:rPr lang="en-US"/>
              <a:t>Title</a:t>
            </a:r>
          </a:p>
        </p:txBody>
      </p:sp>
      <p:sp>
        <p:nvSpPr>
          <p:cNvPr id="3" name="Subtitle 2">
            <a:extLst>
              <a:ext uri="{FF2B5EF4-FFF2-40B4-BE49-F238E27FC236}">
                <a16:creationId xmlns:a16="http://schemas.microsoft.com/office/drawing/2014/main" id="{53F6D144-33C9-D3CE-030D-0CCAE15A355B}"/>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2000">
                <a:solidFill>
                  <a:srgbClr val="ABAC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517388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l="-2000" t="-1000" r="-1000" b="3000"/>
          </a:stretch>
        </a:blipFill>
        <a:effectLst/>
      </p:bgPr>
    </p:bg>
    <p:spTree>
      <p:nvGrpSpPr>
        <p:cNvPr id="1" name=""/>
        <p:cNvGrpSpPr/>
        <p:nvPr/>
      </p:nvGrpSpPr>
      <p:grpSpPr>
        <a:xfrm>
          <a:off x="0" y="0"/>
          <a:ext cx="0" cy="0"/>
          <a:chOff x="0" y="0"/>
          <a:chExt cx="0" cy="0"/>
        </a:xfrm>
      </p:grpSpPr>
      <p:sp>
        <p:nvSpPr>
          <p:cNvPr id="4" name="Teardrop 3">
            <a:extLst>
              <a:ext uri="{FF2B5EF4-FFF2-40B4-BE49-F238E27FC236}">
                <a16:creationId xmlns:a16="http://schemas.microsoft.com/office/drawing/2014/main" id="{DF85F0A6-FD33-E11B-059D-840FBA36C85D}"/>
              </a:ext>
            </a:extLst>
          </p:cNvPr>
          <p:cNvSpPr/>
          <p:nvPr userDrawn="1"/>
        </p:nvSpPr>
        <p:spPr>
          <a:xfrm>
            <a:off x="7756759" y="1951039"/>
            <a:ext cx="4435241" cy="4029073"/>
          </a:xfrm>
          <a:prstGeom prst="teardrop">
            <a:avLst/>
          </a:prstGeom>
          <a:blipFill dpi="0" rotWithShape="1">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3EE313-B270-1126-1D9E-036A7360E13D}"/>
              </a:ext>
            </a:extLst>
          </p:cNvPr>
          <p:cNvSpPr>
            <a:spLocks noGrp="1"/>
          </p:cNvSpPr>
          <p:nvPr>
            <p:ph type="ctrTitle" hasCustomPrompt="1"/>
          </p:nvPr>
        </p:nvSpPr>
        <p:spPr>
          <a:xfrm>
            <a:off x="1524000" y="1122363"/>
            <a:ext cx="9144000" cy="2387600"/>
          </a:xfrm>
        </p:spPr>
        <p:txBody>
          <a:bodyPr anchor="ctr">
            <a:normAutofit/>
          </a:bodyPr>
          <a:lstStyle>
            <a:lvl1pPr algn="l">
              <a:defRPr sz="3600"/>
            </a:lvl1pPr>
          </a:lstStyle>
          <a:p>
            <a:r>
              <a:rPr lang="en-US"/>
              <a:t>Title</a:t>
            </a:r>
          </a:p>
        </p:txBody>
      </p:sp>
      <p:sp>
        <p:nvSpPr>
          <p:cNvPr id="3" name="Subtitle 2">
            <a:extLst>
              <a:ext uri="{FF2B5EF4-FFF2-40B4-BE49-F238E27FC236}">
                <a16:creationId xmlns:a16="http://schemas.microsoft.com/office/drawing/2014/main" id="{53F6D144-33C9-D3CE-030D-0CCAE15A355B}"/>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2000">
                <a:solidFill>
                  <a:srgbClr val="ABAC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Presenter</a:t>
            </a:r>
          </a:p>
        </p:txBody>
      </p:sp>
    </p:spTree>
    <p:extLst>
      <p:ext uri="{BB962C8B-B14F-4D97-AF65-F5344CB8AC3E}">
        <p14:creationId xmlns:p14="http://schemas.microsoft.com/office/powerpoint/2010/main" val="2521822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l="-2000" t="-1000" r="-1000" b="3000"/>
          </a:stretch>
        </a:blipFill>
        <a:effectLst/>
      </p:bgPr>
    </p:bg>
    <p:spTree>
      <p:nvGrpSpPr>
        <p:cNvPr id="1" name=""/>
        <p:cNvGrpSpPr/>
        <p:nvPr/>
      </p:nvGrpSpPr>
      <p:grpSpPr>
        <a:xfrm>
          <a:off x="0" y="0"/>
          <a:ext cx="0" cy="0"/>
          <a:chOff x="0" y="0"/>
          <a:chExt cx="0" cy="0"/>
        </a:xfrm>
      </p:grpSpPr>
      <p:sp>
        <p:nvSpPr>
          <p:cNvPr id="4" name="Teardrop 3">
            <a:extLst>
              <a:ext uri="{FF2B5EF4-FFF2-40B4-BE49-F238E27FC236}">
                <a16:creationId xmlns:a16="http://schemas.microsoft.com/office/drawing/2014/main" id="{B1A8A041-09B7-4936-C082-2FA05C3B37AE}"/>
              </a:ext>
            </a:extLst>
          </p:cNvPr>
          <p:cNvSpPr/>
          <p:nvPr userDrawn="1"/>
        </p:nvSpPr>
        <p:spPr>
          <a:xfrm>
            <a:off x="9082088" y="3141661"/>
            <a:ext cx="2905125" cy="2808287"/>
          </a:xfrm>
          <a:prstGeom prst="teardrop">
            <a:avLst/>
          </a:prstGeom>
          <a:blipFill dpi="0" rotWithShape="1">
            <a:blip r:embed="rId3"/>
            <a:srcRect/>
            <a:stretch>
              <a:fillRect l="-20492" t="11" r="-15737" b="-11"/>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3EE313-B270-1126-1D9E-036A7360E13D}"/>
              </a:ext>
            </a:extLst>
          </p:cNvPr>
          <p:cNvSpPr>
            <a:spLocks noGrp="1"/>
          </p:cNvSpPr>
          <p:nvPr>
            <p:ph type="ctrTitle" hasCustomPrompt="1"/>
          </p:nvPr>
        </p:nvSpPr>
        <p:spPr>
          <a:xfrm>
            <a:off x="1524000" y="1122363"/>
            <a:ext cx="9144000" cy="2387600"/>
          </a:xfrm>
        </p:spPr>
        <p:txBody>
          <a:bodyPr anchor="ctr">
            <a:normAutofit/>
          </a:bodyPr>
          <a:lstStyle>
            <a:lvl1pPr algn="l">
              <a:defRPr sz="3600"/>
            </a:lvl1pPr>
          </a:lstStyle>
          <a:p>
            <a:r>
              <a:rPr lang="en-US"/>
              <a:t>ATIEL &amp; UEIL Sustainability Committee</a:t>
            </a:r>
            <a:br>
              <a:rPr lang="en-US"/>
            </a:br>
            <a:r>
              <a:rPr lang="en-US"/>
              <a:t>Click to edit Master title style</a:t>
            </a:r>
          </a:p>
        </p:txBody>
      </p:sp>
      <p:sp>
        <p:nvSpPr>
          <p:cNvPr id="3" name="Subtitle 2">
            <a:extLst>
              <a:ext uri="{FF2B5EF4-FFF2-40B4-BE49-F238E27FC236}">
                <a16:creationId xmlns:a16="http://schemas.microsoft.com/office/drawing/2014/main" id="{53F6D144-33C9-D3CE-030D-0CCAE15A355B}"/>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2000">
                <a:solidFill>
                  <a:srgbClr val="ABAC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a:t>
            </a:r>
          </a:p>
          <a:p>
            <a:r>
              <a:rPr lang="en-US"/>
              <a:t>Click to edit Master subtitle style</a:t>
            </a:r>
          </a:p>
        </p:txBody>
      </p:sp>
    </p:spTree>
    <p:extLst>
      <p:ext uri="{BB962C8B-B14F-4D97-AF65-F5344CB8AC3E}">
        <p14:creationId xmlns:p14="http://schemas.microsoft.com/office/powerpoint/2010/main" val="3219400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27B4-164A-D864-C493-9D13CAC89441}"/>
              </a:ext>
            </a:extLst>
          </p:cNvPr>
          <p:cNvSpPr>
            <a:spLocks noGrp="1"/>
          </p:cNvSpPr>
          <p:nvPr>
            <p:ph type="title" hasCustomPrompt="1"/>
          </p:nvPr>
        </p:nvSpPr>
        <p:spPr/>
        <p:txBody>
          <a:bodyPr/>
          <a:lstStyle>
            <a:lvl1pPr>
              <a:defRPr/>
            </a:lvl1pPr>
          </a:lstStyle>
          <a:p>
            <a:r>
              <a:rPr lang="en-US"/>
              <a:t>Title</a:t>
            </a:r>
          </a:p>
        </p:txBody>
      </p:sp>
      <p:sp>
        <p:nvSpPr>
          <p:cNvPr id="3" name="Content Placeholder 2">
            <a:extLst>
              <a:ext uri="{FF2B5EF4-FFF2-40B4-BE49-F238E27FC236}">
                <a16:creationId xmlns:a16="http://schemas.microsoft.com/office/drawing/2014/main" id="{8E5F5409-6BBA-8DF1-6DF5-DCD49C322748}"/>
              </a:ext>
            </a:extLst>
          </p:cNvPr>
          <p:cNvSpPr>
            <a:spLocks noGrp="1"/>
          </p:cNvSpPr>
          <p:nvPr>
            <p:ph idx="1" hasCustomPrompt="1"/>
          </p:nvPr>
        </p:nvSpPr>
        <p:spPr/>
        <p:txBody>
          <a:bodyPr/>
          <a:lstStyle>
            <a:lvl1pPr>
              <a:defRPr/>
            </a:lvl1p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902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27B4-164A-D864-C493-9D13CAC894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F5409-6BBA-8DF1-6DF5-DCD49C3227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441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580C-AF3E-6ACD-99AE-760385B41388}"/>
              </a:ext>
            </a:extLst>
          </p:cNvPr>
          <p:cNvSpPr>
            <a:spLocks noGrp="1"/>
          </p:cNvSpPr>
          <p:nvPr>
            <p:ph type="title"/>
          </p:nvPr>
        </p:nvSpPr>
        <p:spPr>
          <a:xfrm>
            <a:off x="831850" y="1709738"/>
            <a:ext cx="10515600" cy="2852737"/>
          </a:xfrm>
        </p:spPr>
        <p:txBody>
          <a:bodyPr anchor="b">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1FECC684-7802-7B04-A2BD-E2CC897CA1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55212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01D299-1DCE-3A9E-C0A8-2AE0A2B162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29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insert picture">
    <p:bg>
      <p:bgPr>
        <a:blipFill dpi="0" rotWithShape="1">
          <a:blip r:embed="rId2">
            <a:lum/>
          </a:blip>
          <a:srcRect/>
          <a:stretch>
            <a:fillRect l="-2000" t="-1000" r="-1000" b="3000"/>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47529BD-3263-CC2D-D47E-CBE7B1FB1138}"/>
              </a:ext>
            </a:extLst>
          </p:cNvPr>
          <p:cNvSpPr>
            <a:spLocks noGrp="1"/>
          </p:cNvSpPr>
          <p:nvPr>
            <p:ph type="pic" sz="quarter" idx="13"/>
          </p:nvPr>
        </p:nvSpPr>
        <p:spPr>
          <a:xfrm>
            <a:off x="7756759" y="1951039"/>
            <a:ext cx="4435241" cy="4029073"/>
          </a:xfrm>
          <a:prstGeom prst="teardrop">
            <a:avLst/>
          </a:prstGeom>
          <a:ln>
            <a:noFill/>
          </a:ln>
          <a:effectLst>
            <a:outerShdw blurRad="50800" dist="38100" dir="2700000" algn="tl" rotWithShape="0">
              <a:prstClr val="black">
                <a:alpha val="40000"/>
              </a:prstClr>
            </a:outerShdw>
          </a:effectLst>
        </p:spPr>
        <p:txBody>
          <a:bodyPr/>
          <a:lstStyle>
            <a:lvl1pPr marL="0" indent="0">
              <a:buNone/>
              <a:defRPr>
                <a:solidFill>
                  <a:schemeClr val="tx1"/>
                </a:solidFill>
              </a:defRPr>
            </a:lvl1pPr>
          </a:lstStyle>
          <a:p>
            <a:endParaRPr lang="en-US"/>
          </a:p>
        </p:txBody>
      </p:sp>
      <p:sp>
        <p:nvSpPr>
          <p:cNvPr id="2" name="Title 1">
            <a:extLst>
              <a:ext uri="{FF2B5EF4-FFF2-40B4-BE49-F238E27FC236}">
                <a16:creationId xmlns:a16="http://schemas.microsoft.com/office/drawing/2014/main" id="{7D3EE313-B270-1126-1D9E-036A7360E13D}"/>
              </a:ext>
            </a:extLst>
          </p:cNvPr>
          <p:cNvSpPr>
            <a:spLocks noGrp="1"/>
          </p:cNvSpPr>
          <p:nvPr>
            <p:ph type="ctrTitle" hasCustomPrompt="1"/>
          </p:nvPr>
        </p:nvSpPr>
        <p:spPr>
          <a:xfrm>
            <a:off x="843063" y="1122363"/>
            <a:ext cx="9144000" cy="2387600"/>
          </a:xfrm>
        </p:spPr>
        <p:txBody>
          <a:bodyPr anchor="ctr">
            <a:normAutofit/>
          </a:bodyPr>
          <a:lstStyle>
            <a:lvl1pPr algn="l">
              <a:defRPr sz="3600"/>
            </a:lvl1pPr>
          </a:lstStyle>
          <a:p>
            <a:r>
              <a:rPr lang="en-US"/>
              <a:t>Title</a:t>
            </a:r>
          </a:p>
        </p:txBody>
      </p:sp>
      <p:sp>
        <p:nvSpPr>
          <p:cNvPr id="3" name="Subtitle 2">
            <a:extLst>
              <a:ext uri="{FF2B5EF4-FFF2-40B4-BE49-F238E27FC236}">
                <a16:creationId xmlns:a16="http://schemas.microsoft.com/office/drawing/2014/main" id="{53F6D144-33C9-D3CE-030D-0CCAE15A355B}"/>
              </a:ext>
            </a:extLst>
          </p:cNvPr>
          <p:cNvSpPr>
            <a:spLocks noGrp="1"/>
          </p:cNvSpPr>
          <p:nvPr>
            <p:ph type="subTitle" idx="1" hasCustomPrompt="1"/>
          </p:nvPr>
        </p:nvSpPr>
        <p:spPr>
          <a:xfrm>
            <a:off x="843063" y="3602038"/>
            <a:ext cx="9144000" cy="1655762"/>
          </a:xfr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Presenter</a:t>
            </a:r>
          </a:p>
        </p:txBody>
      </p:sp>
      <p:sp>
        <p:nvSpPr>
          <p:cNvPr id="7" name="Footer Placeholder 4">
            <a:extLst>
              <a:ext uri="{FF2B5EF4-FFF2-40B4-BE49-F238E27FC236}">
                <a16:creationId xmlns:a16="http://schemas.microsoft.com/office/drawing/2014/main" id="{A9F11E0B-A19E-CE1F-3012-109584E6B3C0}"/>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3260617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66935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ardrop 4">
            <a:extLst>
              <a:ext uri="{FF2B5EF4-FFF2-40B4-BE49-F238E27FC236}">
                <a16:creationId xmlns:a16="http://schemas.microsoft.com/office/drawing/2014/main" id="{0D919454-112D-D926-AD19-63DE5B9F9700}"/>
              </a:ext>
            </a:extLst>
          </p:cNvPr>
          <p:cNvSpPr/>
          <p:nvPr userDrawn="1"/>
        </p:nvSpPr>
        <p:spPr>
          <a:xfrm>
            <a:off x="7756759" y="1951039"/>
            <a:ext cx="4435241" cy="4029073"/>
          </a:xfrm>
          <a:prstGeom prst="teardrop">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876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66935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ardrop 3">
            <a:extLst>
              <a:ext uri="{FF2B5EF4-FFF2-40B4-BE49-F238E27FC236}">
                <a16:creationId xmlns:a16="http://schemas.microsoft.com/office/drawing/2014/main" id="{6B6C4A1D-4793-FE3B-E965-C76C19E17D8F}"/>
              </a:ext>
            </a:extLst>
          </p:cNvPr>
          <p:cNvSpPr/>
          <p:nvPr userDrawn="1"/>
        </p:nvSpPr>
        <p:spPr>
          <a:xfrm>
            <a:off x="7756759" y="1951039"/>
            <a:ext cx="4435241" cy="4029073"/>
          </a:xfrm>
          <a:prstGeom prst="teardrop">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105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66935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ardrop 4">
            <a:extLst>
              <a:ext uri="{FF2B5EF4-FFF2-40B4-BE49-F238E27FC236}">
                <a16:creationId xmlns:a16="http://schemas.microsoft.com/office/drawing/2014/main" id="{CB1FCA11-AFE2-5CBF-B6DB-F15544224131}"/>
              </a:ext>
            </a:extLst>
          </p:cNvPr>
          <p:cNvSpPr/>
          <p:nvPr userDrawn="1"/>
        </p:nvSpPr>
        <p:spPr>
          <a:xfrm>
            <a:off x="7756759" y="1951039"/>
            <a:ext cx="4435241" cy="4029073"/>
          </a:xfrm>
          <a:prstGeom prst="teardrop">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226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66935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ardrop 3">
            <a:extLst>
              <a:ext uri="{FF2B5EF4-FFF2-40B4-BE49-F238E27FC236}">
                <a16:creationId xmlns:a16="http://schemas.microsoft.com/office/drawing/2014/main" id="{5B6D1DE6-43E2-C424-ED0F-33F05373BF48}"/>
              </a:ext>
            </a:extLst>
          </p:cNvPr>
          <p:cNvSpPr/>
          <p:nvPr userDrawn="1"/>
        </p:nvSpPr>
        <p:spPr>
          <a:xfrm>
            <a:off x="7756759" y="1951039"/>
            <a:ext cx="4435241" cy="4029073"/>
          </a:xfrm>
          <a:prstGeom prst="teardrop">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352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505727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5" name="Content Placeholder 15">
            <a:extLst>
              <a:ext uri="{FF2B5EF4-FFF2-40B4-BE49-F238E27FC236}">
                <a16:creationId xmlns:a16="http://schemas.microsoft.com/office/drawing/2014/main" id="{B69A5FB1-4EA4-3AE8-108E-026038DCC886}"/>
              </a:ext>
            </a:extLst>
          </p:cNvPr>
          <p:cNvGraphicFramePr>
            <a:graphicFrameLocks/>
          </p:cNvGraphicFramePr>
          <p:nvPr userDrawn="1">
            <p:extLst>
              <p:ext uri="{D42A27DB-BD31-4B8C-83A1-F6EECF244321}">
                <p14:modId xmlns:p14="http://schemas.microsoft.com/office/powerpoint/2010/main" val="4038198728"/>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7378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AED3-52DD-10BA-1F63-27847C3CF6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9CA410-FCD7-C417-F306-AE5074938A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31088-CDA3-5742-846D-0243964D02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F3D9B3-D5AC-88DD-010F-AE9A96B33F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2A0C25-32B2-37A0-F51B-893438152C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244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03D7-6DB8-9D8C-FEAC-BAB5AE715C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3292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145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ardrop 1">
            <a:extLst>
              <a:ext uri="{FF2B5EF4-FFF2-40B4-BE49-F238E27FC236}">
                <a16:creationId xmlns:a16="http://schemas.microsoft.com/office/drawing/2014/main" id="{B39C3492-3385-9DD2-50C9-144D46A15859}"/>
              </a:ext>
            </a:extLst>
          </p:cNvPr>
          <p:cNvSpPr/>
          <p:nvPr userDrawn="1"/>
        </p:nvSpPr>
        <p:spPr>
          <a:xfrm>
            <a:off x="7756759" y="1951039"/>
            <a:ext cx="4435241" cy="4029073"/>
          </a:xfrm>
          <a:prstGeom prst="teardrop">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7">
            <a:extLst>
              <a:ext uri="{FF2B5EF4-FFF2-40B4-BE49-F238E27FC236}">
                <a16:creationId xmlns:a16="http://schemas.microsoft.com/office/drawing/2014/main" id="{756E9976-B2E6-31B1-FCB7-DC444CE5D094}"/>
              </a:ext>
            </a:extLst>
          </p:cNvPr>
          <p:cNvSpPr txBox="1">
            <a:spLocks/>
          </p:cNvSpPr>
          <p:nvPr userDrawn="1"/>
        </p:nvSpPr>
        <p:spPr>
          <a:xfrm>
            <a:off x="152400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0" i="0" u="none" strike="noStrike" kern="1200" cap="none" spc="0" normalizeH="0" baseline="0" noProof="0">
                <a:ln>
                  <a:noFill/>
                </a:ln>
                <a:solidFill>
                  <a:srgbClr val="7F7F7F"/>
                </a:solidFill>
                <a:effectLst/>
                <a:uLnTx/>
                <a:uFillTx/>
                <a:latin typeface="Arial" panose="020B0604020202020204" pitchFamily="34" charset="0"/>
                <a:ea typeface="Aptos" panose="020B0004020202020204" pitchFamily="34" charset="0"/>
                <a:cs typeface="+mj-cs"/>
              </a:rPr>
              <a:t>Thank you</a:t>
            </a:r>
            <a:r>
              <a:rPr kumimoji="0" lang="en-GB" sz="3200" b="0" i="0" u="none" strike="noStrike" kern="1200" cap="none" spc="0" normalizeH="0" baseline="0" noProof="0">
                <a:ln>
                  <a:noFill/>
                </a:ln>
                <a:solidFill>
                  <a:sysClr val="windowText" lastClr="000000">
                    <a:lumMod val="50000"/>
                    <a:lumOff val="50000"/>
                  </a:sysClr>
                </a:solidFill>
                <a:effectLst/>
                <a:uLnTx/>
                <a:uFillTx/>
                <a:latin typeface="Aptos Display" panose="02110004020202020204"/>
                <a:ea typeface="+mj-ea"/>
                <a:cs typeface="+mj-cs"/>
              </a:rPr>
              <a:t/>
            </a:r>
            <a:br>
              <a:rPr kumimoji="0" lang="en-GB" sz="3200" b="0" i="0" u="none" strike="noStrike" kern="1200" cap="none" spc="0" normalizeH="0" baseline="0" noProof="0">
                <a:ln>
                  <a:noFill/>
                </a:ln>
                <a:solidFill>
                  <a:sysClr val="windowText" lastClr="000000">
                    <a:lumMod val="50000"/>
                    <a:lumOff val="50000"/>
                  </a:sysClr>
                </a:solidFill>
                <a:effectLst/>
                <a:uLnTx/>
                <a:uFillTx/>
                <a:latin typeface="Aptos Display" panose="02110004020202020204"/>
                <a:ea typeface="+mj-ea"/>
                <a:cs typeface="+mj-cs"/>
              </a:rPr>
            </a:br>
            <a:r>
              <a:rPr kumimoji="0" lang="en-US" sz="3200" b="0" i="0" u="none" strike="noStrike" kern="1200" cap="none" spc="0" normalizeH="0" baseline="0" noProof="0">
                <a:ln>
                  <a:noFill/>
                </a:ln>
                <a:solidFill>
                  <a:srgbClr val="7F7F7F"/>
                </a:solidFill>
                <a:effectLst/>
                <a:uLnTx/>
                <a:uFillTx/>
                <a:latin typeface="Arial" panose="020B0604020202020204" pitchFamily="34" charset="0"/>
                <a:ea typeface="Aptos" panose="020B0004020202020204" pitchFamily="34" charset="0"/>
                <a:cs typeface="+mj-cs"/>
              </a:rPr>
              <a:t> </a:t>
            </a:r>
          </a:p>
        </p:txBody>
      </p:sp>
      <p:sp>
        <p:nvSpPr>
          <p:cNvPr id="6" name="Content Placeholder 8">
            <a:extLst>
              <a:ext uri="{FF2B5EF4-FFF2-40B4-BE49-F238E27FC236}">
                <a16:creationId xmlns:a16="http://schemas.microsoft.com/office/drawing/2014/main" id="{330F7706-97C8-F925-7A41-FAA1FA4A0352}"/>
              </a:ext>
            </a:extLst>
          </p:cNvPr>
          <p:cNvSpPr txBox="1">
            <a:spLocks/>
          </p:cNvSpPr>
          <p:nvPr userDrawn="1"/>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Text" lastClr="000000">
                    <a:lumMod val="50000"/>
                    <a:lumOff val="50000"/>
                  </a:sysClr>
                </a:solidFill>
                <a:effectLst/>
                <a:uLnTx/>
                <a:uFillTx/>
                <a:latin typeface="Aptos Display" panose="02110004020202020204"/>
                <a:ea typeface="+mn-ea"/>
                <a:cs typeface="+mn-cs"/>
              </a:rPr>
              <a:t>www.atiel.eu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Text" lastClr="000000">
                    <a:lumMod val="50000"/>
                    <a:lumOff val="50000"/>
                  </a:sysClr>
                </a:solidFill>
                <a:effectLst/>
                <a:uLnTx/>
                <a:uFillTx/>
                <a:latin typeface="Aptos Display" panose="02110004020202020204"/>
                <a:ea typeface="+mn-ea"/>
                <a:cs typeface="+mn-cs"/>
              </a:rPr>
              <a:t>www.ueil.org</a:t>
            </a:r>
          </a:p>
        </p:txBody>
      </p:sp>
    </p:spTree>
    <p:extLst>
      <p:ext uri="{BB962C8B-B14F-4D97-AF65-F5344CB8AC3E}">
        <p14:creationId xmlns:p14="http://schemas.microsoft.com/office/powerpoint/2010/main" val="1575422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2000" t="-1000" r="-1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E313-B270-1126-1D9E-036A7360E13D}"/>
              </a:ext>
            </a:extLst>
          </p:cNvPr>
          <p:cNvSpPr>
            <a:spLocks noGrp="1"/>
          </p:cNvSpPr>
          <p:nvPr>
            <p:ph type="ctrTitle" hasCustomPrompt="1"/>
          </p:nvPr>
        </p:nvSpPr>
        <p:spPr>
          <a:xfrm>
            <a:off x="1524000" y="1122363"/>
            <a:ext cx="9144000" cy="2387600"/>
          </a:xfrm>
        </p:spPr>
        <p:txBody>
          <a:bodyPr anchor="ctr">
            <a:normAutofit/>
          </a:bodyPr>
          <a:lstStyle>
            <a:lvl1pPr algn="l">
              <a:defRPr sz="3600"/>
            </a:lvl1pPr>
          </a:lstStyle>
          <a:p>
            <a:r>
              <a:rPr lang="en-US"/>
              <a:t>Title</a:t>
            </a:r>
          </a:p>
        </p:txBody>
      </p:sp>
      <p:sp>
        <p:nvSpPr>
          <p:cNvPr id="3" name="Subtitle 2">
            <a:extLst>
              <a:ext uri="{FF2B5EF4-FFF2-40B4-BE49-F238E27FC236}">
                <a16:creationId xmlns:a16="http://schemas.microsoft.com/office/drawing/2014/main" id="{53F6D144-33C9-D3CE-030D-0CCAE15A355B}"/>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2000">
                <a:solidFill>
                  <a:srgbClr val="ABAC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215652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presenter picture">
    <p:bg>
      <p:bgPr>
        <a:blipFill dpi="0" rotWithShape="1">
          <a:blip r:embed="rId2">
            <a:lum/>
          </a:blip>
          <a:srcRect/>
          <a:stretch>
            <a:fillRect l="-2000" t="-1000" r="-1000" b="3000"/>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3071D16-E768-BA53-CC8A-993E619FBD01}"/>
              </a:ext>
            </a:extLst>
          </p:cNvPr>
          <p:cNvSpPr>
            <a:spLocks noGrp="1"/>
          </p:cNvSpPr>
          <p:nvPr>
            <p:ph type="pic" sz="quarter" idx="13"/>
          </p:nvPr>
        </p:nvSpPr>
        <p:spPr>
          <a:xfrm>
            <a:off x="9082088" y="3141661"/>
            <a:ext cx="2905125" cy="2808287"/>
          </a:xfrm>
          <a:prstGeom prst="teardrop">
            <a:avLst/>
          </a:prstGeom>
          <a:ln>
            <a:solidFill>
              <a:srgbClr val="ABACAC"/>
            </a:solidFill>
          </a:ln>
          <a:effectLst>
            <a:outerShdw blurRad="50800" dist="38100" dir="2700000" algn="tl" rotWithShape="0">
              <a:prstClr val="black">
                <a:alpha val="40000"/>
              </a:prstClr>
            </a:outerShdw>
          </a:effectLst>
        </p:spPr>
        <p:txBody>
          <a:bodyPr/>
          <a:lstStyle>
            <a:lvl1pPr marL="0" indent="0">
              <a:buNone/>
              <a:defRPr>
                <a:solidFill>
                  <a:schemeClr val="tx1"/>
                </a:solidFill>
              </a:defRPr>
            </a:lvl1pPr>
          </a:lstStyle>
          <a:p>
            <a:endParaRPr lang="en-US"/>
          </a:p>
        </p:txBody>
      </p:sp>
      <p:sp>
        <p:nvSpPr>
          <p:cNvPr id="2" name="Title 1">
            <a:extLst>
              <a:ext uri="{FF2B5EF4-FFF2-40B4-BE49-F238E27FC236}">
                <a16:creationId xmlns:a16="http://schemas.microsoft.com/office/drawing/2014/main" id="{7D3EE313-B270-1126-1D9E-036A7360E13D}"/>
              </a:ext>
            </a:extLst>
          </p:cNvPr>
          <p:cNvSpPr>
            <a:spLocks noGrp="1"/>
          </p:cNvSpPr>
          <p:nvPr>
            <p:ph type="ctrTitle" hasCustomPrompt="1"/>
          </p:nvPr>
        </p:nvSpPr>
        <p:spPr>
          <a:xfrm>
            <a:off x="848102" y="1122363"/>
            <a:ext cx="9144000" cy="2387600"/>
          </a:xfrm>
        </p:spPr>
        <p:txBody>
          <a:bodyPr anchor="ctr">
            <a:normAutofit/>
          </a:bodyPr>
          <a:lstStyle>
            <a:lvl1pPr algn="l">
              <a:defRPr sz="3600"/>
            </a:lvl1pPr>
          </a:lstStyle>
          <a:p>
            <a:r>
              <a:rPr lang="en-US"/>
              <a:t>ATIEL &amp; UEIL Sustainability Committee</a:t>
            </a:r>
            <a:br>
              <a:rPr lang="en-US"/>
            </a:br>
            <a:r>
              <a:rPr lang="en-US"/>
              <a:t>Click to edit Master title style</a:t>
            </a:r>
          </a:p>
        </p:txBody>
      </p:sp>
      <p:sp>
        <p:nvSpPr>
          <p:cNvPr id="3" name="Subtitle 2">
            <a:extLst>
              <a:ext uri="{FF2B5EF4-FFF2-40B4-BE49-F238E27FC236}">
                <a16:creationId xmlns:a16="http://schemas.microsoft.com/office/drawing/2014/main" id="{53F6D144-33C9-D3CE-030D-0CCAE15A355B}"/>
              </a:ext>
            </a:extLst>
          </p:cNvPr>
          <p:cNvSpPr>
            <a:spLocks noGrp="1"/>
          </p:cNvSpPr>
          <p:nvPr>
            <p:ph type="subTitle" idx="1" hasCustomPrompt="1"/>
          </p:nvPr>
        </p:nvSpPr>
        <p:spPr>
          <a:xfrm>
            <a:off x="848102" y="3602038"/>
            <a:ext cx="9144000" cy="1655762"/>
          </a:xfr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a:t>
            </a:r>
          </a:p>
          <a:p>
            <a:r>
              <a:rPr lang="en-US"/>
              <a:t>Click to edit Master subtitle style</a:t>
            </a:r>
          </a:p>
        </p:txBody>
      </p:sp>
      <p:sp>
        <p:nvSpPr>
          <p:cNvPr id="7" name="Footer Placeholder 4">
            <a:extLst>
              <a:ext uri="{FF2B5EF4-FFF2-40B4-BE49-F238E27FC236}">
                <a16:creationId xmlns:a16="http://schemas.microsoft.com/office/drawing/2014/main" id="{E048AD5C-787E-1C5B-F6E7-AE77A7C58D2E}"/>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2876381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l="-2000" t="-1000" r="-1000" b="3000"/>
          </a:stretch>
        </a:blipFill>
        <a:effectLst/>
      </p:bgPr>
    </p:bg>
    <p:spTree>
      <p:nvGrpSpPr>
        <p:cNvPr id="1" name=""/>
        <p:cNvGrpSpPr/>
        <p:nvPr/>
      </p:nvGrpSpPr>
      <p:grpSpPr>
        <a:xfrm>
          <a:off x="0" y="0"/>
          <a:ext cx="0" cy="0"/>
          <a:chOff x="0" y="0"/>
          <a:chExt cx="0" cy="0"/>
        </a:xfrm>
      </p:grpSpPr>
      <p:sp>
        <p:nvSpPr>
          <p:cNvPr id="4" name="Teardrop 3">
            <a:extLst>
              <a:ext uri="{FF2B5EF4-FFF2-40B4-BE49-F238E27FC236}">
                <a16:creationId xmlns:a16="http://schemas.microsoft.com/office/drawing/2014/main" id="{DF85F0A6-FD33-E11B-059D-840FBA36C85D}"/>
              </a:ext>
            </a:extLst>
          </p:cNvPr>
          <p:cNvSpPr/>
          <p:nvPr userDrawn="1"/>
        </p:nvSpPr>
        <p:spPr>
          <a:xfrm>
            <a:off x="7756759" y="1951039"/>
            <a:ext cx="4435241" cy="4029073"/>
          </a:xfrm>
          <a:prstGeom prst="teardrop">
            <a:avLst/>
          </a:prstGeom>
          <a:blipFill dpi="0" rotWithShape="1">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3EE313-B270-1126-1D9E-036A7360E13D}"/>
              </a:ext>
            </a:extLst>
          </p:cNvPr>
          <p:cNvSpPr>
            <a:spLocks noGrp="1"/>
          </p:cNvSpPr>
          <p:nvPr>
            <p:ph type="ctrTitle" hasCustomPrompt="1"/>
          </p:nvPr>
        </p:nvSpPr>
        <p:spPr>
          <a:xfrm>
            <a:off x="1524000" y="1122363"/>
            <a:ext cx="9144000" cy="2387600"/>
          </a:xfrm>
        </p:spPr>
        <p:txBody>
          <a:bodyPr anchor="ctr">
            <a:normAutofit/>
          </a:bodyPr>
          <a:lstStyle>
            <a:lvl1pPr algn="l">
              <a:defRPr sz="3600"/>
            </a:lvl1pPr>
          </a:lstStyle>
          <a:p>
            <a:r>
              <a:rPr lang="en-US"/>
              <a:t>Title</a:t>
            </a:r>
          </a:p>
        </p:txBody>
      </p:sp>
      <p:sp>
        <p:nvSpPr>
          <p:cNvPr id="3" name="Subtitle 2">
            <a:extLst>
              <a:ext uri="{FF2B5EF4-FFF2-40B4-BE49-F238E27FC236}">
                <a16:creationId xmlns:a16="http://schemas.microsoft.com/office/drawing/2014/main" id="{53F6D144-33C9-D3CE-030D-0CCAE15A355B}"/>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2000">
                <a:solidFill>
                  <a:srgbClr val="ABAC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Presenter</a:t>
            </a:r>
          </a:p>
        </p:txBody>
      </p:sp>
    </p:spTree>
    <p:extLst>
      <p:ext uri="{BB962C8B-B14F-4D97-AF65-F5344CB8AC3E}">
        <p14:creationId xmlns:p14="http://schemas.microsoft.com/office/powerpoint/2010/main" val="4189873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l="-2000" t="-1000" r="-1000" b="3000"/>
          </a:stretch>
        </a:blipFill>
        <a:effectLst/>
      </p:bgPr>
    </p:bg>
    <p:spTree>
      <p:nvGrpSpPr>
        <p:cNvPr id="1" name=""/>
        <p:cNvGrpSpPr/>
        <p:nvPr/>
      </p:nvGrpSpPr>
      <p:grpSpPr>
        <a:xfrm>
          <a:off x="0" y="0"/>
          <a:ext cx="0" cy="0"/>
          <a:chOff x="0" y="0"/>
          <a:chExt cx="0" cy="0"/>
        </a:xfrm>
      </p:grpSpPr>
      <p:sp>
        <p:nvSpPr>
          <p:cNvPr id="4" name="Teardrop 3">
            <a:extLst>
              <a:ext uri="{FF2B5EF4-FFF2-40B4-BE49-F238E27FC236}">
                <a16:creationId xmlns:a16="http://schemas.microsoft.com/office/drawing/2014/main" id="{B1A8A041-09B7-4936-C082-2FA05C3B37AE}"/>
              </a:ext>
            </a:extLst>
          </p:cNvPr>
          <p:cNvSpPr/>
          <p:nvPr userDrawn="1"/>
        </p:nvSpPr>
        <p:spPr>
          <a:xfrm>
            <a:off x="9082088" y="3141661"/>
            <a:ext cx="2905125" cy="2808287"/>
          </a:xfrm>
          <a:prstGeom prst="teardrop">
            <a:avLst/>
          </a:prstGeom>
          <a:blipFill dpi="0" rotWithShape="1">
            <a:blip r:embed="rId3"/>
            <a:srcRect/>
            <a:stretch>
              <a:fillRect l="-20492" t="11" r="-15737" b="-11"/>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3EE313-B270-1126-1D9E-036A7360E13D}"/>
              </a:ext>
            </a:extLst>
          </p:cNvPr>
          <p:cNvSpPr>
            <a:spLocks noGrp="1"/>
          </p:cNvSpPr>
          <p:nvPr>
            <p:ph type="ctrTitle" hasCustomPrompt="1"/>
          </p:nvPr>
        </p:nvSpPr>
        <p:spPr>
          <a:xfrm>
            <a:off x="1524000" y="1122363"/>
            <a:ext cx="9144000" cy="2387600"/>
          </a:xfrm>
        </p:spPr>
        <p:txBody>
          <a:bodyPr anchor="ctr">
            <a:normAutofit/>
          </a:bodyPr>
          <a:lstStyle>
            <a:lvl1pPr algn="l">
              <a:defRPr sz="3600"/>
            </a:lvl1pPr>
          </a:lstStyle>
          <a:p>
            <a:r>
              <a:rPr lang="en-US"/>
              <a:t>ATIEL &amp; UEIL Sustainability Committee</a:t>
            </a:r>
            <a:br>
              <a:rPr lang="en-US"/>
            </a:br>
            <a:r>
              <a:rPr lang="en-US"/>
              <a:t>Click to edit Master title style</a:t>
            </a:r>
          </a:p>
        </p:txBody>
      </p:sp>
      <p:sp>
        <p:nvSpPr>
          <p:cNvPr id="3" name="Subtitle 2">
            <a:extLst>
              <a:ext uri="{FF2B5EF4-FFF2-40B4-BE49-F238E27FC236}">
                <a16:creationId xmlns:a16="http://schemas.microsoft.com/office/drawing/2014/main" id="{53F6D144-33C9-D3CE-030D-0CCAE15A355B}"/>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2000">
                <a:solidFill>
                  <a:srgbClr val="ABAC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a:t>
            </a:r>
          </a:p>
          <a:p>
            <a:r>
              <a:rPr lang="en-US"/>
              <a:t>Click to edit Master subtitle style</a:t>
            </a:r>
          </a:p>
        </p:txBody>
      </p:sp>
    </p:spTree>
    <p:extLst>
      <p:ext uri="{BB962C8B-B14F-4D97-AF65-F5344CB8AC3E}">
        <p14:creationId xmlns:p14="http://schemas.microsoft.com/office/powerpoint/2010/main" val="3535838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27B4-164A-D864-C493-9D13CAC89441}"/>
              </a:ext>
            </a:extLst>
          </p:cNvPr>
          <p:cNvSpPr>
            <a:spLocks noGrp="1"/>
          </p:cNvSpPr>
          <p:nvPr>
            <p:ph type="title" hasCustomPrompt="1"/>
          </p:nvPr>
        </p:nvSpPr>
        <p:spPr/>
        <p:txBody>
          <a:bodyPr/>
          <a:lstStyle>
            <a:lvl1pPr>
              <a:defRPr/>
            </a:lvl1pPr>
          </a:lstStyle>
          <a:p>
            <a:r>
              <a:rPr lang="en-US"/>
              <a:t>Title</a:t>
            </a:r>
          </a:p>
        </p:txBody>
      </p:sp>
      <p:sp>
        <p:nvSpPr>
          <p:cNvPr id="3" name="Content Placeholder 2">
            <a:extLst>
              <a:ext uri="{FF2B5EF4-FFF2-40B4-BE49-F238E27FC236}">
                <a16:creationId xmlns:a16="http://schemas.microsoft.com/office/drawing/2014/main" id="{8E5F5409-6BBA-8DF1-6DF5-DCD49C322748}"/>
              </a:ext>
            </a:extLst>
          </p:cNvPr>
          <p:cNvSpPr>
            <a:spLocks noGrp="1"/>
          </p:cNvSpPr>
          <p:nvPr>
            <p:ph idx="1" hasCustomPrompt="1"/>
          </p:nvPr>
        </p:nvSpPr>
        <p:spPr/>
        <p:txBody>
          <a:bodyPr/>
          <a:lstStyle>
            <a:lvl1pPr>
              <a:defRPr/>
            </a:lvl1p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7593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27B4-164A-D864-C493-9D13CAC894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F5409-6BBA-8DF1-6DF5-DCD49C3227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743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580C-AF3E-6ACD-99AE-760385B41388}"/>
              </a:ext>
            </a:extLst>
          </p:cNvPr>
          <p:cNvSpPr>
            <a:spLocks noGrp="1"/>
          </p:cNvSpPr>
          <p:nvPr>
            <p:ph type="title"/>
          </p:nvPr>
        </p:nvSpPr>
        <p:spPr>
          <a:xfrm>
            <a:off x="831850" y="1709738"/>
            <a:ext cx="10515600" cy="2852737"/>
          </a:xfrm>
        </p:spPr>
        <p:txBody>
          <a:bodyPr anchor="b">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1FECC684-7802-7B04-A2BD-E2CC897CA1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9252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01D299-1DCE-3A9E-C0A8-2AE0A2B162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5404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66935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24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66935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ardrop 3">
            <a:extLst>
              <a:ext uri="{FF2B5EF4-FFF2-40B4-BE49-F238E27FC236}">
                <a16:creationId xmlns:a16="http://schemas.microsoft.com/office/drawing/2014/main" id="{6B6C4A1D-4793-FE3B-E965-C76C19E17D8F}"/>
              </a:ext>
            </a:extLst>
          </p:cNvPr>
          <p:cNvSpPr/>
          <p:nvPr userDrawn="1"/>
        </p:nvSpPr>
        <p:spPr>
          <a:xfrm>
            <a:off x="7756759" y="1951039"/>
            <a:ext cx="4435241" cy="4029073"/>
          </a:xfrm>
          <a:prstGeom prst="teardrop">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66935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ardrop 4">
            <a:extLst>
              <a:ext uri="{FF2B5EF4-FFF2-40B4-BE49-F238E27FC236}">
                <a16:creationId xmlns:a16="http://schemas.microsoft.com/office/drawing/2014/main" id="{CB1FCA11-AFE2-5CBF-B6DB-F15544224131}"/>
              </a:ext>
            </a:extLst>
          </p:cNvPr>
          <p:cNvSpPr/>
          <p:nvPr userDrawn="1"/>
        </p:nvSpPr>
        <p:spPr>
          <a:xfrm>
            <a:off x="7756759" y="1951039"/>
            <a:ext cx="4435241" cy="4029073"/>
          </a:xfrm>
          <a:prstGeom prst="teardrop">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474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66935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ardrop 3">
            <a:extLst>
              <a:ext uri="{FF2B5EF4-FFF2-40B4-BE49-F238E27FC236}">
                <a16:creationId xmlns:a16="http://schemas.microsoft.com/office/drawing/2014/main" id="{5B6D1DE6-43E2-C424-ED0F-33F05373BF48}"/>
              </a:ext>
            </a:extLst>
          </p:cNvPr>
          <p:cNvSpPr/>
          <p:nvPr userDrawn="1"/>
        </p:nvSpPr>
        <p:spPr>
          <a:xfrm>
            <a:off x="7756759" y="1951039"/>
            <a:ext cx="4435241" cy="4029073"/>
          </a:xfrm>
          <a:prstGeom prst="teardrop">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669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27B4-164A-D864-C493-9D13CAC894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F5409-6BBA-8DF1-6DF5-DCD49C322748}"/>
              </a:ext>
            </a:extLst>
          </p:cNvPr>
          <p:cNvSpPr>
            <a:spLocks noGrp="1"/>
          </p:cNvSpPr>
          <p:nvPr>
            <p:ph idx="1"/>
          </p:nvPr>
        </p:nvSpPr>
        <p:spPr/>
        <p:txBody>
          <a:bodyPr/>
          <a:lstStyle>
            <a:lvl1pPr marL="457200" indent="-457200">
              <a:buFont typeface="+mj-lt"/>
              <a:buAutoNum type="arabicPeriod"/>
              <a:defRPr/>
            </a:lvl1pPr>
            <a:lvl2pPr marL="914400" indent="-4572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287BB85-383F-BF6A-D7DE-59B2FC2F3207}"/>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5" name="Footer Placeholder 4">
            <a:extLst>
              <a:ext uri="{FF2B5EF4-FFF2-40B4-BE49-F238E27FC236}">
                <a16:creationId xmlns:a16="http://schemas.microsoft.com/office/drawing/2014/main" id="{E5245758-1F9F-C143-D581-1FAE4D3B6ABC}"/>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
        <p:nvSpPr>
          <p:cNvPr id="7" name="Teardrop 6" descr="Hourglass and a calendar">
            <a:extLst>
              <a:ext uri="{FF2B5EF4-FFF2-40B4-BE49-F238E27FC236}">
                <a16:creationId xmlns:a16="http://schemas.microsoft.com/office/drawing/2014/main" id="{1C00E948-065C-87D8-0146-EABABD9BD913}"/>
              </a:ext>
            </a:extLst>
          </p:cNvPr>
          <p:cNvSpPr/>
          <p:nvPr userDrawn="1"/>
        </p:nvSpPr>
        <p:spPr>
          <a:xfrm>
            <a:off x="7756759" y="1967082"/>
            <a:ext cx="4435241" cy="4029073"/>
          </a:xfrm>
          <a:prstGeom prst="teardrop">
            <a:avLst/>
          </a:prstGeom>
          <a:blipFill dpi="0" rotWithShape="1">
            <a:blip r:embed="rId2">
              <a:extLst>
                <a:ext uri="{28A0092B-C50C-407E-A947-70E740481C1C}">
                  <a14:useLocalDpi xmlns:a14="http://schemas.microsoft.com/office/drawing/2010/main" val="0"/>
                </a:ext>
              </a:extLst>
            </a:blip>
            <a:srcRect/>
            <a:stretch>
              <a:fillRect l="-42126" t="-3164" r="82" b="-1376"/>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6477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505727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5" name="Content Placeholder 15">
            <a:extLst>
              <a:ext uri="{FF2B5EF4-FFF2-40B4-BE49-F238E27FC236}">
                <a16:creationId xmlns:a16="http://schemas.microsoft.com/office/drawing/2014/main" id="{B69A5FB1-4EA4-3AE8-108E-026038DCC886}"/>
              </a:ext>
            </a:extLst>
          </p:cNvPr>
          <p:cNvGraphicFramePr>
            <a:graphicFrameLocks/>
          </p:cNvGraphicFramePr>
          <p:nvPr userDrawn="1">
            <p:extLst>
              <p:ext uri="{D42A27DB-BD31-4B8C-83A1-F6EECF244321}">
                <p14:modId xmlns:p14="http://schemas.microsoft.com/office/powerpoint/2010/main" val="4038198728"/>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7724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AED3-52DD-10BA-1F63-27847C3CF6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9CA410-FCD7-C417-F306-AE5074938A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31088-CDA3-5742-846D-0243964D02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F3D9B3-D5AC-88DD-010F-AE9A96B33F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2A0C25-32B2-37A0-F51B-893438152C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317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03D7-6DB8-9D8C-FEAC-BAB5AE715C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40289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836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ardrop 1">
            <a:extLst>
              <a:ext uri="{FF2B5EF4-FFF2-40B4-BE49-F238E27FC236}">
                <a16:creationId xmlns:a16="http://schemas.microsoft.com/office/drawing/2014/main" id="{B39C3492-3385-9DD2-50C9-144D46A15859}"/>
              </a:ext>
            </a:extLst>
          </p:cNvPr>
          <p:cNvSpPr/>
          <p:nvPr userDrawn="1"/>
        </p:nvSpPr>
        <p:spPr>
          <a:xfrm>
            <a:off x="7756759" y="1951039"/>
            <a:ext cx="4435241" cy="4029073"/>
          </a:xfrm>
          <a:prstGeom prst="teardrop">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7">
            <a:extLst>
              <a:ext uri="{FF2B5EF4-FFF2-40B4-BE49-F238E27FC236}">
                <a16:creationId xmlns:a16="http://schemas.microsoft.com/office/drawing/2014/main" id="{756E9976-B2E6-31B1-FCB7-DC444CE5D094}"/>
              </a:ext>
            </a:extLst>
          </p:cNvPr>
          <p:cNvSpPr txBox="1">
            <a:spLocks/>
          </p:cNvSpPr>
          <p:nvPr userDrawn="1"/>
        </p:nvSpPr>
        <p:spPr>
          <a:xfrm>
            <a:off x="152400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0" i="0" u="none" strike="noStrike" kern="1200" cap="none" spc="0" normalizeH="0" baseline="0" noProof="0">
                <a:ln>
                  <a:noFill/>
                </a:ln>
                <a:solidFill>
                  <a:srgbClr val="7F7F7F"/>
                </a:solidFill>
                <a:effectLst/>
                <a:uLnTx/>
                <a:uFillTx/>
                <a:latin typeface="Arial" panose="020B0604020202020204" pitchFamily="34" charset="0"/>
                <a:ea typeface="Aptos" panose="020B0004020202020204" pitchFamily="34" charset="0"/>
                <a:cs typeface="+mj-cs"/>
              </a:rPr>
              <a:t>Thank you</a:t>
            </a:r>
            <a:r>
              <a:rPr kumimoji="0" lang="en-GB" sz="3200" b="0" i="0" u="none" strike="noStrike" kern="1200" cap="none" spc="0" normalizeH="0" baseline="0" noProof="0">
                <a:ln>
                  <a:noFill/>
                </a:ln>
                <a:solidFill>
                  <a:sysClr val="windowText" lastClr="000000">
                    <a:lumMod val="50000"/>
                    <a:lumOff val="50000"/>
                  </a:sysClr>
                </a:solidFill>
                <a:effectLst/>
                <a:uLnTx/>
                <a:uFillTx/>
                <a:latin typeface="Aptos Display" panose="02110004020202020204"/>
                <a:ea typeface="+mj-ea"/>
                <a:cs typeface="+mj-cs"/>
              </a:rPr>
              <a:t/>
            </a:r>
            <a:br>
              <a:rPr kumimoji="0" lang="en-GB" sz="3200" b="0" i="0" u="none" strike="noStrike" kern="1200" cap="none" spc="0" normalizeH="0" baseline="0" noProof="0">
                <a:ln>
                  <a:noFill/>
                </a:ln>
                <a:solidFill>
                  <a:sysClr val="windowText" lastClr="000000">
                    <a:lumMod val="50000"/>
                    <a:lumOff val="50000"/>
                  </a:sysClr>
                </a:solidFill>
                <a:effectLst/>
                <a:uLnTx/>
                <a:uFillTx/>
                <a:latin typeface="Aptos Display" panose="02110004020202020204"/>
                <a:ea typeface="+mj-ea"/>
                <a:cs typeface="+mj-cs"/>
              </a:rPr>
            </a:br>
            <a:r>
              <a:rPr kumimoji="0" lang="en-US" sz="3200" b="0" i="0" u="none" strike="noStrike" kern="1200" cap="none" spc="0" normalizeH="0" baseline="0" noProof="0">
                <a:ln>
                  <a:noFill/>
                </a:ln>
                <a:solidFill>
                  <a:srgbClr val="7F7F7F"/>
                </a:solidFill>
                <a:effectLst/>
                <a:uLnTx/>
                <a:uFillTx/>
                <a:latin typeface="Arial" panose="020B0604020202020204" pitchFamily="34" charset="0"/>
                <a:ea typeface="Aptos" panose="020B0004020202020204" pitchFamily="34" charset="0"/>
                <a:cs typeface="+mj-cs"/>
              </a:rPr>
              <a:t> </a:t>
            </a:r>
          </a:p>
        </p:txBody>
      </p:sp>
      <p:sp>
        <p:nvSpPr>
          <p:cNvPr id="6" name="Content Placeholder 8">
            <a:extLst>
              <a:ext uri="{FF2B5EF4-FFF2-40B4-BE49-F238E27FC236}">
                <a16:creationId xmlns:a16="http://schemas.microsoft.com/office/drawing/2014/main" id="{330F7706-97C8-F925-7A41-FAA1FA4A0352}"/>
              </a:ext>
            </a:extLst>
          </p:cNvPr>
          <p:cNvSpPr txBox="1">
            <a:spLocks/>
          </p:cNvSpPr>
          <p:nvPr userDrawn="1"/>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Text" lastClr="000000">
                    <a:lumMod val="50000"/>
                    <a:lumOff val="50000"/>
                  </a:sysClr>
                </a:solidFill>
                <a:effectLst/>
                <a:uLnTx/>
                <a:uFillTx/>
                <a:latin typeface="Aptos Display" panose="02110004020202020204"/>
                <a:ea typeface="+mn-ea"/>
                <a:cs typeface="+mn-cs"/>
              </a:rPr>
              <a:t>www.atiel.eu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Text" lastClr="000000">
                    <a:lumMod val="50000"/>
                    <a:lumOff val="50000"/>
                  </a:sysClr>
                </a:solidFill>
                <a:effectLst/>
                <a:uLnTx/>
                <a:uFillTx/>
                <a:latin typeface="Aptos Display" panose="02110004020202020204"/>
                <a:ea typeface="+mn-ea"/>
                <a:cs typeface="+mn-cs"/>
              </a:rPr>
              <a:t>www.ueil.org</a:t>
            </a:r>
          </a:p>
        </p:txBody>
      </p:sp>
    </p:spTree>
    <p:extLst>
      <p:ext uri="{BB962C8B-B14F-4D97-AF65-F5344CB8AC3E}">
        <p14:creationId xmlns:p14="http://schemas.microsoft.com/office/powerpoint/2010/main" val="3662061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27B4-164A-D864-C493-9D13CAC894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F5409-6BBA-8DF1-6DF5-DCD49C3227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287BB85-383F-BF6A-D7DE-59B2FC2F3207}"/>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5" name="Footer Placeholder 4">
            <a:extLst>
              <a:ext uri="{FF2B5EF4-FFF2-40B4-BE49-F238E27FC236}">
                <a16:creationId xmlns:a16="http://schemas.microsoft.com/office/drawing/2014/main" id="{E5245758-1F9F-C143-D581-1FAE4D3B6ABC}"/>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103999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2C78987-10CC-CB0A-A4CA-A721A0CFA96E}"/>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5" name="Footer Placeholder 4">
            <a:extLst>
              <a:ext uri="{FF2B5EF4-FFF2-40B4-BE49-F238E27FC236}">
                <a16:creationId xmlns:a16="http://schemas.microsoft.com/office/drawing/2014/main" id="{F43DD088-2D03-BCEC-63E1-3CD35F33D6CC}"/>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
        <p:nvSpPr>
          <p:cNvPr id="7" name="Table Placeholder 6">
            <a:extLst>
              <a:ext uri="{FF2B5EF4-FFF2-40B4-BE49-F238E27FC236}">
                <a16:creationId xmlns:a16="http://schemas.microsoft.com/office/drawing/2014/main" id="{DBD87618-93D0-1AAF-AA12-A37A146238C7}"/>
              </a:ext>
            </a:extLst>
          </p:cNvPr>
          <p:cNvSpPr>
            <a:spLocks noGrp="1"/>
          </p:cNvSpPr>
          <p:nvPr>
            <p:ph type="tbl" sz="quarter" idx="10"/>
          </p:nvPr>
        </p:nvSpPr>
        <p:spPr>
          <a:xfrm>
            <a:off x="848820" y="1651000"/>
            <a:ext cx="7393479" cy="3873500"/>
          </a:xfrm>
        </p:spPr>
        <p:txBody>
          <a:bodyPr/>
          <a:lstStyle/>
          <a:p>
            <a:endParaRPr lang="en-US"/>
          </a:p>
        </p:txBody>
      </p:sp>
      <p:sp>
        <p:nvSpPr>
          <p:cNvPr id="8" name="Title 1">
            <a:extLst>
              <a:ext uri="{FF2B5EF4-FFF2-40B4-BE49-F238E27FC236}">
                <a16:creationId xmlns:a16="http://schemas.microsoft.com/office/drawing/2014/main" id="{A3646FF7-693F-47D7-0EFB-D7B05AB606B0}"/>
              </a:ext>
            </a:extLst>
          </p:cNvPr>
          <p:cNvSpPr>
            <a:spLocks noGrp="1"/>
          </p:cNvSpPr>
          <p:nvPr>
            <p:ph type="title"/>
          </p:nvPr>
        </p:nvSpPr>
        <p:spPr>
          <a:xfrm>
            <a:off x="838200" y="270091"/>
            <a:ext cx="10515600" cy="1187902"/>
          </a:xfrm>
        </p:spPr>
        <p:txBody>
          <a:bodyPr/>
          <a:lstStyle/>
          <a:p>
            <a:r>
              <a:rPr lang="en-US"/>
              <a:t>Click to edit Master title style</a:t>
            </a:r>
          </a:p>
        </p:txBody>
      </p:sp>
    </p:spTree>
    <p:extLst>
      <p:ext uri="{BB962C8B-B14F-4D97-AF65-F5344CB8AC3E}">
        <p14:creationId xmlns:p14="http://schemas.microsoft.com/office/powerpoint/2010/main" val="335811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580C-AF3E-6ACD-99AE-760385B41388}"/>
              </a:ext>
            </a:extLst>
          </p:cNvPr>
          <p:cNvSpPr>
            <a:spLocks noGrp="1"/>
          </p:cNvSpPr>
          <p:nvPr>
            <p:ph type="title"/>
          </p:nvPr>
        </p:nvSpPr>
        <p:spPr>
          <a:xfrm>
            <a:off x="831850" y="1709738"/>
            <a:ext cx="10515600" cy="2852737"/>
          </a:xfrm>
        </p:spPr>
        <p:txBody>
          <a:bodyPr anchor="b">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1FECC684-7802-7B04-A2BD-E2CC897CA111}"/>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80EDC8E2-C033-A913-7628-5250D810D6BB}"/>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5" name="Footer Placeholder 4">
            <a:extLst>
              <a:ext uri="{FF2B5EF4-FFF2-40B4-BE49-F238E27FC236}">
                <a16:creationId xmlns:a16="http://schemas.microsoft.com/office/drawing/2014/main" id="{03B5817C-1502-68A7-116E-D630A2D0E2CA}"/>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155341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9B9B-48DD-E4FC-83DD-C0C42F03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8CADA-6B45-AD7C-5E86-C5440CC7A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01D299-1DCE-3A9E-C0A8-2AE0A2B162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1EF1351-5EA2-BEDA-C935-336A8EC66630}"/>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6" name="Footer Placeholder 4">
            <a:extLst>
              <a:ext uri="{FF2B5EF4-FFF2-40B4-BE49-F238E27FC236}">
                <a16:creationId xmlns:a16="http://schemas.microsoft.com/office/drawing/2014/main" id="{E7B3750F-D65E-7770-703C-21CE199F9DE1}"/>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160765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l="-2000" t="-1000" r="-1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4A5950-A6AD-1063-DDC8-3267C63E61DC}"/>
              </a:ext>
            </a:extLst>
          </p:cNvPr>
          <p:cNvSpPr>
            <a:spLocks noGrp="1"/>
          </p:cNvSpPr>
          <p:nvPr>
            <p:ph type="title"/>
          </p:nvPr>
        </p:nvSpPr>
        <p:spPr>
          <a:xfrm>
            <a:off x="838200" y="270091"/>
            <a:ext cx="10515600" cy="107872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391622E-D433-A58A-9E5B-7414B5659DD7}"/>
              </a:ext>
            </a:extLst>
          </p:cNvPr>
          <p:cNvSpPr>
            <a:spLocks noGrp="1"/>
          </p:cNvSpPr>
          <p:nvPr>
            <p:ph type="body" idx="1"/>
          </p:nvPr>
        </p:nvSpPr>
        <p:spPr>
          <a:xfrm>
            <a:off x="838200" y="1569943"/>
            <a:ext cx="10515600" cy="4551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9F4502D-06BC-7DBB-29AA-58E1830E968A}"/>
              </a:ext>
            </a:extLst>
          </p:cNvPr>
          <p:cNvSpPr/>
          <p:nvPr userDrawn="1"/>
        </p:nvSpPr>
        <p:spPr>
          <a:xfrm>
            <a:off x="-1027848" y="123187"/>
            <a:ext cx="411126" cy="361846"/>
          </a:xfrm>
          <a:prstGeom prst="rect">
            <a:avLst/>
          </a:prstGeom>
          <a:solidFill>
            <a:srgbClr val="0009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35CFF1-E7EF-C611-BC67-BB473A58763A}"/>
              </a:ext>
            </a:extLst>
          </p:cNvPr>
          <p:cNvSpPr/>
          <p:nvPr userDrawn="1"/>
        </p:nvSpPr>
        <p:spPr>
          <a:xfrm>
            <a:off x="-551401" y="123187"/>
            <a:ext cx="411126" cy="361846"/>
          </a:xfrm>
          <a:prstGeom prst="rect">
            <a:avLst/>
          </a:prstGeom>
          <a:solidFill>
            <a:srgbClr val="F9B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67491E-8A1A-DA31-E54B-2689BF815F78}"/>
              </a:ext>
            </a:extLst>
          </p:cNvPr>
          <p:cNvSpPr/>
          <p:nvPr userDrawn="1"/>
        </p:nvSpPr>
        <p:spPr>
          <a:xfrm>
            <a:off x="-1027848" y="543714"/>
            <a:ext cx="411126" cy="361846"/>
          </a:xfrm>
          <a:prstGeom prst="rect">
            <a:avLst/>
          </a:prstGeom>
          <a:solidFill>
            <a:srgbClr val="ABAC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1B58184-F2CB-D092-A98C-1303D59A53F7}"/>
              </a:ext>
            </a:extLst>
          </p:cNvPr>
          <p:cNvSpPr/>
          <p:nvPr userDrawn="1"/>
        </p:nvSpPr>
        <p:spPr>
          <a:xfrm>
            <a:off x="-527434" y="543714"/>
            <a:ext cx="363192" cy="361846"/>
          </a:xfrm>
          <a:prstGeom prst="ellipse">
            <a:avLst/>
          </a:prstGeom>
          <a:solidFill>
            <a:srgbClr val="F771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Rectangle 3">
            <a:extLst>
              <a:ext uri="{FF2B5EF4-FFF2-40B4-BE49-F238E27FC236}">
                <a16:creationId xmlns:a16="http://schemas.microsoft.com/office/drawing/2014/main" id="{F868C9DE-6B6E-F29B-4A5D-6AAD805FB7EC}"/>
              </a:ext>
            </a:extLst>
          </p:cNvPr>
          <p:cNvSpPr/>
          <p:nvPr userDrawn="1"/>
        </p:nvSpPr>
        <p:spPr>
          <a:xfrm>
            <a:off x="-1027848" y="986972"/>
            <a:ext cx="411126" cy="361846"/>
          </a:xfrm>
          <a:prstGeom prst="rect">
            <a:avLst/>
          </a:prstGeom>
          <a:solidFill>
            <a:srgbClr val="8F9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12C09980-0F1C-0189-8A7F-ED51947312F4}"/>
              </a:ext>
            </a:extLst>
          </p:cNvPr>
          <p:cNvSpPr>
            <a:spLocks noGrp="1"/>
          </p:cNvSpPr>
          <p:nvPr>
            <p:ph type="sldNum" sz="quarter" idx="4"/>
          </p:nvPr>
        </p:nvSpPr>
        <p:spPr>
          <a:xfrm>
            <a:off x="349094" y="6317984"/>
            <a:ext cx="489106" cy="35969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5340CCC-B00D-4DE6-93AE-32EB9DFEDF91}" type="slidenum">
              <a:rPr lang="en-US" smtClean="0"/>
              <a:pPr/>
              <a:t>‹N°›</a:t>
            </a:fld>
            <a:endParaRPr lang="en-US"/>
          </a:p>
        </p:txBody>
      </p:sp>
      <p:sp>
        <p:nvSpPr>
          <p:cNvPr id="6" name="Footer Placeholder 4">
            <a:extLst>
              <a:ext uri="{FF2B5EF4-FFF2-40B4-BE49-F238E27FC236}">
                <a16:creationId xmlns:a16="http://schemas.microsoft.com/office/drawing/2014/main" id="{3C904867-D951-7C4C-3345-8D594FB5363E}"/>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lvl1pPr algn="l">
              <a:defRPr sz="1000">
                <a:solidFill>
                  <a:srgbClr val="8F9191"/>
                </a:solidFill>
                <a:latin typeface="Arial" panose="020B0604020202020204" pitchFamily="34" charset="0"/>
                <a:cs typeface="Arial" panose="020B0604020202020204" pitchFamily="34" charset="0"/>
              </a:defRPr>
            </a:lvl1pPr>
          </a:lstStyle>
          <a:p>
            <a:r>
              <a:rPr lang="en-US"/>
              <a:t>ATIEL &amp; UEIL Joint Sustainability Committee</a:t>
            </a:r>
          </a:p>
        </p:txBody>
      </p:sp>
    </p:spTree>
    <p:extLst>
      <p:ext uri="{BB962C8B-B14F-4D97-AF65-F5344CB8AC3E}">
        <p14:creationId xmlns:p14="http://schemas.microsoft.com/office/powerpoint/2010/main" val="213329917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7" r:id="rId3"/>
    <p:sldLayoutId id="2147483658" r:id="rId4"/>
    <p:sldLayoutId id="2147483660" r:id="rId5"/>
    <p:sldLayoutId id="2147483670" r:id="rId6"/>
    <p:sldLayoutId id="2147483651" r:id="rId7"/>
    <p:sldLayoutId id="2147483668" r:id="rId8"/>
    <p:sldLayoutId id="2147483652" r:id="rId9"/>
    <p:sldLayoutId id="2147483661" r:id="rId10"/>
    <p:sldLayoutId id="2147483662" r:id="rId11"/>
    <p:sldLayoutId id="2147483690" r:id="rId12"/>
    <p:sldLayoutId id="2147483672" r:id="rId13"/>
    <p:sldLayoutId id="2147483663" r:id="rId14"/>
    <p:sldLayoutId id="2147483664" r:id="rId15"/>
    <p:sldLayoutId id="2147483669" r:id="rId16"/>
    <p:sldLayoutId id="2147483665" r:id="rId17"/>
    <p:sldLayoutId id="2147483653" r:id="rId18"/>
    <p:sldLayoutId id="2147483654" r:id="rId19"/>
    <p:sldLayoutId id="2147483655" r:id="rId20"/>
    <p:sldLayoutId id="2147483671" r:id="rId21"/>
    <p:sldLayoutId id="2147483666" r:id="rId22"/>
  </p:sldLayoutIdLst>
  <p:hf hdr="0" dt="0"/>
  <p:txStyles>
    <p:titleStyle>
      <a:lvl1pPr algn="l" defTabSz="914400" rtl="0" eaLnBrk="1" latinLnBrk="0" hangingPunct="1">
        <a:lnSpc>
          <a:spcPct val="90000"/>
        </a:lnSpc>
        <a:spcBef>
          <a:spcPct val="0"/>
        </a:spcBef>
        <a:buNone/>
        <a:defRPr sz="4000" kern="1200">
          <a:solidFill>
            <a:srgbClr val="8F91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l="-2000" t="-1000" r="-1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4A5950-A6AD-1063-DDC8-3267C63E61DC}"/>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391622E-D433-A58A-9E5B-7414B5659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9F4502D-06BC-7DBB-29AA-58E1830E968A}"/>
              </a:ext>
            </a:extLst>
          </p:cNvPr>
          <p:cNvSpPr/>
          <p:nvPr userDrawn="1"/>
        </p:nvSpPr>
        <p:spPr>
          <a:xfrm>
            <a:off x="-1027848" y="123187"/>
            <a:ext cx="411126" cy="361846"/>
          </a:xfrm>
          <a:prstGeom prst="rect">
            <a:avLst/>
          </a:prstGeom>
          <a:solidFill>
            <a:srgbClr val="0009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35CFF1-E7EF-C611-BC67-BB473A58763A}"/>
              </a:ext>
            </a:extLst>
          </p:cNvPr>
          <p:cNvSpPr/>
          <p:nvPr userDrawn="1"/>
        </p:nvSpPr>
        <p:spPr>
          <a:xfrm>
            <a:off x="-551401" y="123187"/>
            <a:ext cx="411126" cy="361846"/>
          </a:xfrm>
          <a:prstGeom prst="rect">
            <a:avLst/>
          </a:prstGeom>
          <a:solidFill>
            <a:srgbClr val="F9B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67491E-8A1A-DA31-E54B-2689BF815F78}"/>
              </a:ext>
            </a:extLst>
          </p:cNvPr>
          <p:cNvSpPr/>
          <p:nvPr userDrawn="1"/>
        </p:nvSpPr>
        <p:spPr>
          <a:xfrm>
            <a:off x="-1027848" y="543714"/>
            <a:ext cx="411126" cy="361846"/>
          </a:xfrm>
          <a:prstGeom prst="rect">
            <a:avLst/>
          </a:prstGeom>
          <a:solidFill>
            <a:srgbClr val="ABAC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1B58184-F2CB-D092-A98C-1303D59A53F7}"/>
              </a:ext>
            </a:extLst>
          </p:cNvPr>
          <p:cNvSpPr/>
          <p:nvPr userDrawn="1"/>
        </p:nvSpPr>
        <p:spPr>
          <a:xfrm>
            <a:off x="-527434" y="543714"/>
            <a:ext cx="363192" cy="361846"/>
          </a:xfrm>
          <a:prstGeom prst="ellipse">
            <a:avLst/>
          </a:prstGeom>
          <a:solidFill>
            <a:srgbClr val="F771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929794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400" rtl="0" eaLnBrk="1" latinLnBrk="0" hangingPunct="1">
        <a:lnSpc>
          <a:spcPct val="90000"/>
        </a:lnSpc>
        <a:spcBef>
          <a:spcPct val="0"/>
        </a:spcBef>
        <a:buNone/>
        <a:defRPr sz="3600" kern="1200">
          <a:solidFill>
            <a:srgbClr val="ABACA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l="-2000" t="-1000" r="-1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4A5950-A6AD-1063-DDC8-3267C63E61DC}"/>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391622E-D433-A58A-9E5B-7414B5659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9F4502D-06BC-7DBB-29AA-58E1830E968A}"/>
              </a:ext>
            </a:extLst>
          </p:cNvPr>
          <p:cNvSpPr/>
          <p:nvPr userDrawn="1"/>
        </p:nvSpPr>
        <p:spPr>
          <a:xfrm>
            <a:off x="-1027848" y="123187"/>
            <a:ext cx="411126" cy="361846"/>
          </a:xfrm>
          <a:prstGeom prst="rect">
            <a:avLst/>
          </a:prstGeom>
          <a:solidFill>
            <a:srgbClr val="0009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35CFF1-E7EF-C611-BC67-BB473A58763A}"/>
              </a:ext>
            </a:extLst>
          </p:cNvPr>
          <p:cNvSpPr/>
          <p:nvPr userDrawn="1"/>
        </p:nvSpPr>
        <p:spPr>
          <a:xfrm>
            <a:off x="-551401" y="123187"/>
            <a:ext cx="411126" cy="361846"/>
          </a:xfrm>
          <a:prstGeom prst="rect">
            <a:avLst/>
          </a:prstGeom>
          <a:solidFill>
            <a:srgbClr val="F9B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67491E-8A1A-DA31-E54B-2689BF815F78}"/>
              </a:ext>
            </a:extLst>
          </p:cNvPr>
          <p:cNvSpPr/>
          <p:nvPr userDrawn="1"/>
        </p:nvSpPr>
        <p:spPr>
          <a:xfrm>
            <a:off x="-1027848" y="543714"/>
            <a:ext cx="411126" cy="361846"/>
          </a:xfrm>
          <a:prstGeom prst="rect">
            <a:avLst/>
          </a:prstGeom>
          <a:solidFill>
            <a:srgbClr val="ABAC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1B58184-F2CB-D092-A98C-1303D59A53F7}"/>
              </a:ext>
            </a:extLst>
          </p:cNvPr>
          <p:cNvSpPr/>
          <p:nvPr userDrawn="1"/>
        </p:nvSpPr>
        <p:spPr>
          <a:xfrm>
            <a:off x="-527434" y="543714"/>
            <a:ext cx="363192" cy="361846"/>
          </a:xfrm>
          <a:prstGeom prst="ellipse">
            <a:avLst/>
          </a:prstGeom>
          <a:solidFill>
            <a:srgbClr val="F771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63855401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xStyles>
    <p:titleStyle>
      <a:lvl1pPr algn="l" defTabSz="914400" rtl="0" eaLnBrk="1" latinLnBrk="0" hangingPunct="1">
        <a:lnSpc>
          <a:spcPct val="90000"/>
        </a:lnSpc>
        <a:spcBef>
          <a:spcPct val="0"/>
        </a:spcBef>
        <a:buNone/>
        <a:defRPr sz="3600" kern="1200">
          <a:solidFill>
            <a:srgbClr val="ABACA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33.sv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microsoft.com/office/2018/10/relationships/comments" Target="../comments/modernComment_4B4_14C329CD.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https://www.ueil.org/wp-content/uploads/2023/02/Scope-1-2-3-Emissions-February-2023.pdf" TargetMode="External"/><Relationship Id="rId13" Type="http://schemas.openxmlformats.org/officeDocument/2006/relationships/image" Target="../media/image47.svg"/><Relationship Id="rId3" Type="http://schemas.openxmlformats.org/officeDocument/2006/relationships/hyperlink" Target="https://www.ueil.org/wp-content/uploads/2023/02/The-Basics-of-Sustainability-Reporting-July-2021.pdf" TargetMode="External"/><Relationship Id="rId7" Type="http://schemas.openxmlformats.org/officeDocument/2006/relationships/hyperlink" Target="https://www.ueil.org/wp-content/uploads/2023/01/Understanding-the-product-carbon-handprint-of-lubricants-December-2022.pdf" TargetMode="External"/><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hyperlink" Target="https://www.ueil.org/wp-content/uploads/2023/01/Circular-Economy-June-2022.pdf" TargetMode="External"/><Relationship Id="rId11" Type="http://schemas.openxmlformats.org/officeDocument/2006/relationships/image" Target="../media/image45.svg"/><Relationship Id="rId5" Type="http://schemas.openxmlformats.org/officeDocument/2006/relationships/hyperlink" Target="https://www.ueil.org/wp-content/uploads/2023/02/Understanding-the-product-carbon-footprint-of-lubricants-April-2022.pdf" TargetMode="External"/><Relationship Id="rId10" Type="http://schemas.openxmlformats.org/officeDocument/2006/relationships/image" Target="../media/image35.png"/><Relationship Id="rId4" Type="http://schemas.openxmlformats.org/officeDocument/2006/relationships/hyperlink" Target="https://www.ueil.org/wp-content/uploads/2023/02/Key-Performance-Indicators-for-Sustainability-Reporting-January-2022.pdf" TargetMode="External"/><Relationship Id="rId9" Type="http://schemas.openxmlformats.org/officeDocument/2006/relationships/hyperlink" Target="https://www.ueil.org/wp-content/uploads/2023/09/UEIL-White-Paper-EU-Green-Deal-18-September-2023.pdf" TargetMode="External"/><Relationship Id="rId1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hyperlink" Target="https://www.ueil.org/wp-content/uploads/2023/02/Scope-1-2-3-Emissions-February-2023.pdf" TargetMode="External"/><Relationship Id="rId13" Type="http://schemas.openxmlformats.org/officeDocument/2006/relationships/image" Target="../media/image47.svg"/><Relationship Id="rId3" Type="http://schemas.openxmlformats.org/officeDocument/2006/relationships/hyperlink" Target="https://www.ueil.org/wp-content/uploads/2023/02/The-Basics-of-Sustainability-Reporting-July-2021.pdf" TargetMode="External"/><Relationship Id="rId7" Type="http://schemas.openxmlformats.org/officeDocument/2006/relationships/hyperlink" Target="https://www.ueil.org/wp-content/uploads/2023/01/Understanding-the-product-carbon-handprint-of-lubricants-December-2022.pdf" TargetMode="External"/><Relationship Id="rId12"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hyperlink" Target="https://www.ueil.org/wp-content/uploads/2023/01/Circular-Economy-June-2022.pdf" TargetMode="External"/><Relationship Id="rId11" Type="http://schemas.openxmlformats.org/officeDocument/2006/relationships/image" Target="../media/image45.svg"/><Relationship Id="rId5" Type="http://schemas.openxmlformats.org/officeDocument/2006/relationships/hyperlink" Target="https://www.ueil.org/wp-content/uploads/2023/02/Understanding-the-product-carbon-footprint-of-lubricants-April-2022.pdf" TargetMode="External"/><Relationship Id="rId10" Type="http://schemas.openxmlformats.org/officeDocument/2006/relationships/image" Target="../media/image35.png"/><Relationship Id="rId4" Type="http://schemas.openxmlformats.org/officeDocument/2006/relationships/hyperlink" Target="https://www.ueil.org/wp-content/uploads/2023/02/Key-Performance-Indicators-for-Sustainability-Reporting-January-2022.pdf" TargetMode="External"/><Relationship Id="rId9" Type="http://schemas.openxmlformats.org/officeDocument/2006/relationships/hyperlink" Target="https://www.ueil.org/wp-content/uploads/2023/09/UEIL-White-Paper-EU-Green-Deal-18-September-2023.pdf" TargetMode="External"/><Relationship Id="rId1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2.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4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2.xml"/><Relationship Id="rId5" Type="http://schemas.openxmlformats.org/officeDocument/2006/relationships/image" Target="../media/image43.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4.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B858-3A1D-767F-B4DB-D62B63FA7712}"/>
              </a:ext>
            </a:extLst>
          </p:cNvPr>
          <p:cNvSpPr>
            <a:spLocks noGrp="1"/>
          </p:cNvSpPr>
          <p:nvPr>
            <p:ph type="ctrTitle"/>
          </p:nvPr>
        </p:nvSpPr>
        <p:spPr>
          <a:xfrm>
            <a:off x="843071" y="1122363"/>
            <a:ext cx="9144000" cy="3176682"/>
          </a:xfrm>
        </p:spPr>
        <p:txBody>
          <a:bodyPr>
            <a:normAutofit/>
          </a:bodyPr>
          <a:lstStyle/>
          <a:p>
            <a:r>
              <a:rPr lang="en-GB" sz="4400" b="1" i="0" dirty="0">
                <a:solidFill>
                  <a:schemeClr val="tx1"/>
                </a:solidFill>
                <a:effectLst/>
                <a:latin typeface="Libre Franklin" panose="020F0502020204030204" pitchFamily="2" charset="0"/>
              </a:rPr>
              <a:t>ATIEL &amp; UEIL Sustainability</a:t>
            </a:r>
            <a:r>
              <a:rPr lang="en-GB" sz="4400" b="1" i="0" dirty="0">
                <a:solidFill>
                  <a:srgbClr val="F77126"/>
                </a:solidFill>
                <a:effectLst/>
                <a:latin typeface="Libre Franklin" panose="020F0502020204030204" pitchFamily="2" charset="0"/>
              </a:rPr>
              <a:t/>
            </a:r>
            <a:br>
              <a:rPr lang="en-GB" sz="4400" b="1" i="0" dirty="0">
                <a:solidFill>
                  <a:srgbClr val="F77126"/>
                </a:solidFill>
                <a:effectLst/>
                <a:latin typeface="Libre Franklin" panose="020F0502020204030204" pitchFamily="2" charset="0"/>
              </a:rPr>
            </a:br>
            <a:r>
              <a:rPr lang="en-GB" b="1" i="0" dirty="0">
                <a:solidFill>
                  <a:srgbClr val="F77126"/>
                </a:solidFill>
                <a:effectLst/>
                <a:latin typeface="Libre Franklin" panose="020F0502020204030204" pitchFamily="2" charset="0"/>
              </a:rPr>
              <a:t/>
            </a:r>
            <a:br>
              <a:rPr lang="en-GB" b="1" i="0" dirty="0">
                <a:solidFill>
                  <a:srgbClr val="F77126"/>
                </a:solidFill>
                <a:effectLst/>
                <a:latin typeface="Libre Franklin" panose="020F0502020204030204" pitchFamily="2" charset="0"/>
              </a:rPr>
            </a:br>
            <a:r>
              <a:rPr lang="en-GB" b="1" i="0" dirty="0">
                <a:solidFill>
                  <a:srgbClr val="F77126"/>
                </a:solidFill>
                <a:effectLst/>
                <a:latin typeface="Libre Franklin" panose="020F0502020204030204" pitchFamily="2" charset="0"/>
              </a:rPr>
              <a:t>A collaborative approach</a:t>
            </a:r>
            <a:br>
              <a:rPr lang="en-GB" b="1" i="0" dirty="0">
                <a:solidFill>
                  <a:srgbClr val="F77126"/>
                </a:solidFill>
                <a:effectLst/>
                <a:latin typeface="Libre Franklin" panose="020F0502020204030204" pitchFamily="2" charset="0"/>
              </a:rPr>
            </a:br>
            <a:r>
              <a:rPr lang="en-GB" b="1" i="0" dirty="0">
                <a:solidFill>
                  <a:srgbClr val="F77126"/>
                </a:solidFill>
                <a:effectLst/>
                <a:latin typeface="Libre Franklin" panose="020F0502020204030204" pitchFamily="2" charset="0"/>
              </a:rPr>
              <a:t/>
            </a:r>
            <a:br>
              <a:rPr lang="en-GB" b="1" i="0" dirty="0">
                <a:solidFill>
                  <a:srgbClr val="F77126"/>
                </a:solidFill>
                <a:effectLst/>
                <a:latin typeface="Libre Franklin" panose="020F0502020204030204" pitchFamily="2" charset="0"/>
              </a:rPr>
            </a:br>
            <a:r>
              <a:rPr lang="en-GB" dirty="0">
                <a:solidFill>
                  <a:srgbClr val="F77126"/>
                </a:solidFill>
              </a:rPr>
              <a:t/>
            </a:r>
            <a:br>
              <a:rPr lang="en-GB" dirty="0">
                <a:solidFill>
                  <a:srgbClr val="F77126"/>
                </a:solidFill>
              </a:rPr>
            </a:br>
            <a:endParaRPr lang="en-US" dirty="0">
              <a:solidFill>
                <a:srgbClr val="F77126"/>
              </a:solidFill>
            </a:endParaRPr>
          </a:p>
        </p:txBody>
      </p:sp>
      <p:sp>
        <p:nvSpPr>
          <p:cNvPr id="3" name="Subtitle 2">
            <a:extLst>
              <a:ext uri="{FF2B5EF4-FFF2-40B4-BE49-F238E27FC236}">
                <a16:creationId xmlns:a16="http://schemas.microsoft.com/office/drawing/2014/main" id="{B5AD221E-B179-912E-473C-74896C5C8105}"/>
              </a:ext>
            </a:extLst>
          </p:cNvPr>
          <p:cNvSpPr>
            <a:spLocks noGrp="1"/>
          </p:cNvSpPr>
          <p:nvPr>
            <p:ph type="subTitle" idx="1"/>
          </p:nvPr>
        </p:nvSpPr>
        <p:spPr>
          <a:xfrm>
            <a:off x="843071" y="3643355"/>
            <a:ext cx="9144000" cy="1095233"/>
          </a:xfrm>
        </p:spPr>
        <p:txBody>
          <a:bodyPr/>
          <a:lstStyle/>
          <a:p>
            <a:r>
              <a:rPr lang="en-US"/>
              <a:t>Gemma Stephenson</a:t>
            </a:r>
          </a:p>
          <a:p>
            <a:r>
              <a:rPr lang="en-US" b="1"/>
              <a:t>UEIL</a:t>
            </a:r>
          </a:p>
        </p:txBody>
      </p:sp>
      <p:sp>
        <p:nvSpPr>
          <p:cNvPr id="4" name="Footer Placeholder 3">
            <a:extLst>
              <a:ext uri="{FF2B5EF4-FFF2-40B4-BE49-F238E27FC236}">
                <a16:creationId xmlns:a16="http://schemas.microsoft.com/office/drawing/2014/main" id="{2050C7B0-DED5-B100-009E-5E60ABDF68FC}"/>
              </a:ext>
            </a:extLst>
          </p:cNvPr>
          <p:cNvSpPr>
            <a:spLocks noGrp="1"/>
          </p:cNvSpPr>
          <p:nvPr>
            <p:ph type="ftr" sz="quarter" idx="3"/>
          </p:nvPr>
        </p:nvSpPr>
        <p:spPr/>
        <p:txBody>
          <a:bodyPr/>
          <a:lstStyle/>
          <a:p>
            <a:r>
              <a:rPr lang="en-US"/>
              <a:t>ATIEL &amp; UEIL Joint Sustainability Committee</a:t>
            </a:r>
          </a:p>
        </p:txBody>
      </p:sp>
    </p:spTree>
    <p:extLst>
      <p:ext uri="{BB962C8B-B14F-4D97-AF65-F5344CB8AC3E}">
        <p14:creationId xmlns:p14="http://schemas.microsoft.com/office/powerpoint/2010/main" val="384358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8DA9-9E67-13F2-C0DD-4DC7BEFE417B}"/>
              </a:ext>
            </a:extLst>
          </p:cNvPr>
          <p:cNvSpPr>
            <a:spLocks noGrp="1"/>
          </p:cNvSpPr>
          <p:nvPr>
            <p:ph type="title"/>
          </p:nvPr>
        </p:nvSpPr>
        <p:spPr/>
        <p:txBody>
          <a:bodyPr/>
          <a:lstStyle/>
          <a:p>
            <a:r>
              <a:rPr lang="en-GB" dirty="0"/>
              <a:t>Website and digital</a:t>
            </a:r>
          </a:p>
        </p:txBody>
      </p:sp>
      <p:sp>
        <p:nvSpPr>
          <p:cNvPr id="3" name="Content Placeholder 2">
            <a:extLst>
              <a:ext uri="{FF2B5EF4-FFF2-40B4-BE49-F238E27FC236}">
                <a16:creationId xmlns:a16="http://schemas.microsoft.com/office/drawing/2014/main" id="{52FA904C-56C5-99BC-8B19-16268178F114}"/>
              </a:ext>
            </a:extLst>
          </p:cNvPr>
          <p:cNvSpPr>
            <a:spLocks noGrp="1"/>
          </p:cNvSpPr>
          <p:nvPr>
            <p:ph sz="half" idx="1"/>
          </p:nvPr>
        </p:nvSpPr>
        <p:spPr>
          <a:xfrm>
            <a:off x="838200" y="911225"/>
            <a:ext cx="5181600" cy="4351338"/>
          </a:xfrm>
        </p:spPr>
        <p:txBody>
          <a:bodyPr>
            <a:normAutofit/>
          </a:bodyPr>
          <a:lstStyle/>
          <a:p>
            <a:pPr marL="0" indent="0">
              <a:buNone/>
            </a:pPr>
            <a:r>
              <a:rPr lang="en-GB" sz="2000" b="1" dirty="0">
                <a:solidFill>
                  <a:srgbClr val="F77126"/>
                </a:solidFill>
              </a:rPr>
              <a:t>Access to resources</a:t>
            </a:r>
          </a:p>
        </p:txBody>
      </p:sp>
      <p:pic>
        <p:nvPicPr>
          <p:cNvPr id="6" name="Picture 5">
            <a:extLst>
              <a:ext uri="{FF2B5EF4-FFF2-40B4-BE49-F238E27FC236}">
                <a16:creationId xmlns:a16="http://schemas.microsoft.com/office/drawing/2014/main" id="{FBAFC564-CBCE-FDE4-E1E7-296E332129DD}"/>
              </a:ext>
            </a:extLst>
          </p:cNvPr>
          <p:cNvPicPr>
            <a:picLocks noChangeAspect="1"/>
          </p:cNvPicPr>
          <p:nvPr/>
        </p:nvPicPr>
        <p:blipFill>
          <a:blip r:embed="rId2"/>
          <a:stretch>
            <a:fillRect/>
          </a:stretch>
        </p:blipFill>
        <p:spPr>
          <a:xfrm>
            <a:off x="5935856" y="1552575"/>
            <a:ext cx="5869636" cy="4533900"/>
          </a:xfrm>
          <a:prstGeom prst="rect">
            <a:avLst/>
          </a:prstGeom>
        </p:spPr>
      </p:pic>
      <p:pic>
        <p:nvPicPr>
          <p:cNvPr id="8" name="Picture 7">
            <a:extLst>
              <a:ext uri="{FF2B5EF4-FFF2-40B4-BE49-F238E27FC236}">
                <a16:creationId xmlns:a16="http://schemas.microsoft.com/office/drawing/2014/main" id="{00556DF1-B549-6CCC-9AF0-D9BD333139E9}"/>
              </a:ext>
            </a:extLst>
          </p:cNvPr>
          <p:cNvPicPr>
            <a:picLocks noChangeAspect="1"/>
          </p:cNvPicPr>
          <p:nvPr/>
        </p:nvPicPr>
        <p:blipFill>
          <a:blip r:embed="rId3"/>
          <a:stretch>
            <a:fillRect/>
          </a:stretch>
        </p:blipFill>
        <p:spPr>
          <a:xfrm>
            <a:off x="172926" y="1552575"/>
            <a:ext cx="5675916" cy="4533900"/>
          </a:xfrm>
          <a:prstGeom prst="rect">
            <a:avLst/>
          </a:prstGeom>
        </p:spPr>
      </p:pic>
    </p:spTree>
    <p:extLst>
      <p:ext uri="{BB962C8B-B14F-4D97-AF65-F5344CB8AC3E}">
        <p14:creationId xmlns:p14="http://schemas.microsoft.com/office/powerpoint/2010/main" val="13884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C5597-5908-F57A-DB0E-C044F2F08FAF}"/>
              </a:ext>
            </a:extLst>
          </p:cNvPr>
          <p:cNvSpPr>
            <a:spLocks noGrp="1"/>
          </p:cNvSpPr>
          <p:nvPr>
            <p:ph type="title"/>
          </p:nvPr>
        </p:nvSpPr>
        <p:spPr/>
        <p:txBody>
          <a:bodyPr>
            <a:normAutofit/>
          </a:bodyPr>
          <a:lstStyle/>
          <a:p>
            <a:r>
              <a:rPr lang="en-GB" sz="4800" dirty="0"/>
              <a:t>Carbon Footprint Working Group</a:t>
            </a:r>
          </a:p>
        </p:txBody>
      </p:sp>
      <p:sp>
        <p:nvSpPr>
          <p:cNvPr id="4" name="Slide Number Placeholder 3">
            <a:extLst>
              <a:ext uri="{FF2B5EF4-FFF2-40B4-BE49-F238E27FC236}">
                <a16:creationId xmlns:a16="http://schemas.microsoft.com/office/drawing/2014/main" id="{386A870E-A524-3DCB-3E98-EBD707C6A33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340CCC-B00D-4DE6-93AE-32EB9DFEDF91}"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45228A76-559B-6553-C2EE-FA8592D9193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F9191"/>
                </a:solidFill>
                <a:effectLst/>
                <a:uLnTx/>
                <a:uFillTx/>
                <a:latin typeface="Arial" panose="020B0604020202020204" pitchFamily="34" charset="0"/>
                <a:ea typeface="+mn-ea"/>
                <a:cs typeface="Arial" panose="020B0604020202020204" pitchFamily="34" charset="0"/>
              </a:rPr>
              <a:t>ATIEL &amp; UEIL Joint Sustainability Committee</a:t>
            </a:r>
          </a:p>
        </p:txBody>
      </p:sp>
    </p:spTree>
    <p:extLst>
      <p:ext uri="{BB962C8B-B14F-4D97-AF65-F5344CB8AC3E}">
        <p14:creationId xmlns:p14="http://schemas.microsoft.com/office/powerpoint/2010/main" val="345146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BBF78F-D2AB-FFA7-B126-A3DAF9AEC537}"/>
              </a:ext>
            </a:extLst>
          </p:cNvPr>
          <p:cNvSpPr>
            <a:spLocks noGrp="1"/>
          </p:cNvSpPr>
          <p:nvPr>
            <p:ph type="title"/>
          </p:nvPr>
        </p:nvSpPr>
        <p:spPr/>
        <p:txBody>
          <a:bodyPr/>
          <a:lstStyle/>
          <a:p>
            <a:r>
              <a:rPr lang="en-GB" dirty="0"/>
              <a:t>Corporate carbon footprint</a:t>
            </a:r>
          </a:p>
        </p:txBody>
      </p:sp>
      <p:sp>
        <p:nvSpPr>
          <p:cNvPr id="8" name="Content Placeholder 7">
            <a:extLst>
              <a:ext uri="{FF2B5EF4-FFF2-40B4-BE49-F238E27FC236}">
                <a16:creationId xmlns:a16="http://schemas.microsoft.com/office/drawing/2014/main" id="{C04A7B95-A8ED-0862-A7B1-2954EF03413F}"/>
              </a:ext>
            </a:extLst>
          </p:cNvPr>
          <p:cNvSpPr>
            <a:spLocks noGrp="1"/>
          </p:cNvSpPr>
          <p:nvPr>
            <p:ph sz="half" idx="1"/>
          </p:nvPr>
        </p:nvSpPr>
        <p:spPr/>
        <p:txBody>
          <a:bodyPr>
            <a:normAutofit/>
          </a:bodyPr>
          <a:lstStyle/>
          <a:p>
            <a:r>
              <a:rPr lang="en-GB" sz="2000" dirty="0"/>
              <a:t>Intention is to support UEIL and other companies to measure and account for, and reduce, the carbon footprint of their activities (corporate carbon footprint) and products (PCF)</a:t>
            </a:r>
          </a:p>
        </p:txBody>
      </p:sp>
      <p:sp>
        <p:nvSpPr>
          <p:cNvPr id="4" name="Slide Number Placeholder 3">
            <a:extLst>
              <a:ext uri="{FF2B5EF4-FFF2-40B4-BE49-F238E27FC236}">
                <a16:creationId xmlns:a16="http://schemas.microsoft.com/office/drawing/2014/main" id="{01422F55-4599-68D3-90B0-9DB4C5BC1B09}"/>
              </a:ext>
            </a:extLst>
          </p:cNvPr>
          <p:cNvSpPr>
            <a:spLocks noGrp="1"/>
          </p:cNvSpPr>
          <p:nvPr>
            <p:ph type="sldNum" sz="quarter" idx="4"/>
          </p:nvPr>
        </p:nvSpPr>
        <p:spPr/>
        <p:txBody>
          <a:bodyPr/>
          <a:lstStyle/>
          <a:p>
            <a:fld id="{B5340CCC-B00D-4DE6-93AE-32EB9DFEDF91}" type="slidenum">
              <a:rPr lang="en-US" smtClean="0"/>
              <a:pPr/>
              <a:t>12</a:t>
            </a:fld>
            <a:endParaRPr lang="en-US"/>
          </a:p>
        </p:txBody>
      </p:sp>
      <p:sp>
        <p:nvSpPr>
          <p:cNvPr id="5" name="Footer Placeholder 4">
            <a:extLst>
              <a:ext uri="{FF2B5EF4-FFF2-40B4-BE49-F238E27FC236}">
                <a16:creationId xmlns:a16="http://schemas.microsoft.com/office/drawing/2014/main" id="{F54985E7-856C-3CF7-2EBF-2D02FF9C1E9F}"/>
              </a:ext>
            </a:extLst>
          </p:cNvPr>
          <p:cNvSpPr>
            <a:spLocks noGrp="1"/>
          </p:cNvSpPr>
          <p:nvPr>
            <p:ph type="ftr" sz="quarter" idx="3"/>
          </p:nvPr>
        </p:nvSpPr>
        <p:spPr/>
        <p:txBody>
          <a:bodyPr/>
          <a:lstStyle/>
          <a:p>
            <a:r>
              <a:rPr lang="en-US"/>
              <a:t>ATIEL &amp; UEIL Joint Sustainability Committee</a:t>
            </a:r>
          </a:p>
        </p:txBody>
      </p:sp>
      <p:sp>
        <p:nvSpPr>
          <p:cNvPr id="2" name="Content Placeholder 7">
            <a:extLst>
              <a:ext uri="{FF2B5EF4-FFF2-40B4-BE49-F238E27FC236}">
                <a16:creationId xmlns:a16="http://schemas.microsoft.com/office/drawing/2014/main" id="{34E9BAF0-780C-944A-295F-307EE2E121A8}"/>
              </a:ext>
            </a:extLst>
          </p:cNvPr>
          <p:cNvSpPr txBox="1">
            <a:spLocks/>
          </p:cNvSpPr>
          <p:nvPr/>
        </p:nvSpPr>
        <p:spPr>
          <a:xfrm>
            <a:off x="838200" y="1014038"/>
            <a:ext cx="6693568" cy="5731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F77126"/>
                </a:solidFill>
              </a:rPr>
              <a:t>Company CO2e Value Guideline</a:t>
            </a:r>
          </a:p>
        </p:txBody>
      </p:sp>
      <p:pic>
        <p:nvPicPr>
          <p:cNvPr id="7" name="Picture 6">
            <a:extLst>
              <a:ext uri="{FF2B5EF4-FFF2-40B4-BE49-F238E27FC236}">
                <a16:creationId xmlns:a16="http://schemas.microsoft.com/office/drawing/2014/main" id="{58D9D233-FD39-CFF7-37F7-9450DA86CEDD}"/>
              </a:ext>
            </a:extLst>
          </p:cNvPr>
          <p:cNvPicPr>
            <a:picLocks noChangeAspect="1"/>
          </p:cNvPicPr>
          <p:nvPr/>
        </p:nvPicPr>
        <p:blipFill>
          <a:blip r:embed="rId3"/>
          <a:stretch>
            <a:fillRect/>
          </a:stretch>
        </p:blipFill>
        <p:spPr>
          <a:xfrm>
            <a:off x="848821" y="3194778"/>
            <a:ext cx="6226098" cy="2649184"/>
          </a:xfrm>
          <a:prstGeom prst="rect">
            <a:avLst/>
          </a:prstGeom>
        </p:spPr>
      </p:pic>
    </p:spTree>
    <p:extLst>
      <p:ext uri="{BB962C8B-B14F-4D97-AF65-F5344CB8AC3E}">
        <p14:creationId xmlns:p14="http://schemas.microsoft.com/office/powerpoint/2010/main" val="386571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932E-CA74-1628-157D-93C7F1C37185}"/>
              </a:ext>
            </a:extLst>
          </p:cNvPr>
          <p:cNvSpPr>
            <a:spLocks noGrp="1"/>
          </p:cNvSpPr>
          <p:nvPr>
            <p:ph type="title"/>
          </p:nvPr>
        </p:nvSpPr>
        <p:spPr/>
        <p:txBody>
          <a:bodyPr/>
          <a:lstStyle/>
          <a:p>
            <a:r>
              <a:rPr lang="en-US">
                <a:solidFill>
                  <a:schemeClr val="bg2">
                    <a:lumMod val="50000"/>
                  </a:schemeClr>
                </a:solidFill>
              </a:rPr>
              <a:t>Product Carbon Footprint of Lubricants</a:t>
            </a:r>
            <a:r>
              <a:rPr lang="en-US"/>
              <a:t/>
            </a:r>
            <a:br>
              <a:rPr lang="en-US"/>
            </a:br>
            <a:endParaRPr lang="en-US"/>
          </a:p>
        </p:txBody>
      </p:sp>
      <p:sp>
        <p:nvSpPr>
          <p:cNvPr id="3" name="Content Placeholder 2">
            <a:extLst>
              <a:ext uri="{FF2B5EF4-FFF2-40B4-BE49-F238E27FC236}">
                <a16:creationId xmlns:a16="http://schemas.microsoft.com/office/drawing/2014/main" id="{B5595ADF-32CC-5CDC-37CD-D0BF57335C00}"/>
              </a:ext>
            </a:extLst>
          </p:cNvPr>
          <p:cNvSpPr>
            <a:spLocks noGrp="1"/>
          </p:cNvSpPr>
          <p:nvPr>
            <p:ph sz="half" idx="1"/>
          </p:nvPr>
        </p:nvSpPr>
        <p:spPr>
          <a:xfrm>
            <a:off x="838200" y="1267691"/>
            <a:ext cx="6693568" cy="4909272"/>
          </a:xfrm>
        </p:spPr>
        <p:txBody>
          <a:bodyPr>
            <a:noAutofit/>
          </a:bodyPr>
          <a:lstStyle/>
          <a:p>
            <a:pPr marL="0" indent="0">
              <a:buNone/>
            </a:pPr>
            <a:r>
              <a:rPr lang="en-US" sz="2000" b="1" dirty="0">
                <a:solidFill>
                  <a:srgbClr val="F77126"/>
                </a:solidFill>
              </a:rPr>
              <a:t>WHY</a:t>
            </a:r>
          </a:p>
          <a:p>
            <a:pPr>
              <a:lnSpc>
                <a:spcPct val="110000"/>
              </a:lnSpc>
            </a:pPr>
            <a:r>
              <a:rPr lang="en-US" sz="1600" dirty="0"/>
              <a:t>Regulators, Consumers and Equipment Manufacturers require the submission of PCF for products sold. Our products’ PCF becomes part of our customers’ PCF.</a:t>
            </a:r>
          </a:p>
          <a:p>
            <a:pPr>
              <a:lnSpc>
                <a:spcPct val="110000"/>
              </a:lnSpc>
            </a:pPr>
            <a:r>
              <a:rPr lang="en-US" sz="1600" dirty="0"/>
              <a:t>ISO 14067 is not precise enough to be able to assure compatibility of PCF-calculations in a specific sector like the lubricants industry</a:t>
            </a:r>
          </a:p>
          <a:p>
            <a:pPr>
              <a:lnSpc>
                <a:spcPct val="110000"/>
              </a:lnSpc>
            </a:pPr>
            <a:r>
              <a:rPr lang="en-US" sz="1600" dirty="0"/>
              <a:t>There is a need for harmonization and clear definition how to calculate and REPORT the PCF for lubricants</a:t>
            </a:r>
          </a:p>
          <a:p>
            <a:pPr>
              <a:lnSpc>
                <a:spcPct val="110000"/>
              </a:lnSpc>
            </a:pPr>
            <a:r>
              <a:rPr lang="en-US" sz="1600" dirty="0"/>
              <a:t>Parallel activities in the wider industry</a:t>
            </a:r>
          </a:p>
          <a:p>
            <a:pPr lvl="1">
              <a:lnSpc>
                <a:spcPct val="110000"/>
              </a:lnSpc>
            </a:pPr>
            <a:r>
              <a:rPr lang="en-US" sz="1400" dirty="0"/>
              <a:t>“Together for Sustainability” published a PCF-methodology for chemicals – very detailed but not fully applicable for the lubricants sector since different decisions are required for manufacturing lubricants and greases compared to chemicals</a:t>
            </a:r>
          </a:p>
          <a:p>
            <a:pPr lvl="1">
              <a:lnSpc>
                <a:spcPct val="110000"/>
              </a:lnSpc>
            </a:pPr>
            <a:r>
              <a:rPr lang="en-US" sz="1400" dirty="0"/>
              <a:t>API has published Technical Report 1533 – leaving many options</a:t>
            </a:r>
          </a:p>
          <a:p>
            <a:endParaRPr lang="en-US" sz="2000" dirty="0"/>
          </a:p>
        </p:txBody>
      </p:sp>
    </p:spTree>
    <p:extLst>
      <p:ext uri="{BB962C8B-B14F-4D97-AF65-F5344CB8AC3E}">
        <p14:creationId xmlns:p14="http://schemas.microsoft.com/office/powerpoint/2010/main" val="4742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5A01-8EEA-2D6D-EEAC-4431D7D2B616}"/>
              </a:ext>
            </a:extLst>
          </p:cNvPr>
          <p:cNvSpPr>
            <a:spLocks noGrp="1"/>
          </p:cNvSpPr>
          <p:nvPr>
            <p:ph type="title"/>
          </p:nvPr>
        </p:nvSpPr>
        <p:spPr/>
        <p:txBody>
          <a:bodyPr>
            <a:normAutofit fontScale="90000"/>
          </a:bodyPr>
          <a:lstStyle/>
          <a:p>
            <a:r>
              <a:rPr lang="en-US">
                <a:solidFill>
                  <a:schemeClr val="bg2">
                    <a:lumMod val="50000"/>
                  </a:schemeClr>
                </a:solidFill>
              </a:rPr>
              <a:t>PCF – Relevance for our industry</a:t>
            </a:r>
            <a:r>
              <a:rPr lang="en-US" b="1"/>
              <a:t/>
            </a:r>
            <a:br>
              <a:rPr lang="en-US" b="1"/>
            </a:br>
            <a:r>
              <a:rPr lang="en-US" sz="2000" b="1"/>
              <a:t> </a:t>
            </a:r>
            <a:r>
              <a:rPr lang="en-US" b="1"/>
              <a:t/>
            </a:r>
            <a:br>
              <a:rPr lang="en-US" b="1"/>
            </a:br>
            <a:r>
              <a:rPr lang="en-US" sz="2200">
                <a:solidFill>
                  <a:schemeClr val="tx1"/>
                </a:solidFill>
              </a:rPr>
              <a:t>Why are methodologies needed and how do they contribute to transparency ?</a:t>
            </a:r>
            <a:r>
              <a:rPr lang="en-US">
                <a:solidFill>
                  <a:schemeClr val="tx1"/>
                </a:solidFill>
              </a:rPr>
              <a:t/>
            </a:r>
            <a:br>
              <a:rPr lang="en-US">
                <a:solidFill>
                  <a:schemeClr val="tx1"/>
                </a:solidFill>
              </a:rPr>
            </a:br>
            <a:endParaRPr lang="en-US">
              <a:solidFill>
                <a:schemeClr val="tx1"/>
              </a:solidFill>
            </a:endParaRPr>
          </a:p>
        </p:txBody>
      </p:sp>
      <p:sp>
        <p:nvSpPr>
          <p:cNvPr id="4" name="Google Shape;157;g29c5fc00a69_0_0">
            <a:extLst>
              <a:ext uri="{FF2B5EF4-FFF2-40B4-BE49-F238E27FC236}">
                <a16:creationId xmlns:a16="http://schemas.microsoft.com/office/drawing/2014/main" id="{D1716070-91FC-2062-9875-A6E5D24AA8FF}"/>
              </a:ext>
            </a:extLst>
          </p:cNvPr>
          <p:cNvSpPr txBox="1"/>
          <p:nvPr/>
        </p:nvSpPr>
        <p:spPr>
          <a:xfrm>
            <a:off x="6527200" y="2603283"/>
            <a:ext cx="2602800" cy="32829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de-DE"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Sector-specific methodology based on ISO14067</a:t>
            </a:r>
            <a:endParaRPr kumimoji="0"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Addresses all requirements of ISO14067</a:t>
            </a: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Contains guidance for methdological choices which ISO left open to decide</a:t>
            </a: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Defines categories for data sources and quality indicators</a:t>
            </a: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Basis for </a:t>
            </a:r>
            <a:r>
              <a:rPr kumimoji="0" lang="de-D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harmonizing </a:t>
            </a:r>
            <a:r>
              <a:rPr kumimoji="0" lang="de-D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PCF-results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if calculated with similar and certified methodologies</a:t>
            </a:r>
            <a:endParaRPr kumimoji="0"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Google Shape;161;g29c5fc00a69_0_0">
            <a:extLst>
              <a:ext uri="{FF2B5EF4-FFF2-40B4-BE49-F238E27FC236}">
                <a16:creationId xmlns:a16="http://schemas.microsoft.com/office/drawing/2014/main" id="{FDD2A1F3-FFB5-5F2A-4960-5E3EEE9B2DB6}"/>
              </a:ext>
            </a:extLst>
          </p:cNvPr>
          <p:cNvSpPr/>
          <p:nvPr/>
        </p:nvSpPr>
        <p:spPr>
          <a:xfrm>
            <a:off x="6527200" y="1830783"/>
            <a:ext cx="660000" cy="659700"/>
          </a:xfrm>
          <a:prstGeom prst="ellipse">
            <a:avLst/>
          </a:prstGeom>
          <a:solidFill>
            <a:srgbClr val="F9B239"/>
          </a:solidFill>
          <a:ln>
            <a:noFill/>
          </a:ln>
        </p:spPr>
        <p:txBody>
          <a:bodyPr spcFirstLastPara="1" wrap="square" lIns="91425" tIns="91425" rIns="91425" bIns="91425" anchor="ctr" anchorCtr="0">
            <a:noAutofit/>
          </a:bodyPr>
          <a:lstStyle/>
          <a:p>
            <a:pPr marL="285750" marR="0" lvl="0" indent="-285750" algn="ctr"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
              <a:tabLst/>
              <a:defRPr/>
            </a:pPr>
            <a:endParaRPr kumimoji="0" sz="1200" b="0" i="0" u="none" strike="noStrike" kern="1200" cap="none" spc="0" normalizeH="0" baseline="0" noProof="0">
              <a:ln>
                <a:noFill/>
              </a:ln>
              <a:solidFill>
                <a:srgbClr val="000000"/>
              </a:solidFill>
              <a:effectLst/>
              <a:uLnTx/>
              <a:uFillTx/>
              <a:latin typeface="Helvetica Neue"/>
              <a:ea typeface="Helvetica Neue"/>
              <a:cs typeface="Helvetica Neue"/>
              <a:sym typeface="Helvetica Neue"/>
            </a:endParaRPr>
          </a:p>
        </p:txBody>
      </p:sp>
      <p:pic>
        <p:nvPicPr>
          <p:cNvPr id="6" name="Google Shape;164;g29c5fc00a69_0_0">
            <a:extLst>
              <a:ext uri="{FF2B5EF4-FFF2-40B4-BE49-F238E27FC236}">
                <a16:creationId xmlns:a16="http://schemas.microsoft.com/office/drawing/2014/main" id="{C3D82CC4-8BD2-00C8-B020-A0F0E7B54629}"/>
              </a:ext>
            </a:extLst>
          </p:cNvPr>
          <p:cNvPicPr preferRelativeResize="0"/>
          <p:nvPr/>
        </p:nvPicPr>
        <p:blipFill rotWithShape="1">
          <a:blip r:embed="rId3">
            <a:alphaModFix/>
          </a:blip>
          <a:srcRect/>
          <a:stretch/>
        </p:blipFill>
        <p:spPr>
          <a:xfrm>
            <a:off x="6673062" y="1976495"/>
            <a:ext cx="368275" cy="368275"/>
          </a:xfrm>
          <a:prstGeom prst="rect">
            <a:avLst/>
          </a:prstGeom>
          <a:noFill/>
          <a:ln>
            <a:noFill/>
          </a:ln>
        </p:spPr>
      </p:pic>
      <p:sp>
        <p:nvSpPr>
          <p:cNvPr id="8" name="Google Shape;156;g29c5fc00a69_0_0">
            <a:extLst>
              <a:ext uri="{FF2B5EF4-FFF2-40B4-BE49-F238E27FC236}">
                <a16:creationId xmlns:a16="http://schemas.microsoft.com/office/drawing/2014/main" id="{8151324B-B51B-C441-4215-243146C40556}"/>
              </a:ext>
            </a:extLst>
          </p:cNvPr>
          <p:cNvSpPr txBox="1"/>
          <p:nvPr/>
        </p:nvSpPr>
        <p:spPr>
          <a:xfrm>
            <a:off x="3537226" y="2603283"/>
            <a:ext cx="2602800" cy="32829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de-DE"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ISO 14067</a:t>
            </a:r>
            <a:r>
              <a:rPr kumimoji="0" lang="de-DE" sz="1600" b="1" i="0" u="none" strike="noStrike" kern="1200" cap="none" spc="0" normalizeH="0" baseline="0" noProof="0">
                <a:ln>
                  <a:noFill/>
                </a:ln>
                <a:solidFill>
                  <a:prstClr val="black"/>
                </a:solidFill>
                <a:effectLst/>
                <a:uLnTx/>
                <a:uFillTx/>
                <a:latin typeface="Calibri" panose="020F0502020204030204"/>
                <a:ea typeface="Arial"/>
                <a:cs typeface="Arial"/>
                <a:sym typeface="Arial"/>
              </a:rPr>
              <a:t/>
            </a:r>
            <a:br>
              <a:rPr kumimoji="0" lang="de-DE" sz="1600" b="1" i="0" u="none" strike="noStrike" kern="1200" cap="none" spc="0" normalizeH="0" baseline="0" noProof="0">
                <a:ln>
                  <a:noFill/>
                </a:ln>
                <a:solidFill>
                  <a:prstClr val="black"/>
                </a:solidFill>
                <a:effectLst/>
                <a:uLnTx/>
                <a:uFillTx/>
                <a:latin typeface="Calibri" panose="020F0502020204030204"/>
                <a:ea typeface="Arial"/>
                <a:cs typeface="Arial"/>
                <a:sym typeface="Arial"/>
              </a:rPr>
            </a:br>
            <a:r>
              <a:rPr kumimoji="0" lang="de-DE" sz="1600" b="1" i="0" u="none" strike="noStrike" kern="1200" cap="none" spc="0" normalizeH="0" baseline="0" noProof="0">
                <a:ln>
                  <a:noFill/>
                </a:ln>
                <a:solidFill>
                  <a:prstClr val="black"/>
                </a:solidFill>
                <a:effectLst/>
                <a:uLnTx/>
                <a:uFillTx/>
                <a:latin typeface="Calibri" panose="020F0502020204030204"/>
                <a:ea typeface="Arial"/>
                <a:cs typeface="Arial"/>
                <a:sym typeface="Arial"/>
              </a:rPr>
              <a:t/>
            </a:r>
            <a:br>
              <a:rPr kumimoji="0" lang="de-DE" sz="1600" b="1" i="0" u="none" strike="noStrike" kern="1200" cap="none" spc="0" normalizeH="0" baseline="0" noProof="0">
                <a:ln>
                  <a:noFill/>
                </a:ln>
                <a:solidFill>
                  <a:prstClr val="black"/>
                </a:solidFill>
                <a:effectLst/>
                <a:uLnTx/>
                <a:uFillTx/>
                <a:latin typeface="Calibri" panose="020F0502020204030204"/>
                <a:ea typeface="Arial"/>
                <a:cs typeface="Arial"/>
                <a:sym typeface="Arial"/>
              </a:rPr>
            </a:br>
            <a:endParaRPr kumimoji="0" sz="1600" b="0" i="0" u="none" strike="noStrike" kern="1200" cap="none" spc="0" normalizeH="0" baseline="0" noProof="0">
              <a:ln>
                <a:noFill/>
              </a:ln>
              <a:solidFill>
                <a:prstClr val="black"/>
              </a:solidFill>
              <a:effectLst/>
              <a:uLnTx/>
              <a:uFillTx/>
              <a:latin typeface="Calibri" panose="020F0502020204030204"/>
              <a:ea typeface="Arial"/>
              <a:cs typeface="Arial"/>
              <a:sym typeface="Arial"/>
            </a:endParaRP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Gives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framework</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in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which</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to</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operate</a:t>
            </a:r>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Defines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mandatory</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elements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to</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consider</a:t>
            </a:r>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Defines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minimum</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requirements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for</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reporting</a:t>
            </a:r>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is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not a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detailed</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How-to-guide</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requires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manifold</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decisions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to</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be</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taken</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leading</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to</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non-</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comparable</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results</a:t>
            </a:r>
            <a:endParaRPr kumimoji="0"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9" name="Google Shape;160;g29c5fc00a69_0_0">
            <a:extLst>
              <a:ext uri="{FF2B5EF4-FFF2-40B4-BE49-F238E27FC236}">
                <a16:creationId xmlns:a16="http://schemas.microsoft.com/office/drawing/2014/main" id="{4DFA62D8-2F50-4C00-D6EC-A5EA659AFD8A}"/>
              </a:ext>
            </a:extLst>
          </p:cNvPr>
          <p:cNvSpPr/>
          <p:nvPr/>
        </p:nvSpPr>
        <p:spPr>
          <a:xfrm>
            <a:off x="3537226" y="1830783"/>
            <a:ext cx="660000" cy="659700"/>
          </a:xfrm>
          <a:prstGeom prst="ellipse">
            <a:avLst/>
          </a:prstGeom>
          <a:solidFill>
            <a:srgbClr val="F9B239"/>
          </a:solidFill>
          <a:ln>
            <a:noFill/>
          </a:ln>
        </p:spPr>
        <p:txBody>
          <a:bodyPr spcFirstLastPara="1" wrap="square" lIns="91425" tIns="91425" rIns="91425" bIns="91425" anchor="ctr" anchorCtr="0">
            <a:noAutofit/>
          </a:bodyPr>
          <a:lstStyle/>
          <a:p>
            <a:pPr marL="285750" marR="0" lvl="0" indent="-285750" algn="ctr"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
              <a:tabLst/>
              <a:defRPr/>
            </a:pPr>
            <a:endParaRPr kumimoji="0" sz="1200" b="0" i="0" u="none" strike="noStrike" kern="1200" cap="none" spc="0" normalizeH="0" baseline="0" noProof="0">
              <a:ln>
                <a:noFill/>
              </a:ln>
              <a:solidFill>
                <a:srgbClr val="000000"/>
              </a:solidFill>
              <a:effectLst/>
              <a:uLnTx/>
              <a:uFillTx/>
              <a:latin typeface="Helvetica Neue"/>
              <a:ea typeface="Helvetica Neue"/>
              <a:cs typeface="Helvetica Neue"/>
              <a:sym typeface="Helvetica Neue"/>
            </a:endParaRPr>
          </a:p>
        </p:txBody>
      </p:sp>
      <p:pic>
        <p:nvPicPr>
          <p:cNvPr id="10" name="Google Shape;165;g29c5fc00a69_0_0">
            <a:extLst>
              <a:ext uri="{FF2B5EF4-FFF2-40B4-BE49-F238E27FC236}">
                <a16:creationId xmlns:a16="http://schemas.microsoft.com/office/drawing/2014/main" id="{BBB14420-5EF3-952D-FCC3-67CE898FF2FD}"/>
              </a:ext>
            </a:extLst>
          </p:cNvPr>
          <p:cNvPicPr preferRelativeResize="0"/>
          <p:nvPr/>
        </p:nvPicPr>
        <p:blipFill rotWithShape="1">
          <a:blip r:embed="rId4">
            <a:alphaModFix/>
          </a:blip>
          <a:srcRect/>
          <a:stretch/>
        </p:blipFill>
        <p:spPr>
          <a:xfrm>
            <a:off x="3683088" y="1951858"/>
            <a:ext cx="368275" cy="368275"/>
          </a:xfrm>
          <a:prstGeom prst="rect">
            <a:avLst/>
          </a:prstGeom>
          <a:noFill/>
          <a:ln>
            <a:noFill/>
          </a:ln>
        </p:spPr>
      </p:pic>
      <p:sp>
        <p:nvSpPr>
          <p:cNvPr id="12" name="Google Shape;155;g29c5fc00a69_0_0">
            <a:extLst>
              <a:ext uri="{FF2B5EF4-FFF2-40B4-BE49-F238E27FC236}">
                <a16:creationId xmlns:a16="http://schemas.microsoft.com/office/drawing/2014/main" id="{147AEE62-4F76-F5FB-2B0C-9CF3988DD969}"/>
              </a:ext>
            </a:extLst>
          </p:cNvPr>
          <p:cNvSpPr txBox="1"/>
          <p:nvPr/>
        </p:nvSpPr>
        <p:spPr>
          <a:xfrm>
            <a:off x="968314" y="2603283"/>
            <a:ext cx="2383971" cy="282333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No methodology</a:t>
            </a:r>
            <a:r>
              <a:rPr kumimoji="0" lang="en-US" sz="1600" b="1" i="0" u="none" strike="noStrike" kern="1200" cap="none" spc="0" normalizeH="0" baseline="0" noProof="0">
                <a:ln>
                  <a:noFill/>
                </a:ln>
                <a:solidFill>
                  <a:prstClr val="black"/>
                </a:solidFill>
                <a:effectLst/>
                <a:uLnTx/>
                <a:uFillTx/>
                <a:latin typeface="Calibri" panose="020F0502020204030204"/>
                <a:ea typeface="Arial"/>
                <a:cs typeface="Arial"/>
                <a:sym typeface="Arial"/>
              </a:rPr>
              <a:t/>
            </a:r>
            <a:br>
              <a:rPr kumimoji="0" lang="en-US" sz="1600" b="1" i="0" u="none" strike="noStrike" kern="1200" cap="none" spc="0" normalizeH="0" baseline="0" noProof="0">
                <a:ln>
                  <a:noFill/>
                </a:ln>
                <a:solidFill>
                  <a:prstClr val="black"/>
                </a:solidFill>
                <a:effectLst/>
                <a:uLnTx/>
                <a:uFillTx/>
                <a:latin typeface="Calibri" panose="020F0502020204030204"/>
                <a:ea typeface="Arial"/>
                <a:cs typeface="Arial"/>
                <a:sym typeface="Arial"/>
              </a:rPr>
            </a:br>
            <a:r>
              <a:rPr kumimoji="0" lang="en-US" sz="1600" b="1" i="0" u="none" strike="noStrike" kern="1200" cap="none" spc="0" normalizeH="0" baseline="0" noProof="0">
                <a:ln>
                  <a:noFill/>
                </a:ln>
                <a:solidFill>
                  <a:prstClr val="black"/>
                </a:solidFill>
                <a:effectLst/>
                <a:uLnTx/>
                <a:uFillTx/>
                <a:latin typeface="Calibri" panose="020F0502020204030204"/>
                <a:ea typeface="Arial"/>
                <a:cs typeface="Arial"/>
                <a:sym typeface="Arial"/>
              </a:rPr>
              <a:t/>
            </a:r>
            <a:br>
              <a:rPr kumimoji="0" lang="en-US" sz="1600" b="1" i="0" u="none" strike="noStrike" kern="1200" cap="none" spc="0" normalizeH="0" baseline="0" noProof="0">
                <a:ln>
                  <a:noFill/>
                </a:ln>
                <a:solidFill>
                  <a:prstClr val="black"/>
                </a:solidFill>
                <a:effectLst/>
                <a:uLnTx/>
                <a:uFillTx/>
                <a:latin typeface="Calibri" panose="020F0502020204030204"/>
                <a:ea typeface="Arial"/>
                <a:cs typeface="Arial"/>
                <a:sym typeface="Arial"/>
              </a:rPr>
            </a:br>
            <a:endParaRPr kumimoji="0" sz="1600" b="0" i="0" u="none" strike="noStrike" kern="1200" cap="none" spc="0" normalizeH="0" baseline="0" noProof="0">
              <a:ln>
                <a:noFill/>
              </a:ln>
              <a:solidFill>
                <a:prstClr val="black"/>
              </a:solidFill>
              <a:effectLst/>
              <a:uLnTx/>
              <a:uFillTx/>
              <a:latin typeface="Calibri" panose="020F0502020204030204"/>
              <a:ea typeface="Arial"/>
              <a:cs typeface="Arial"/>
              <a:sym typeface="Arial"/>
            </a:endParaRP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Even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with</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greatest</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care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applied</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results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cannot</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be</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compared</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thus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might</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be</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meaningless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for</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downstream</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partners</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in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the</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value</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de-DE"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sym typeface="Arial"/>
              </a:rPr>
              <a:t>chain</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Moreover, results without transparency </a:t>
            </a: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they were calculated are meaningless at all</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3" name="Google Shape;159;g29c5fc00a69_0_0">
            <a:extLst>
              <a:ext uri="{FF2B5EF4-FFF2-40B4-BE49-F238E27FC236}">
                <a16:creationId xmlns:a16="http://schemas.microsoft.com/office/drawing/2014/main" id="{0711A8A0-C5F8-FB76-2343-FAEEAF80654C}"/>
              </a:ext>
            </a:extLst>
          </p:cNvPr>
          <p:cNvSpPr/>
          <p:nvPr/>
        </p:nvSpPr>
        <p:spPr>
          <a:xfrm>
            <a:off x="968314" y="1830790"/>
            <a:ext cx="660000" cy="659700"/>
          </a:xfrm>
          <a:prstGeom prst="ellipse">
            <a:avLst/>
          </a:prstGeom>
          <a:solidFill>
            <a:srgbClr val="F9B239"/>
          </a:solidFill>
          <a:ln>
            <a:noFill/>
          </a:ln>
        </p:spPr>
        <p:txBody>
          <a:bodyPr spcFirstLastPara="1" wrap="square" lIns="91425" tIns="91425" rIns="91425" bIns="91425" anchor="ctr" anchorCtr="0">
            <a:noAutofit/>
          </a:bodyPr>
          <a:lstStyle/>
          <a:p>
            <a:pPr marL="285750" marR="0" lvl="0" indent="-285750" algn="ctr"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
              <a:tabLst/>
              <a:defRPr/>
            </a:pPr>
            <a:endParaRPr kumimoji="0" sz="1200" b="0" i="0" u="none" strike="noStrike" kern="1200" cap="none" spc="0" normalizeH="0" baseline="0" noProof="0">
              <a:ln>
                <a:noFill/>
              </a:ln>
              <a:solidFill>
                <a:srgbClr val="000000"/>
              </a:solidFill>
              <a:effectLst/>
              <a:uLnTx/>
              <a:uFillTx/>
              <a:latin typeface="Helvetica Neue"/>
              <a:ea typeface="Helvetica Neue"/>
              <a:cs typeface="Helvetica Neue"/>
              <a:sym typeface="Helvetica Neue"/>
            </a:endParaRPr>
          </a:p>
        </p:txBody>
      </p:sp>
      <p:pic>
        <p:nvPicPr>
          <p:cNvPr id="14" name="Grafik 2" descr="Markee nicht mehr folgen mit einfarbiger Füllung">
            <a:extLst>
              <a:ext uri="{FF2B5EF4-FFF2-40B4-BE49-F238E27FC236}">
                <a16:creationId xmlns:a16="http://schemas.microsoft.com/office/drawing/2014/main" id="{C1821E8D-2A12-5524-6A3E-1A44319E4EF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44384" y="1907627"/>
            <a:ext cx="507859" cy="507859"/>
          </a:xfrm>
          <a:prstGeom prst="rect">
            <a:avLst/>
          </a:prstGeom>
        </p:spPr>
      </p:pic>
      <p:sp>
        <p:nvSpPr>
          <p:cNvPr id="16" name="Google Shape;158;g29c5fc00a69_0_0">
            <a:extLst>
              <a:ext uri="{FF2B5EF4-FFF2-40B4-BE49-F238E27FC236}">
                <a16:creationId xmlns:a16="http://schemas.microsoft.com/office/drawing/2014/main" id="{6BEC17D5-EF16-D688-E653-5A2CC21786C8}"/>
              </a:ext>
            </a:extLst>
          </p:cNvPr>
          <p:cNvSpPr txBox="1"/>
          <p:nvPr/>
        </p:nvSpPr>
        <p:spPr>
          <a:xfrm>
            <a:off x="9371700" y="2603283"/>
            <a:ext cx="2602800" cy="335784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de-DE" sz="16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Product Category Rule based on ISO14067</a:t>
            </a:r>
            <a:br>
              <a:rPr kumimoji="0" lang="de-DE" sz="16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br>
            <a:endParaRPr kumimoji="0" sz="16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Addresses all requirements of ISO14067</a:t>
            </a: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Mandates methodological choices and data sources for a </a:t>
            </a:r>
            <a:r>
              <a:rPr kumimoji="0" lang="de-D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specific </a:t>
            </a: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product group</a:t>
            </a:r>
          </a:p>
          <a:p>
            <a:pPr marL="228600" marR="0" lvl="0" indent="-228600" algn="l" defTabSz="914400" rtl="0" eaLnBrk="1" fontAlgn="auto" latinLnBrk="0" hangingPunct="1">
              <a:lnSpc>
                <a:spcPct val="110000"/>
              </a:lnSpc>
              <a:spcBef>
                <a:spcPts val="1000"/>
              </a:spcBef>
              <a:spcAft>
                <a:spcPts val="0"/>
              </a:spcAft>
              <a:buClr>
                <a:prstClr val="black"/>
              </a:buClr>
              <a:buSzPts val="1100"/>
              <a:buFont typeface="Arial" panose="020B0604020202020204" pitchFamily="34" charset="0"/>
              <a:buChar char="•"/>
              <a:tabLst/>
              <a:defRPr/>
            </a:pP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Required for complex processes/sectors for which a methodology would still leave open too many options</a:t>
            </a:r>
            <a:b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for example the refinery sector could benefit from it</a:t>
            </a:r>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Google Shape;162;g29c5fc00a69_0_0">
            <a:extLst>
              <a:ext uri="{FF2B5EF4-FFF2-40B4-BE49-F238E27FC236}">
                <a16:creationId xmlns:a16="http://schemas.microsoft.com/office/drawing/2014/main" id="{FA392875-E6F2-ABF3-14A1-ED32261EC3B4}"/>
              </a:ext>
            </a:extLst>
          </p:cNvPr>
          <p:cNvSpPr/>
          <p:nvPr/>
        </p:nvSpPr>
        <p:spPr>
          <a:xfrm>
            <a:off x="9371700" y="1830783"/>
            <a:ext cx="660000" cy="659700"/>
          </a:xfrm>
          <a:prstGeom prst="ellipse">
            <a:avLst/>
          </a:prstGeom>
          <a:solidFill>
            <a:srgbClr val="F9B239"/>
          </a:solidFill>
          <a:ln>
            <a:noFill/>
          </a:ln>
        </p:spPr>
        <p:txBody>
          <a:bodyPr spcFirstLastPara="1" wrap="square" lIns="91425" tIns="91425" rIns="91425" bIns="91425" anchor="ctr" anchorCtr="0">
            <a:noAutofit/>
          </a:bodyPr>
          <a:lstStyle/>
          <a:p>
            <a:pPr marL="285750" marR="0" lvl="0" indent="-285750" algn="ctr"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
              <a:tabLst/>
              <a:defRPr/>
            </a:pPr>
            <a:endParaRPr kumimoji="0" sz="1200" b="0" i="0" u="none" strike="noStrike" kern="1200" cap="none" spc="0" normalizeH="0" baseline="0" noProof="0">
              <a:ln>
                <a:noFill/>
              </a:ln>
              <a:solidFill>
                <a:srgbClr val="000000"/>
              </a:solidFill>
              <a:effectLst/>
              <a:uLnTx/>
              <a:uFillTx/>
              <a:latin typeface="Helvetica Neue"/>
              <a:ea typeface="Helvetica Neue"/>
              <a:cs typeface="Helvetica Neue"/>
              <a:sym typeface="Helvetica Neue"/>
            </a:endParaRPr>
          </a:p>
        </p:txBody>
      </p:sp>
      <p:pic>
        <p:nvPicPr>
          <p:cNvPr id="18" name="Grafik 4" descr="Lupe mit einfarbiger Füllung">
            <a:extLst>
              <a:ext uri="{FF2B5EF4-FFF2-40B4-BE49-F238E27FC236}">
                <a16:creationId xmlns:a16="http://schemas.microsoft.com/office/drawing/2014/main" id="{1BE11197-2168-CA2D-F8B4-5803916EE40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473100" y="1932032"/>
            <a:ext cx="457200" cy="457200"/>
          </a:xfrm>
          <a:prstGeom prst="rect">
            <a:avLst/>
          </a:prstGeom>
        </p:spPr>
      </p:pic>
      <p:sp>
        <p:nvSpPr>
          <p:cNvPr id="19" name="Rectangle 18">
            <a:extLst>
              <a:ext uri="{FF2B5EF4-FFF2-40B4-BE49-F238E27FC236}">
                <a16:creationId xmlns:a16="http://schemas.microsoft.com/office/drawing/2014/main" id="{2B721E03-5BBB-1654-1332-D825931D58A6}"/>
              </a:ext>
            </a:extLst>
          </p:cNvPr>
          <p:cNvSpPr/>
          <p:nvPr/>
        </p:nvSpPr>
        <p:spPr>
          <a:xfrm>
            <a:off x="6408502" y="1690687"/>
            <a:ext cx="2838938" cy="4353061"/>
          </a:xfrm>
          <a:prstGeom prst="rect">
            <a:avLst/>
          </a:prstGeom>
          <a:noFill/>
          <a:ln w="38100">
            <a:solidFill>
              <a:srgbClr val="F771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68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932E-CA74-1628-157D-93C7F1C37185}"/>
              </a:ext>
            </a:extLst>
          </p:cNvPr>
          <p:cNvSpPr>
            <a:spLocks noGrp="1"/>
          </p:cNvSpPr>
          <p:nvPr>
            <p:ph type="title"/>
          </p:nvPr>
        </p:nvSpPr>
        <p:spPr/>
        <p:txBody>
          <a:bodyPr>
            <a:normAutofit fontScale="90000"/>
          </a:bodyPr>
          <a:lstStyle/>
          <a:p>
            <a:r>
              <a:rPr lang="fr-FR">
                <a:solidFill>
                  <a:schemeClr val="bg2">
                    <a:lumMod val="50000"/>
                  </a:schemeClr>
                </a:solidFill>
              </a:rPr>
              <a:t>Joint UEIL/ATIEL – PCF – </a:t>
            </a:r>
            <a:r>
              <a:rPr lang="fr-FR" err="1">
                <a:solidFill>
                  <a:schemeClr val="bg2">
                    <a:lumMod val="50000"/>
                  </a:schemeClr>
                </a:solidFill>
              </a:rPr>
              <a:t>Task</a:t>
            </a:r>
            <a:r>
              <a:rPr lang="fr-FR">
                <a:solidFill>
                  <a:schemeClr val="bg2">
                    <a:lumMod val="50000"/>
                  </a:schemeClr>
                </a:solidFill>
              </a:rPr>
              <a:t> Force</a:t>
            </a:r>
            <a:r>
              <a:rPr lang="fr-FR"/>
              <a:t/>
            </a:r>
            <a:br>
              <a:rPr lang="fr-FR"/>
            </a:br>
            <a:r>
              <a:rPr lang="en-US"/>
              <a:t/>
            </a:r>
            <a:br>
              <a:rPr lang="en-US"/>
            </a:br>
            <a:endParaRPr lang="en-US"/>
          </a:p>
        </p:txBody>
      </p:sp>
      <p:sp>
        <p:nvSpPr>
          <p:cNvPr id="3" name="Content Placeholder 2">
            <a:extLst>
              <a:ext uri="{FF2B5EF4-FFF2-40B4-BE49-F238E27FC236}">
                <a16:creationId xmlns:a16="http://schemas.microsoft.com/office/drawing/2014/main" id="{B5595ADF-32CC-5CDC-37CD-D0BF57335C00}"/>
              </a:ext>
            </a:extLst>
          </p:cNvPr>
          <p:cNvSpPr>
            <a:spLocks noGrp="1"/>
          </p:cNvSpPr>
          <p:nvPr>
            <p:ph sz="half" idx="1"/>
          </p:nvPr>
        </p:nvSpPr>
        <p:spPr>
          <a:xfrm>
            <a:off x="838199" y="1236518"/>
            <a:ext cx="8007037" cy="4940445"/>
          </a:xfrm>
        </p:spPr>
        <p:txBody>
          <a:bodyPr>
            <a:noAutofit/>
          </a:bodyPr>
          <a:lstStyle/>
          <a:p>
            <a:pPr marL="0" indent="0">
              <a:buNone/>
            </a:pPr>
            <a:r>
              <a:rPr lang="en-US" sz="2000" b="1">
                <a:solidFill>
                  <a:srgbClr val="F77126"/>
                </a:solidFill>
              </a:rPr>
              <a:t>HOW</a:t>
            </a:r>
          </a:p>
          <a:p>
            <a:pPr>
              <a:lnSpc>
                <a:spcPct val="110000"/>
              </a:lnSpc>
            </a:pPr>
            <a:r>
              <a:rPr lang="en-US" sz="1600"/>
              <a:t>UEIL and ATIEL enable for harmonization and clear definition how to calculate the PCF for lubricants, compatible with </a:t>
            </a:r>
            <a:r>
              <a:rPr lang="en-US" sz="1600" err="1"/>
              <a:t>TfS</a:t>
            </a:r>
            <a:r>
              <a:rPr lang="en-US" sz="1600"/>
              <a:t> and API:</a:t>
            </a:r>
          </a:p>
          <a:p>
            <a:pPr lvl="1">
              <a:lnSpc>
                <a:spcPct val="110000"/>
              </a:lnSpc>
            </a:pPr>
            <a:r>
              <a:rPr lang="en-US" sz="1400"/>
              <a:t>Chemical industry (</a:t>
            </a:r>
            <a:r>
              <a:rPr lang="en-US" sz="1400" err="1"/>
              <a:t>TfS</a:t>
            </a:r>
            <a:r>
              <a:rPr lang="en-US" sz="1400"/>
              <a:t>): methodology has been endorsed by ATC representing the additive suppliers</a:t>
            </a:r>
          </a:p>
          <a:p>
            <a:pPr lvl="1">
              <a:lnSpc>
                <a:spcPct val="110000"/>
              </a:lnSpc>
            </a:pPr>
            <a:r>
              <a:rPr lang="en-US" sz="1400"/>
              <a:t>API has published a Technical Report which is endorsed by the US base oil </a:t>
            </a:r>
            <a:br>
              <a:rPr lang="en-US" sz="1400"/>
            </a:br>
            <a:r>
              <a:rPr lang="en-US" sz="1400"/>
              <a:t>suppliers</a:t>
            </a:r>
          </a:p>
          <a:p>
            <a:pPr>
              <a:lnSpc>
                <a:spcPct val="110000"/>
              </a:lnSpc>
            </a:pPr>
            <a:r>
              <a:rPr lang="en-US" sz="1600" b="1"/>
              <a:t>UEIL/ATIEL PCF-Task Force started Jan 2023</a:t>
            </a:r>
          </a:p>
          <a:p>
            <a:pPr lvl="1">
              <a:lnSpc>
                <a:spcPct val="110000"/>
              </a:lnSpc>
            </a:pPr>
            <a:r>
              <a:rPr lang="en-US" sz="1400"/>
              <a:t>6 months - 1 working group – 10 members (ATIEL, ELGI, GEIR, UEIL, </a:t>
            </a:r>
            <a:br>
              <a:rPr lang="en-US" sz="1400"/>
            </a:br>
            <a:r>
              <a:rPr lang="en-US" sz="1400"/>
              <a:t>UNITI/VSI, </a:t>
            </a:r>
            <a:r>
              <a:rPr lang="en-US" sz="1400" err="1"/>
              <a:t>TfS</a:t>
            </a:r>
            <a:r>
              <a:rPr lang="en-US" sz="1400"/>
              <a:t>) – 1 consultant – 4 personal meetings - 17 online meetings </a:t>
            </a:r>
            <a:br>
              <a:rPr lang="en-US" sz="1400"/>
            </a:br>
            <a:r>
              <a:rPr lang="en-US" sz="1400"/>
              <a:t>to develop the draft ready for consultation phase June/July 2023 – feedback </a:t>
            </a:r>
            <a:br>
              <a:rPr lang="en-US" sz="1400"/>
            </a:br>
            <a:r>
              <a:rPr lang="en-US" sz="1400"/>
              <a:t>considered from many associations</a:t>
            </a:r>
          </a:p>
          <a:p>
            <a:pPr marL="0" lvl="1" indent="0">
              <a:spcBef>
                <a:spcPts val="1000"/>
              </a:spcBef>
              <a:buNone/>
            </a:pPr>
            <a:r>
              <a:rPr lang="en-US" sz="2000" b="1">
                <a:solidFill>
                  <a:srgbClr val="F77126"/>
                </a:solidFill>
              </a:rPr>
              <a:t>WHAT</a:t>
            </a:r>
          </a:p>
          <a:p>
            <a:pPr marL="228600" lvl="1">
              <a:lnSpc>
                <a:spcPct val="110000"/>
              </a:lnSpc>
              <a:spcBef>
                <a:spcPts val="1000"/>
              </a:spcBef>
            </a:pPr>
            <a:r>
              <a:rPr lang="en-US" sz="1600"/>
              <a:t>UEIL/ATIEL-Methodology Rev. 0 published Oct 6th 2023</a:t>
            </a:r>
          </a:p>
          <a:p>
            <a:pPr marL="228600" lvl="1">
              <a:lnSpc>
                <a:spcPct val="110000"/>
              </a:lnSpc>
              <a:spcBef>
                <a:spcPts val="1000"/>
              </a:spcBef>
            </a:pPr>
            <a:r>
              <a:rPr lang="en-US" sz="1600"/>
              <a:t>TÜV-</a:t>
            </a:r>
            <a:r>
              <a:rPr lang="en-US" sz="1600" err="1"/>
              <a:t>Rheinland</a:t>
            </a:r>
            <a:r>
              <a:rPr lang="en-US" sz="1600"/>
              <a:t> 3rd party review led to Rev. 1, published Nov 30th 2023</a:t>
            </a:r>
          </a:p>
          <a:p>
            <a:endParaRPr lang="en-US" sz="2000"/>
          </a:p>
        </p:txBody>
      </p:sp>
    </p:spTree>
    <p:extLst>
      <p:ext uri="{BB962C8B-B14F-4D97-AF65-F5344CB8AC3E}">
        <p14:creationId xmlns:p14="http://schemas.microsoft.com/office/powerpoint/2010/main" val="83791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47DD-E5CD-9623-DB96-0DE1019FD2AF}"/>
              </a:ext>
            </a:extLst>
          </p:cNvPr>
          <p:cNvSpPr>
            <a:spLocks noGrp="1"/>
          </p:cNvSpPr>
          <p:nvPr>
            <p:ph type="title"/>
          </p:nvPr>
        </p:nvSpPr>
        <p:spPr/>
        <p:txBody>
          <a:bodyPr>
            <a:noAutofit/>
          </a:bodyPr>
          <a:lstStyle/>
          <a:p>
            <a:r>
              <a:rPr lang="en-US">
                <a:solidFill>
                  <a:schemeClr val="bg2">
                    <a:lumMod val="50000"/>
                  </a:schemeClr>
                </a:solidFill>
              </a:rPr>
              <a:t>Product Carbon Footprint </a:t>
            </a:r>
            <a:br>
              <a:rPr lang="en-US">
                <a:solidFill>
                  <a:schemeClr val="bg2">
                    <a:lumMod val="50000"/>
                  </a:schemeClr>
                </a:solidFill>
              </a:rPr>
            </a:br>
            <a:r>
              <a:rPr lang="en-US">
                <a:solidFill>
                  <a:schemeClr val="bg2">
                    <a:lumMod val="50000"/>
                  </a:schemeClr>
                </a:solidFill>
              </a:rPr>
              <a:t>and Life Cycle Assessment</a:t>
            </a:r>
          </a:p>
        </p:txBody>
      </p:sp>
      <p:sp>
        <p:nvSpPr>
          <p:cNvPr id="3" name="Rectangle 2">
            <a:extLst>
              <a:ext uri="{FF2B5EF4-FFF2-40B4-BE49-F238E27FC236}">
                <a16:creationId xmlns:a16="http://schemas.microsoft.com/office/drawing/2014/main" id="{105942D2-8FC9-8863-B427-5C40A47FD1D9}"/>
              </a:ext>
            </a:extLst>
          </p:cNvPr>
          <p:cNvSpPr/>
          <p:nvPr/>
        </p:nvSpPr>
        <p:spPr>
          <a:xfrm>
            <a:off x="9282334" y="1630953"/>
            <a:ext cx="2584859" cy="381489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Content Placeholder 15">
            <a:extLst>
              <a:ext uri="{FF2B5EF4-FFF2-40B4-BE49-F238E27FC236}">
                <a16:creationId xmlns:a16="http://schemas.microsoft.com/office/drawing/2014/main" id="{ED478F1E-7252-A1CC-DEF8-270DBA0FF5B2}"/>
              </a:ext>
            </a:extLst>
          </p:cNvPr>
          <p:cNvSpPr txBox="1">
            <a:spLocks/>
          </p:cNvSpPr>
          <p:nvPr/>
        </p:nvSpPr>
        <p:spPr>
          <a:xfrm>
            <a:off x="3546074" y="1730233"/>
            <a:ext cx="2450180" cy="12751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Product Carbon Footprint Guideline for the Chemical Industry (</a:t>
            </a:r>
            <a:r>
              <a:rPr kumimoji="0" lang="en-GB" sz="1400" b="1" i="0" u="none" strike="noStrike" kern="1200" cap="none" spc="0" normalizeH="0" baseline="0" noProof="0" err="1">
                <a:ln>
                  <a:noFill/>
                </a:ln>
                <a:solidFill>
                  <a:srgbClr val="00095F"/>
                </a:solidFill>
                <a:effectLst/>
                <a:uLnTx/>
                <a:uFillTx/>
                <a:latin typeface="Arial" panose="020B0604020202020204" pitchFamily="34" charset="0"/>
                <a:ea typeface="+mn-ea"/>
                <a:cs typeface="Arial" panose="020B0604020202020204" pitchFamily="34" charset="0"/>
              </a:rPr>
              <a:t>TfS</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 name="Content Placeholder 15">
            <a:extLst>
              <a:ext uri="{FF2B5EF4-FFF2-40B4-BE49-F238E27FC236}">
                <a16:creationId xmlns:a16="http://schemas.microsoft.com/office/drawing/2014/main" id="{CC4F8483-FD53-5EB0-67FA-42F8AC1F32B6}"/>
              </a:ext>
            </a:extLst>
          </p:cNvPr>
          <p:cNvSpPr txBox="1">
            <a:spLocks/>
          </p:cNvSpPr>
          <p:nvPr/>
        </p:nvSpPr>
        <p:spPr bwMode="auto">
          <a:xfrm>
            <a:off x="919325" y="1726683"/>
            <a:ext cx="2455332" cy="1334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173831" marR="0" indent="-173831" algn="l" defTabSz="685800" rtl="0" eaLnBrk="1" fontAlgn="base" latinLnBrk="0" hangingPunct="1">
              <a:lnSpc>
                <a:spcPct val="100000"/>
              </a:lnSpc>
              <a:spcBef>
                <a:spcPts val="450"/>
              </a:spcBef>
              <a:spcAft>
                <a:spcPts val="0"/>
              </a:spcAft>
              <a:buClr>
                <a:prstClr val="black"/>
              </a:buClr>
              <a:buSzTx/>
              <a:buFont typeface="Arial"/>
              <a:buChar char="•"/>
              <a:tabLst/>
              <a:defRPr lang="en-US" altLang="en-US" sz="1800" b="0" kern="1200">
                <a:solidFill>
                  <a:schemeClr val="tx1"/>
                </a:solidFill>
                <a:latin typeface="Arial"/>
                <a:ea typeface="ＭＳ Ｐゴシック" charset="0"/>
                <a:cs typeface="Arial"/>
              </a:defRPr>
            </a:lvl1pPr>
            <a:lvl2pPr marL="382191" marR="0" indent="-172641" algn="l" defTabSz="685800" rtl="0" eaLnBrk="1" fontAlgn="base" latinLnBrk="0" hangingPunct="1">
              <a:lnSpc>
                <a:spcPct val="100000"/>
              </a:lnSpc>
              <a:spcBef>
                <a:spcPts val="450"/>
              </a:spcBef>
              <a:spcAft>
                <a:spcPts val="0"/>
              </a:spcAft>
              <a:buClrTx/>
              <a:buSzTx/>
              <a:buFont typeface="Lucida Grande"/>
              <a:buChar char="–"/>
              <a:tabLst/>
              <a:defRPr lang="en-US" altLang="en-US" sz="1600" b="0" kern="1200">
                <a:solidFill>
                  <a:schemeClr val="tx1"/>
                </a:solidFill>
                <a:latin typeface="Arial"/>
                <a:ea typeface="ＭＳ Ｐゴシック" charset="0"/>
                <a:cs typeface="Arial"/>
              </a:defRPr>
            </a:lvl2pPr>
            <a:lvl3pPr marL="600075" marR="0" indent="-170260"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3pPr>
            <a:lvl4pPr marL="813197" marR="0" indent="-172641"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400" b="0" kern="1200">
                <a:solidFill>
                  <a:schemeClr val="tx1"/>
                </a:solidFill>
                <a:latin typeface="+mn-lt"/>
                <a:ea typeface="ＭＳ Ｐゴシック" charset="0"/>
                <a:cs typeface="+mn-cs"/>
              </a:defRPr>
            </a:lvl4pPr>
            <a:lvl5pPr marL="855641" indent="0" algn="l" rtl="0" eaLnBrk="1" fontAlgn="base" hangingPunct="1">
              <a:spcBef>
                <a:spcPts val="450"/>
              </a:spcBef>
              <a:spcAft>
                <a:spcPct val="0"/>
              </a:spcAft>
              <a:buFont typeface="Arial"/>
              <a:buNone/>
              <a:defRPr lang="en-US" altLang="en-US" sz="1400" b="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450"/>
              </a:spcBef>
              <a:spcAft>
                <a:spcPts val="0"/>
              </a:spcAft>
              <a:buClr>
                <a:prstClr val="black"/>
              </a:buClr>
              <a:buSzTx/>
              <a:buFont typeface="Arial"/>
              <a:buNone/>
              <a:tabLst/>
              <a:defRPr/>
            </a:pPr>
            <a:r>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Product Carbon Footprint methodology for the Lubricants Industry (</a:t>
            </a:r>
            <a:r>
              <a:rPr kumimoji="0" lang="en-GB" altLang="en-US" sz="1400" b="1" i="0" u="none" strike="noStrike" kern="1200" cap="none" spc="0" normalizeH="0" baseline="0" noProof="0">
                <a:ln>
                  <a:noFill/>
                </a:ln>
                <a:solidFill>
                  <a:srgbClr val="00095F"/>
                </a:solidFill>
                <a:effectLst/>
                <a:uLnTx/>
                <a:uFillTx/>
                <a:latin typeface="Arial" panose="020B0604020202020204" pitchFamily="34" charset="0"/>
                <a:ea typeface="ＭＳ Ｐゴシック" charset="0"/>
                <a:cs typeface="Arial" panose="020B0604020202020204" pitchFamily="34" charset="0"/>
              </a:rPr>
              <a:t>UEIL/ATIEL</a:t>
            </a:r>
            <a:r>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 name="Content Placeholder 15">
            <a:extLst>
              <a:ext uri="{FF2B5EF4-FFF2-40B4-BE49-F238E27FC236}">
                <a16:creationId xmlns:a16="http://schemas.microsoft.com/office/drawing/2014/main" id="{D17223DC-FDCF-6DE7-25A7-9A056B355291}"/>
              </a:ext>
            </a:extLst>
          </p:cNvPr>
          <p:cNvSpPr txBox="1">
            <a:spLocks/>
          </p:cNvSpPr>
          <p:nvPr/>
        </p:nvSpPr>
        <p:spPr bwMode="auto">
          <a:xfrm>
            <a:off x="9453750" y="1729780"/>
            <a:ext cx="2242026" cy="1306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173831" marR="0" indent="-173831" algn="l" defTabSz="685800" rtl="0" eaLnBrk="1" fontAlgn="base" latinLnBrk="0" hangingPunct="1">
              <a:lnSpc>
                <a:spcPct val="100000"/>
              </a:lnSpc>
              <a:spcBef>
                <a:spcPts val="450"/>
              </a:spcBef>
              <a:spcAft>
                <a:spcPts val="0"/>
              </a:spcAft>
              <a:buClr>
                <a:prstClr val="black"/>
              </a:buClr>
              <a:buSzTx/>
              <a:buFont typeface="Arial"/>
              <a:buChar char="•"/>
              <a:tabLst/>
              <a:defRPr lang="en-US" altLang="en-US" sz="1800" b="0" kern="1200">
                <a:solidFill>
                  <a:schemeClr val="tx1"/>
                </a:solidFill>
                <a:latin typeface="Arial"/>
                <a:ea typeface="ＭＳ Ｐゴシック" charset="0"/>
                <a:cs typeface="Arial"/>
              </a:defRPr>
            </a:lvl1pPr>
            <a:lvl2pPr marL="382191" marR="0" indent="-172641" algn="l" defTabSz="685800" rtl="0" eaLnBrk="1" fontAlgn="base" latinLnBrk="0" hangingPunct="1">
              <a:lnSpc>
                <a:spcPct val="100000"/>
              </a:lnSpc>
              <a:spcBef>
                <a:spcPts val="450"/>
              </a:spcBef>
              <a:spcAft>
                <a:spcPts val="0"/>
              </a:spcAft>
              <a:buClrTx/>
              <a:buSzTx/>
              <a:buFont typeface="Lucida Grande"/>
              <a:buChar char="–"/>
              <a:tabLst/>
              <a:defRPr lang="en-US" altLang="en-US" sz="1600" b="0" kern="1200">
                <a:solidFill>
                  <a:schemeClr val="tx1"/>
                </a:solidFill>
                <a:latin typeface="Arial"/>
                <a:ea typeface="ＭＳ Ｐゴシック" charset="0"/>
                <a:cs typeface="Arial"/>
              </a:defRPr>
            </a:lvl2pPr>
            <a:lvl3pPr marL="600075" marR="0" indent="-170260"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3pPr>
            <a:lvl4pPr marL="813197" marR="0" indent="-172641"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400" b="0" kern="1200">
                <a:solidFill>
                  <a:schemeClr val="tx1"/>
                </a:solidFill>
                <a:latin typeface="+mn-lt"/>
                <a:ea typeface="ＭＳ Ｐゴシック" charset="0"/>
                <a:cs typeface="+mn-cs"/>
              </a:defRPr>
            </a:lvl4pPr>
            <a:lvl5pPr marL="855641" indent="0" algn="l" rtl="0" eaLnBrk="1" fontAlgn="base" hangingPunct="1">
              <a:spcBef>
                <a:spcPts val="450"/>
              </a:spcBef>
              <a:spcAft>
                <a:spcPct val="0"/>
              </a:spcAft>
              <a:buFont typeface="Arial"/>
              <a:buNone/>
              <a:defRPr lang="en-US" altLang="en-US" sz="1400" b="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450"/>
              </a:spcBef>
              <a:spcAft>
                <a:spcPts val="0"/>
              </a:spcAft>
              <a:buClr>
                <a:prstClr val="black"/>
              </a:buClr>
              <a:buSzTx/>
              <a:buFont typeface="Arial"/>
              <a:buNone/>
              <a:tabLst/>
              <a:defRPr/>
            </a:pPr>
            <a:r>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Product Carbon Footprint methodologies of downstream industry sectors using lubricants</a:t>
            </a: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 name="Content Placeholder 15">
            <a:extLst>
              <a:ext uri="{FF2B5EF4-FFF2-40B4-BE49-F238E27FC236}">
                <a16:creationId xmlns:a16="http://schemas.microsoft.com/office/drawing/2014/main" id="{27A5A8BC-40C1-F875-CE13-3DA1102383B0}"/>
              </a:ext>
            </a:extLst>
          </p:cNvPr>
          <p:cNvSpPr txBox="1">
            <a:spLocks/>
          </p:cNvSpPr>
          <p:nvPr/>
        </p:nvSpPr>
        <p:spPr bwMode="auto">
          <a:xfrm>
            <a:off x="6404071" y="1630953"/>
            <a:ext cx="2584859" cy="1452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173831" marR="0" indent="-173831" algn="l" defTabSz="685800" rtl="0" eaLnBrk="1" fontAlgn="base" latinLnBrk="0" hangingPunct="1">
              <a:lnSpc>
                <a:spcPct val="100000"/>
              </a:lnSpc>
              <a:spcBef>
                <a:spcPts val="450"/>
              </a:spcBef>
              <a:spcAft>
                <a:spcPts val="0"/>
              </a:spcAft>
              <a:buClr>
                <a:prstClr val="black"/>
              </a:buClr>
              <a:buSzTx/>
              <a:buFont typeface="Arial"/>
              <a:buChar char="•"/>
              <a:tabLst/>
              <a:defRPr lang="en-US" altLang="en-US" sz="1800" b="0" kern="1200">
                <a:solidFill>
                  <a:schemeClr val="tx1"/>
                </a:solidFill>
                <a:latin typeface="Arial"/>
                <a:ea typeface="ＭＳ Ｐゴシック" charset="0"/>
                <a:cs typeface="Arial"/>
              </a:defRPr>
            </a:lvl1pPr>
            <a:lvl2pPr marL="382191" marR="0" indent="-172641" algn="l" defTabSz="685800" rtl="0" eaLnBrk="1" fontAlgn="base" latinLnBrk="0" hangingPunct="1">
              <a:lnSpc>
                <a:spcPct val="100000"/>
              </a:lnSpc>
              <a:spcBef>
                <a:spcPts val="450"/>
              </a:spcBef>
              <a:spcAft>
                <a:spcPts val="0"/>
              </a:spcAft>
              <a:buClrTx/>
              <a:buSzTx/>
              <a:buFont typeface="Lucida Grande"/>
              <a:buChar char="–"/>
              <a:tabLst/>
              <a:defRPr lang="en-US" altLang="en-US" sz="1600" b="0" kern="1200">
                <a:solidFill>
                  <a:schemeClr val="tx1"/>
                </a:solidFill>
                <a:latin typeface="Arial"/>
                <a:ea typeface="ＭＳ Ｐゴシック" charset="0"/>
                <a:cs typeface="Arial"/>
              </a:defRPr>
            </a:lvl2pPr>
            <a:lvl3pPr marL="600075" marR="0" indent="-170260"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3pPr>
            <a:lvl4pPr marL="813197" marR="0" indent="-172641"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400" b="0" kern="1200">
                <a:solidFill>
                  <a:schemeClr val="tx1"/>
                </a:solidFill>
                <a:latin typeface="+mn-lt"/>
                <a:ea typeface="ＭＳ Ｐゴシック" charset="0"/>
                <a:cs typeface="+mn-cs"/>
              </a:defRPr>
            </a:lvl4pPr>
            <a:lvl5pPr marL="855641" indent="0" algn="l" rtl="0" eaLnBrk="1" fontAlgn="base" hangingPunct="1">
              <a:spcBef>
                <a:spcPts val="450"/>
              </a:spcBef>
              <a:spcAft>
                <a:spcPct val="0"/>
              </a:spcAft>
              <a:buFont typeface="Arial"/>
              <a:buNone/>
              <a:defRPr lang="en-US" altLang="en-US" sz="1400" b="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450"/>
              </a:spcBef>
              <a:spcAft>
                <a:spcPts val="0"/>
              </a:spcAft>
              <a:buClr>
                <a:prstClr val="black"/>
              </a:buClr>
              <a:buSzTx/>
              <a:buFont typeface="Arial"/>
              <a:buNone/>
              <a:tabLst/>
              <a:defRPr/>
            </a:pPr>
            <a:r>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Lubricants Life Cycle Assessment and Carbon </a:t>
            </a:r>
            <a:r>
              <a:rPr kumimoji="0" lang="en-GB" altLang="en-US" sz="1400" b="0" i="0" u="none" strike="noStrike" kern="1200" cap="none" spc="0" normalizeH="0" baseline="0" noProof="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Footprinting</a:t>
            </a:r>
            <a:r>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 Methodology and Best Practice (</a:t>
            </a:r>
            <a:r>
              <a:rPr kumimoji="0" lang="en-GB" altLang="en-US" sz="1400" b="1" i="0" u="none" strike="noStrike" kern="1200" cap="none" spc="0" normalizeH="0" baseline="0" noProof="0">
                <a:ln>
                  <a:noFill/>
                </a:ln>
                <a:solidFill>
                  <a:srgbClr val="00095F"/>
                </a:solidFill>
                <a:effectLst/>
                <a:uLnTx/>
                <a:uFillTx/>
                <a:latin typeface="Arial" panose="020B0604020202020204" pitchFamily="34" charset="0"/>
                <a:ea typeface="ＭＳ Ｐゴシック" charset="0"/>
                <a:cs typeface="Arial" panose="020B0604020202020204" pitchFamily="34" charset="0"/>
              </a:rPr>
              <a:t>API</a:t>
            </a:r>
            <a:r>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a:extLst>
              <a:ext uri="{FF2B5EF4-FFF2-40B4-BE49-F238E27FC236}">
                <a16:creationId xmlns:a16="http://schemas.microsoft.com/office/drawing/2014/main" id="{DC59DE59-E0A2-425A-C17E-C4E29B1F7B0C}"/>
              </a:ext>
            </a:extLst>
          </p:cNvPr>
          <p:cNvPicPr>
            <a:picLocks noChangeAspect="1"/>
          </p:cNvPicPr>
          <p:nvPr/>
        </p:nvPicPr>
        <p:blipFill>
          <a:blip r:embed="rId3"/>
          <a:stretch>
            <a:fillRect/>
          </a:stretch>
        </p:blipFill>
        <p:spPr>
          <a:xfrm>
            <a:off x="6428974" y="2552807"/>
            <a:ext cx="2009114" cy="2610000"/>
          </a:xfrm>
          <a:prstGeom prst="rect">
            <a:avLst/>
          </a:prstGeom>
          <a:ln>
            <a:solidFill>
              <a:schemeClr val="bg2"/>
            </a:solidFill>
          </a:ln>
        </p:spPr>
      </p:pic>
      <p:pic>
        <p:nvPicPr>
          <p:cNvPr id="9" name="Picture 8">
            <a:extLst>
              <a:ext uri="{FF2B5EF4-FFF2-40B4-BE49-F238E27FC236}">
                <a16:creationId xmlns:a16="http://schemas.microsoft.com/office/drawing/2014/main" id="{670523F3-ADF7-F79F-F73E-E12D240C74D2}"/>
              </a:ext>
            </a:extLst>
          </p:cNvPr>
          <p:cNvPicPr>
            <a:picLocks noChangeAspect="1"/>
          </p:cNvPicPr>
          <p:nvPr/>
        </p:nvPicPr>
        <p:blipFill>
          <a:blip r:embed="rId4"/>
          <a:stretch>
            <a:fillRect/>
          </a:stretch>
        </p:blipFill>
        <p:spPr>
          <a:xfrm>
            <a:off x="3623490" y="2573589"/>
            <a:ext cx="1835189" cy="2610048"/>
          </a:xfrm>
          <a:prstGeom prst="rect">
            <a:avLst/>
          </a:prstGeom>
          <a:ln>
            <a:solidFill>
              <a:schemeClr val="bg2"/>
            </a:solidFill>
          </a:ln>
        </p:spPr>
      </p:pic>
      <p:pic>
        <p:nvPicPr>
          <p:cNvPr id="10" name="Picture 9">
            <a:extLst>
              <a:ext uri="{FF2B5EF4-FFF2-40B4-BE49-F238E27FC236}">
                <a16:creationId xmlns:a16="http://schemas.microsoft.com/office/drawing/2014/main" id="{AFE3CABD-2DA6-0A0B-543D-EE790EB11C51}"/>
              </a:ext>
            </a:extLst>
          </p:cNvPr>
          <p:cNvPicPr>
            <a:picLocks noChangeAspect="1"/>
          </p:cNvPicPr>
          <p:nvPr/>
        </p:nvPicPr>
        <p:blipFill>
          <a:blip r:embed="rId5"/>
          <a:stretch>
            <a:fillRect/>
          </a:stretch>
        </p:blipFill>
        <p:spPr>
          <a:xfrm>
            <a:off x="894422" y="2577700"/>
            <a:ext cx="1832800" cy="2610000"/>
          </a:xfrm>
          <a:prstGeom prst="rect">
            <a:avLst/>
          </a:prstGeom>
          <a:ln>
            <a:solidFill>
              <a:schemeClr val="bg2"/>
            </a:solidFill>
          </a:ln>
        </p:spPr>
      </p:pic>
      <p:cxnSp>
        <p:nvCxnSpPr>
          <p:cNvPr id="12" name="Straight Arrow Connector 11">
            <a:extLst>
              <a:ext uri="{FF2B5EF4-FFF2-40B4-BE49-F238E27FC236}">
                <a16:creationId xmlns:a16="http://schemas.microsoft.com/office/drawing/2014/main" id="{24CC9807-63D1-D5C7-7256-9922D66D31B2}"/>
              </a:ext>
            </a:extLst>
          </p:cNvPr>
          <p:cNvCxnSpPr/>
          <p:nvPr/>
        </p:nvCxnSpPr>
        <p:spPr>
          <a:xfrm>
            <a:off x="858661" y="5500406"/>
            <a:ext cx="1835189" cy="0"/>
          </a:xfrm>
          <a:prstGeom prst="straightConnector1">
            <a:avLst/>
          </a:prstGeom>
          <a:ln w="190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8342B75-B954-14AE-B96D-DF8C53662B64}"/>
              </a:ext>
            </a:extLst>
          </p:cNvPr>
          <p:cNvCxnSpPr>
            <a:cxnSpLocks/>
          </p:cNvCxnSpPr>
          <p:nvPr/>
        </p:nvCxnSpPr>
        <p:spPr>
          <a:xfrm>
            <a:off x="858661" y="5613533"/>
            <a:ext cx="4671124" cy="0"/>
          </a:xfrm>
          <a:prstGeom prst="straightConnector1">
            <a:avLst/>
          </a:prstGeom>
          <a:ln w="190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1223FCC-9542-795E-DDE8-4305DC6FFA56}"/>
              </a:ext>
            </a:extLst>
          </p:cNvPr>
          <p:cNvCxnSpPr>
            <a:cxnSpLocks/>
          </p:cNvCxnSpPr>
          <p:nvPr/>
        </p:nvCxnSpPr>
        <p:spPr>
          <a:xfrm>
            <a:off x="858661" y="5766472"/>
            <a:ext cx="7733920" cy="0"/>
          </a:xfrm>
          <a:prstGeom prst="straightConnector1">
            <a:avLst/>
          </a:prstGeom>
          <a:ln w="190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C83B489-8F22-E277-1ED8-C4821C3E9FF1}"/>
              </a:ext>
            </a:extLst>
          </p:cNvPr>
          <p:cNvSpPr txBox="1"/>
          <p:nvPr/>
        </p:nvSpPr>
        <p:spPr>
          <a:xfrm>
            <a:off x="1256566" y="5275129"/>
            <a:ext cx="12872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Cradle to gate</a:t>
            </a:r>
          </a:p>
        </p:txBody>
      </p:sp>
      <p:sp>
        <p:nvSpPr>
          <p:cNvPr id="16" name="TextBox 15">
            <a:extLst>
              <a:ext uri="{FF2B5EF4-FFF2-40B4-BE49-F238E27FC236}">
                <a16:creationId xmlns:a16="http://schemas.microsoft.com/office/drawing/2014/main" id="{355F382F-65D8-043A-EEEE-802795FDA58E}"/>
              </a:ext>
            </a:extLst>
          </p:cNvPr>
          <p:cNvSpPr txBox="1"/>
          <p:nvPr/>
        </p:nvSpPr>
        <p:spPr>
          <a:xfrm>
            <a:off x="3723677" y="5369601"/>
            <a:ext cx="13143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Cradle to gate</a:t>
            </a:r>
          </a:p>
        </p:txBody>
      </p:sp>
      <p:sp>
        <p:nvSpPr>
          <p:cNvPr id="17" name="TextBox 16">
            <a:extLst>
              <a:ext uri="{FF2B5EF4-FFF2-40B4-BE49-F238E27FC236}">
                <a16:creationId xmlns:a16="http://schemas.microsoft.com/office/drawing/2014/main" id="{CCF9EE29-551C-3D77-BDC5-E6EE29F96D99}"/>
              </a:ext>
            </a:extLst>
          </p:cNvPr>
          <p:cNvSpPr txBox="1"/>
          <p:nvPr/>
        </p:nvSpPr>
        <p:spPr>
          <a:xfrm>
            <a:off x="6453225" y="5518331"/>
            <a:ext cx="13143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Cradle to grave</a:t>
            </a:r>
          </a:p>
        </p:txBody>
      </p:sp>
    </p:spTree>
    <p:extLst>
      <p:ext uri="{BB962C8B-B14F-4D97-AF65-F5344CB8AC3E}">
        <p14:creationId xmlns:p14="http://schemas.microsoft.com/office/powerpoint/2010/main" val="239577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47DD-E5CD-9623-DB96-0DE1019FD2AF}"/>
              </a:ext>
            </a:extLst>
          </p:cNvPr>
          <p:cNvSpPr>
            <a:spLocks noGrp="1"/>
          </p:cNvSpPr>
          <p:nvPr>
            <p:ph type="title"/>
          </p:nvPr>
        </p:nvSpPr>
        <p:spPr/>
        <p:txBody>
          <a:bodyPr>
            <a:noAutofit/>
          </a:bodyPr>
          <a:lstStyle/>
          <a:p>
            <a:r>
              <a:rPr lang="en-US">
                <a:solidFill>
                  <a:schemeClr val="bg2">
                    <a:lumMod val="50000"/>
                  </a:schemeClr>
                </a:solidFill>
              </a:rPr>
              <a:t>Product Carbon Footprint </a:t>
            </a:r>
            <a:br>
              <a:rPr lang="en-US">
                <a:solidFill>
                  <a:schemeClr val="bg2">
                    <a:lumMod val="50000"/>
                  </a:schemeClr>
                </a:solidFill>
              </a:rPr>
            </a:br>
            <a:r>
              <a:rPr lang="en-US">
                <a:solidFill>
                  <a:schemeClr val="bg2">
                    <a:lumMod val="50000"/>
                  </a:schemeClr>
                </a:solidFill>
              </a:rPr>
              <a:t>and Life Cycle Assessment</a:t>
            </a:r>
          </a:p>
        </p:txBody>
      </p:sp>
      <p:sp>
        <p:nvSpPr>
          <p:cNvPr id="18" name="TextBox 17">
            <a:extLst>
              <a:ext uri="{FF2B5EF4-FFF2-40B4-BE49-F238E27FC236}">
                <a16:creationId xmlns:a16="http://schemas.microsoft.com/office/drawing/2014/main" id="{0028A756-D933-289C-88E1-0743659D6974}"/>
              </a:ext>
            </a:extLst>
          </p:cNvPr>
          <p:cNvSpPr txBox="1"/>
          <p:nvPr/>
        </p:nvSpPr>
        <p:spPr>
          <a:xfrm>
            <a:off x="4064725" y="2206040"/>
            <a:ext cx="7289075" cy="26468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ED7D31"/>
                </a:solidFill>
                <a:effectLst/>
                <a:uLnTx/>
                <a:uFillTx/>
                <a:latin typeface="Arial" panose="020B0604020202020204" pitchFamily="34" charset="0"/>
                <a:ea typeface="+mn-ea"/>
                <a:cs typeface="Arial" panose="020B0604020202020204" pitchFamily="34" charset="0"/>
              </a:rPr>
              <a:t>Industry-first certification of the methodology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ED7D31"/>
                </a:solidFill>
                <a:effectLst/>
                <a:uLnTx/>
                <a:uFillTx/>
                <a:latin typeface="Arial" panose="020B0604020202020204" pitchFamily="34" charset="0"/>
                <a:ea typeface="+mn-ea"/>
                <a:cs typeface="Arial" panose="020B0604020202020204" pitchFamily="34" charset="0"/>
              </a:rPr>
              <a:t>TÜV </a:t>
            </a:r>
            <a:r>
              <a:rPr kumimoji="0" lang="en-GB" sz="2000" b="1" i="0" u="none" strike="noStrike" kern="1200" cap="none" spc="0" normalizeH="0" baseline="0" noProof="0" err="1">
                <a:ln>
                  <a:noFill/>
                </a:ln>
                <a:solidFill>
                  <a:srgbClr val="ED7D31"/>
                </a:solidFill>
                <a:effectLst/>
                <a:uLnTx/>
                <a:uFillTx/>
                <a:latin typeface="Arial" panose="020B0604020202020204" pitchFamily="34" charset="0"/>
                <a:ea typeface="+mn-ea"/>
                <a:cs typeface="Arial" panose="020B0604020202020204" pitchFamily="34" charset="0"/>
              </a:rPr>
              <a:t>Rheinland</a:t>
            </a:r>
            <a:r>
              <a:rPr kumimoji="0" lang="en-GB" sz="2000" b="1" i="0" u="none" strike="noStrike" kern="1200" cap="none" spc="0" normalizeH="0" baseline="0" noProof="0">
                <a:ln>
                  <a:noFill/>
                </a:ln>
                <a:solidFill>
                  <a:srgbClr val="ED7D31"/>
                </a:solidFill>
                <a:effectLst/>
                <a:uLnTx/>
                <a:uFillTx/>
                <a:latin typeface="Arial" panose="020B0604020202020204" pitchFamily="34" charset="0"/>
                <a:ea typeface="+mn-ea"/>
                <a:cs typeface="Arial" panose="020B0604020202020204" pitchFamily="34" charset="0"/>
              </a:rPr>
              <a:t> Energy GmbH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significant milestone in the global effort to standardise carbon footprint calculations for lubricants, fluids, and greases, reinforcing the methodology’s credibility and trustworthiness across the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Looking forward we will continually keep the methodology up to date with international bodies and regulations</a:t>
            </a:r>
          </a:p>
        </p:txBody>
      </p:sp>
      <p:pic>
        <p:nvPicPr>
          <p:cNvPr id="4" name="Picture 3">
            <a:extLst>
              <a:ext uri="{FF2B5EF4-FFF2-40B4-BE49-F238E27FC236}">
                <a16:creationId xmlns:a16="http://schemas.microsoft.com/office/drawing/2014/main" id="{7376FFB7-A401-F89B-80E2-74E9FC2BF5E9}"/>
              </a:ext>
            </a:extLst>
          </p:cNvPr>
          <p:cNvPicPr>
            <a:picLocks noChangeAspect="1"/>
          </p:cNvPicPr>
          <p:nvPr/>
        </p:nvPicPr>
        <p:blipFill>
          <a:blip r:embed="rId3"/>
          <a:stretch>
            <a:fillRect/>
          </a:stretch>
        </p:blipFill>
        <p:spPr>
          <a:xfrm>
            <a:off x="549648" y="1562621"/>
            <a:ext cx="2938074" cy="4198100"/>
          </a:xfrm>
          <a:prstGeom prst="rect">
            <a:avLst/>
          </a:prstGeom>
          <a:ln>
            <a:solidFill>
              <a:schemeClr val="bg1">
                <a:lumMod val="75000"/>
              </a:schemeClr>
            </a:solidFill>
          </a:ln>
        </p:spPr>
      </p:pic>
    </p:spTree>
    <p:extLst>
      <p:ext uri="{BB962C8B-B14F-4D97-AF65-F5344CB8AC3E}">
        <p14:creationId xmlns:p14="http://schemas.microsoft.com/office/powerpoint/2010/main" val="348334541"/>
      </p:ext>
    </p:extLst>
  </p:cSld>
  <p:clrMapOvr>
    <a:masterClrMapping/>
  </p:clrMapOvr>
  <p:extLst>
    <p:ext uri="{6950BFC3-D8DA-4A85-94F7-54DA5524770B}">
      <p188:commentRel xmlns:p188="http://schemas.microsoft.com/office/powerpoint/2018/8/main" xmlns="" r:id="rId4"/>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EA185-7C23-70A0-6604-D539C5C7CAA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5DBA79F-5AFF-0B62-75B9-9AE0C95508A8}"/>
              </a:ext>
            </a:extLst>
          </p:cNvPr>
          <p:cNvSpPr>
            <a:spLocks noGrp="1"/>
          </p:cNvSpPr>
          <p:nvPr>
            <p:ph type="title"/>
          </p:nvPr>
        </p:nvSpPr>
        <p:spPr/>
        <p:txBody>
          <a:bodyPr>
            <a:noAutofit/>
          </a:bodyPr>
          <a:lstStyle/>
          <a:p>
            <a:r>
              <a:rPr lang="fr-FR" sz="3600">
                <a:solidFill>
                  <a:schemeClr val="bg2">
                    <a:lumMod val="50000"/>
                  </a:schemeClr>
                </a:solidFill>
              </a:rPr>
              <a:t>PCF Calculation Tool </a:t>
            </a:r>
            <a:r>
              <a:rPr lang="fr-FR" sz="3600" err="1">
                <a:solidFill>
                  <a:schemeClr val="bg2">
                    <a:lumMod val="50000"/>
                  </a:schemeClr>
                </a:solidFill>
              </a:rPr>
              <a:t>overview</a:t>
            </a:r>
            <a:r>
              <a:rPr lang="en-US" sz="3200">
                <a:solidFill>
                  <a:schemeClr val="bg2">
                    <a:lumMod val="50000"/>
                  </a:schemeClr>
                </a:solidFill>
              </a:rPr>
              <a:t/>
            </a:r>
            <a:br>
              <a:rPr lang="en-US" sz="3200">
                <a:solidFill>
                  <a:schemeClr val="bg2">
                    <a:lumMod val="50000"/>
                  </a:schemeClr>
                </a:solidFill>
              </a:rPr>
            </a:br>
            <a:endParaRPr lang="en-US" sz="3200">
              <a:solidFill>
                <a:schemeClr val="bg2">
                  <a:lumMod val="50000"/>
                </a:schemeClr>
              </a:solidFill>
            </a:endParaRPr>
          </a:p>
        </p:txBody>
      </p:sp>
      <p:sp>
        <p:nvSpPr>
          <p:cNvPr id="9" name="Text Placeholder 8">
            <a:extLst>
              <a:ext uri="{FF2B5EF4-FFF2-40B4-BE49-F238E27FC236}">
                <a16:creationId xmlns:a16="http://schemas.microsoft.com/office/drawing/2014/main" id="{85BDC6C9-C2C0-B6F2-22ED-48F64C8E17DF}"/>
              </a:ext>
            </a:extLst>
          </p:cNvPr>
          <p:cNvSpPr>
            <a:spLocks noGrp="1"/>
          </p:cNvSpPr>
          <p:nvPr>
            <p:ph type="body" idx="1"/>
          </p:nvPr>
        </p:nvSpPr>
        <p:spPr>
          <a:xfrm>
            <a:off x="836612" y="839823"/>
            <a:ext cx="5157787" cy="823912"/>
          </a:xfrm>
        </p:spPr>
        <p:txBody>
          <a:bodyPr/>
          <a:lstStyle/>
          <a:p>
            <a:r>
              <a:rPr lang="en-US" sz="2400" b="1" kern="0">
                <a:solidFill>
                  <a:srgbClr val="F77126"/>
                </a:solidFill>
                <a:effectLst/>
                <a:latin typeface="Arial" panose="020B0604020202020204" pitchFamily="34" charset="0"/>
                <a:ea typeface="Times New Roman" panose="02020603050405020304" pitchFamily="18" charset="0"/>
                <a:cs typeface="Kokila" panose="020B0604020202020204" pitchFamily="34" charset="0"/>
              </a:rPr>
              <a:t>Key Features</a:t>
            </a:r>
            <a:endParaRPr lang="en-US" kern="0">
              <a:solidFill>
                <a:srgbClr val="F77126"/>
              </a:solidFill>
              <a:ea typeface="Times New Roman" panose="02020603050405020304" pitchFamily="18" charset="0"/>
              <a:cs typeface="Kokila" panose="020B0604020202020204" pitchFamily="34" charset="0"/>
            </a:endParaRPr>
          </a:p>
        </p:txBody>
      </p:sp>
      <p:sp>
        <p:nvSpPr>
          <p:cNvPr id="6" name="Content Placeholder 5">
            <a:extLst>
              <a:ext uri="{FF2B5EF4-FFF2-40B4-BE49-F238E27FC236}">
                <a16:creationId xmlns:a16="http://schemas.microsoft.com/office/drawing/2014/main" id="{77CB369D-4248-88FD-1EE1-B932E298C0B8}"/>
              </a:ext>
            </a:extLst>
          </p:cNvPr>
          <p:cNvSpPr>
            <a:spLocks noGrp="1"/>
          </p:cNvSpPr>
          <p:nvPr>
            <p:ph sz="half" idx="2"/>
          </p:nvPr>
        </p:nvSpPr>
        <p:spPr>
          <a:xfrm>
            <a:off x="848821" y="1750146"/>
            <a:ext cx="5157787" cy="3684588"/>
          </a:xfrm>
        </p:spPr>
        <p:txBody>
          <a:bodyPr>
            <a:normAutofit/>
          </a:bodyPr>
          <a:lstStyle/>
          <a:p>
            <a:pPr>
              <a:spcAft>
                <a:spcPts val="800"/>
              </a:spcAft>
            </a:pPr>
            <a:r>
              <a:rPr lang="en-US" sz="1800" kern="0">
                <a:effectLst/>
                <a:latin typeface="Arial" panose="020B0604020202020204" pitchFamily="34" charset="0"/>
                <a:ea typeface="Times New Roman" panose="02020603050405020304" pitchFamily="18" charset="0"/>
                <a:cs typeface="Kokila" panose="020B0604020202020204" pitchFamily="34" charset="0"/>
              </a:rPr>
              <a:t>User-friendly </a:t>
            </a:r>
            <a:r>
              <a:rPr lang="en-US" sz="1800" b="1" kern="0">
                <a:effectLst/>
                <a:latin typeface="Arial" panose="020B0604020202020204" pitchFamily="34" charset="0"/>
                <a:ea typeface="Times New Roman" panose="02020603050405020304" pitchFamily="18" charset="0"/>
                <a:cs typeface="Kokila" panose="020B0604020202020204" pitchFamily="34" charset="0"/>
              </a:rPr>
              <a:t>guidance</a:t>
            </a:r>
            <a:r>
              <a:rPr lang="en-US" sz="1800" kern="0">
                <a:effectLst/>
                <a:latin typeface="Arial" panose="020B0604020202020204" pitchFamily="34" charset="0"/>
                <a:ea typeface="Times New Roman" panose="02020603050405020304" pitchFamily="18" charset="0"/>
                <a:cs typeface="Kokila" panose="020B0604020202020204" pitchFamily="34" charset="0"/>
              </a:rPr>
              <a:t> for smooth implementation</a:t>
            </a:r>
            <a:endParaRPr lang="en-US" sz="1800" kern="0">
              <a:ea typeface="Times New Roman" panose="02020603050405020304" pitchFamily="18" charset="0"/>
              <a:cs typeface="Kokila" panose="020B0604020202020204" pitchFamily="34" charset="0"/>
            </a:endParaRPr>
          </a:p>
          <a:p>
            <a:pPr>
              <a:spcAft>
                <a:spcPts val="800"/>
              </a:spcAft>
            </a:pPr>
            <a:r>
              <a:rPr lang="en-US" sz="1800" b="1" kern="0">
                <a:effectLst/>
                <a:latin typeface="Arial" panose="020B0604020202020204" pitchFamily="34" charset="0"/>
                <a:ea typeface="Times New Roman" panose="02020603050405020304" pitchFamily="18" charset="0"/>
                <a:cs typeface="Kokila" panose="020B0604020202020204" pitchFamily="34" charset="0"/>
              </a:rPr>
              <a:t>Input tabs </a:t>
            </a:r>
            <a:r>
              <a:rPr lang="en-US" sz="1800" kern="0">
                <a:effectLst/>
                <a:latin typeface="Arial" panose="020B0604020202020204" pitchFamily="34" charset="0"/>
                <a:ea typeface="Times New Roman" panose="02020603050405020304" pitchFamily="18" charset="0"/>
                <a:cs typeface="Kokila" panose="020B0604020202020204" pitchFamily="34" charset="0"/>
              </a:rPr>
              <a:t>for emissions from raw materials and manufacturing</a:t>
            </a:r>
          </a:p>
          <a:p>
            <a:pPr>
              <a:spcAft>
                <a:spcPts val="800"/>
              </a:spcAft>
            </a:pPr>
            <a:r>
              <a:rPr lang="en-US" sz="1800" kern="0">
                <a:effectLst/>
                <a:latin typeface="Arial" panose="020B0604020202020204" pitchFamily="34" charset="0"/>
                <a:ea typeface="Times New Roman" panose="02020603050405020304" pitchFamily="18" charset="0"/>
                <a:cs typeface="Kokila" panose="020B0604020202020204" pitchFamily="34" charset="0"/>
              </a:rPr>
              <a:t>Clear </a:t>
            </a:r>
            <a:r>
              <a:rPr lang="en-US" sz="1800" b="1" kern="0">
                <a:effectLst/>
                <a:latin typeface="Arial" panose="020B0604020202020204" pitchFamily="34" charset="0"/>
                <a:ea typeface="Times New Roman" panose="02020603050405020304" pitchFamily="18" charset="0"/>
                <a:cs typeface="Kokila" panose="020B0604020202020204" pitchFamily="34" charset="0"/>
              </a:rPr>
              <a:t>output tab </a:t>
            </a:r>
            <a:r>
              <a:rPr lang="en-US" sz="1800" kern="0">
                <a:effectLst/>
                <a:latin typeface="Arial" panose="020B0604020202020204" pitchFamily="34" charset="0"/>
                <a:ea typeface="Times New Roman" panose="02020603050405020304" pitchFamily="18" charset="0"/>
                <a:cs typeface="Kokila" panose="020B0604020202020204" pitchFamily="34" charset="0"/>
              </a:rPr>
              <a:t>for transparent PCF results.</a:t>
            </a:r>
            <a:endParaRPr lang="en-GB" sz="1800" kern="100">
              <a:effectLst/>
              <a:latin typeface="Calibri" panose="020F0502020204030204" pitchFamily="34" charset="0"/>
              <a:ea typeface="Yu Mincho" panose="020B0400000000000000" pitchFamily="18" charset="-128"/>
              <a:cs typeface="Kokila" panose="020B0604020202020204" pitchFamily="34" charset="0"/>
            </a:endParaRPr>
          </a:p>
          <a:p>
            <a:endParaRPr lang="en-US" sz="1800"/>
          </a:p>
        </p:txBody>
      </p:sp>
      <p:sp>
        <p:nvSpPr>
          <p:cNvPr id="10" name="Text Placeholder 9">
            <a:extLst>
              <a:ext uri="{FF2B5EF4-FFF2-40B4-BE49-F238E27FC236}">
                <a16:creationId xmlns:a16="http://schemas.microsoft.com/office/drawing/2014/main" id="{6A5A0328-8A22-BB9B-1709-DA06BA024C0D}"/>
              </a:ext>
            </a:extLst>
          </p:cNvPr>
          <p:cNvSpPr>
            <a:spLocks noGrp="1"/>
          </p:cNvSpPr>
          <p:nvPr>
            <p:ph type="body" sz="quarter" idx="3"/>
          </p:nvPr>
        </p:nvSpPr>
        <p:spPr>
          <a:xfrm>
            <a:off x="6169024" y="839823"/>
            <a:ext cx="5183188" cy="823912"/>
          </a:xfrm>
        </p:spPr>
        <p:txBody>
          <a:bodyPr/>
          <a:lstStyle/>
          <a:p>
            <a:r>
              <a:rPr lang="en-GB" sz="2400" b="1" kern="0">
                <a:solidFill>
                  <a:srgbClr val="F77126"/>
                </a:solidFill>
                <a:effectLst/>
                <a:latin typeface="Arial" panose="020B0604020202020204" pitchFamily="34" charset="0"/>
                <a:ea typeface="Times New Roman" panose="02020603050405020304" pitchFamily="18" charset="0"/>
                <a:cs typeface="Kokila" panose="020B0604020202020204" pitchFamily="34" charset="0"/>
              </a:rPr>
              <a:t>Why Use It?</a:t>
            </a:r>
            <a:endParaRPr lang="en-GB" sz="2000" kern="100">
              <a:solidFill>
                <a:srgbClr val="F77126"/>
              </a:solidFill>
              <a:latin typeface="Calibri" panose="020F0502020204030204" pitchFamily="34" charset="0"/>
              <a:ea typeface="Yu Mincho" panose="020B0400000000000000" pitchFamily="18" charset="-128"/>
              <a:cs typeface="Kokila" panose="020B0604020202020204" pitchFamily="34" charset="0"/>
            </a:endParaRPr>
          </a:p>
        </p:txBody>
      </p:sp>
      <p:sp>
        <p:nvSpPr>
          <p:cNvPr id="11" name="Content Placeholder 10">
            <a:extLst>
              <a:ext uri="{FF2B5EF4-FFF2-40B4-BE49-F238E27FC236}">
                <a16:creationId xmlns:a16="http://schemas.microsoft.com/office/drawing/2014/main" id="{E54902F8-A2F7-4504-47A1-10EF65393A70}"/>
              </a:ext>
            </a:extLst>
          </p:cNvPr>
          <p:cNvSpPr>
            <a:spLocks noGrp="1"/>
          </p:cNvSpPr>
          <p:nvPr>
            <p:ph sz="quarter" idx="4"/>
          </p:nvPr>
        </p:nvSpPr>
        <p:spPr>
          <a:xfrm>
            <a:off x="6187490" y="1690688"/>
            <a:ext cx="5745430" cy="3684588"/>
          </a:xfrm>
        </p:spPr>
        <p:txBody>
          <a:bodyPr>
            <a:normAutofit/>
          </a:bodyPr>
          <a:lstStyle/>
          <a:p>
            <a:pPr>
              <a:lnSpc>
                <a:spcPct val="107000"/>
              </a:lnSpc>
              <a:spcAft>
                <a:spcPts val="800"/>
              </a:spcAft>
            </a:pPr>
            <a:r>
              <a:rPr lang="en-US" sz="1800" b="1" kern="0">
                <a:effectLst/>
                <a:latin typeface="Arial" panose="020B0604020202020204" pitchFamily="34" charset="0"/>
                <a:ea typeface="Times New Roman" panose="02020603050405020304" pitchFamily="18" charset="0"/>
                <a:cs typeface="Kokila" panose="020B0604020202020204" pitchFamily="34" charset="0"/>
              </a:rPr>
              <a:t>Transparency</a:t>
            </a:r>
            <a:r>
              <a:rPr lang="en-US" sz="1800" kern="0">
                <a:effectLst/>
                <a:latin typeface="Arial" panose="020B0604020202020204" pitchFamily="34" charset="0"/>
                <a:ea typeface="Times New Roman" panose="02020603050405020304" pitchFamily="18" charset="0"/>
                <a:cs typeface="Kokila" panose="020B0604020202020204" pitchFamily="34" charset="0"/>
              </a:rPr>
              <a:t>: Allows you to apply the certified sector-specific PCF methodology</a:t>
            </a:r>
          </a:p>
          <a:p>
            <a:pPr>
              <a:lnSpc>
                <a:spcPct val="107000"/>
              </a:lnSpc>
              <a:spcAft>
                <a:spcPts val="800"/>
              </a:spcAft>
            </a:pPr>
            <a:r>
              <a:rPr lang="en-US" sz="1800" b="1" kern="0">
                <a:effectLst/>
                <a:latin typeface="Arial" panose="020B0604020202020204" pitchFamily="34" charset="0"/>
                <a:ea typeface="Times New Roman" panose="02020603050405020304" pitchFamily="18" charset="0"/>
                <a:cs typeface="Kokila" panose="020B0604020202020204" pitchFamily="34" charset="0"/>
              </a:rPr>
              <a:t>Consistency</a:t>
            </a:r>
            <a:r>
              <a:rPr lang="en-US" sz="1800" kern="0">
                <a:effectLst/>
                <a:latin typeface="Arial" panose="020B0604020202020204" pitchFamily="34" charset="0"/>
                <a:ea typeface="Times New Roman" panose="02020603050405020304" pitchFamily="18" charset="0"/>
                <a:cs typeface="Kokila" panose="020B0604020202020204" pitchFamily="34" charset="0"/>
              </a:rPr>
              <a:t>: Enables alignment with regulatory requirements and industry standards</a:t>
            </a:r>
          </a:p>
          <a:p>
            <a:pPr>
              <a:lnSpc>
                <a:spcPct val="107000"/>
              </a:lnSpc>
              <a:spcAft>
                <a:spcPts val="800"/>
              </a:spcAft>
            </a:pPr>
            <a:r>
              <a:rPr lang="en-US" sz="1800" b="1" kern="0">
                <a:effectLst/>
                <a:latin typeface="Arial" panose="020B0604020202020204" pitchFamily="34" charset="0"/>
                <a:ea typeface="Times New Roman" panose="02020603050405020304" pitchFamily="18" charset="0"/>
                <a:cs typeface="Kokila" panose="020B0604020202020204" pitchFamily="34" charset="0"/>
              </a:rPr>
              <a:t>Market Edge</a:t>
            </a:r>
            <a:r>
              <a:rPr lang="en-US" sz="1800" kern="0">
                <a:effectLst/>
                <a:latin typeface="Arial" panose="020B0604020202020204" pitchFamily="34" charset="0"/>
                <a:ea typeface="Times New Roman" panose="02020603050405020304" pitchFamily="18" charset="0"/>
                <a:cs typeface="Kokila" panose="020B0604020202020204" pitchFamily="34" charset="0"/>
              </a:rPr>
              <a:t>: Highlights your commitment to sustainability.</a:t>
            </a:r>
            <a:endParaRPr lang="en-GB" sz="1600" kern="100">
              <a:effectLst/>
              <a:latin typeface="Calibri" panose="020F0502020204030204" pitchFamily="34" charset="0"/>
              <a:ea typeface="Yu Mincho" panose="020B0400000000000000" pitchFamily="18" charset="-128"/>
              <a:cs typeface="Kokila" panose="020B0604020202020204" pitchFamily="34" charset="0"/>
            </a:endParaRPr>
          </a:p>
          <a:p>
            <a:endParaRPr lang="en-US" sz="1800"/>
          </a:p>
        </p:txBody>
      </p:sp>
      <p:sp>
        <p:nvSpPr>
          <p:cNvPr id="4" name="Slide Number Placeholder 3">
            <a:extLst>
              <a:ext uri="{FF2B5EF4-FFF2-40B4-BE49-F238E27FC236}">
                <a16:creationId xmlns:a16="http://schemas.microsoft.com/office/drawing/2014/main" id="{E3199AD6-E5F9-C0D8-DD8D-63445D1CB997}"/>
              </a:ext>
            </a:extLst>
          </p:cNvPr>
          <p:cNvSpPr>
            <a:spLocks noGrp="1"/>
          </p:cNvSpPr>
          <p:nvPr>
            <p:ph type="sldNum" sz="quarter" idx="10"/>
          </p:nvPr>
        </p:nvSpPr>
        <p:spPr>
          <a:xfrm>
            <a:off x="349094" y="6317984"/>
            <a:ext cx="489106" cy="359694"/>
          </a:xfrm>
          <a:prstGeom prst="rect">
            <a:avLst/>
          </a:prstGeom>
        </p:spPr>
        <p:txBody>
          <a:bodyPr vert="horz" lIns="91440" tIns="45720" rIns="91440" bIns="45720" rtlCol="0" anchor="ctr"/>
          <a:lstStyle>
            <a:defPPr>
              <a:defRPr lang="sv-SE"/>
            </a:defPPr>
            <a:lvl1pPr marL="0" algn="l"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5340CCC-B00D-4DE6-93AE-32EB9DFEDF91}"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03CE5DE7-EEC3-D619-6F77-DEC6BEE41312}"/>
              </a:ext>
            </a:extLst>
          </p:cNvPr>
          <p:cNvSpPr>
            <a:spLocks noGrp="1"/>
          </p:cNvSpPr>
          <p:nvPr>
            <p:ph type="ftr" sz="quarter" idx="11"/>
          </p:nvPr>
        </p:nvSpPr>
        <p:spPr>
          <a:xfrm>
            <a:off x="848821" y="6312553"/>
            <a:ext cx="4114800" cy="365125"/>
          </a:xfrm>
          <a:prstGeom prst="rect">
            <a:avLst/>
          </a:prstGeom>
        </p:spPr>
        <p:txBody>
          <a:bodyPr vert="horz" lIns="91440" tIns="45720" rIns="91440" bIns="45720" rtlCol="0" anchor="ctr"/>
          <a:lstStyle>
            <a:defPPr>
              <a:defRPr lang="sv-SE"/>
            </a:defPPr>
            <a:lvl1pPr marL="0" algn="l" defTabSz="914400" rtl="0" eaLnBrk="1" latinLnBrk="0" hangingPunct="1">
              <a:defRPr sz="1000" kern="1200">
                <a:solidFill>
                  <a:srgbClr val="8F91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F9191"/>
                </a:solidFill>
                <a:effectLst/>
                <a:uLnTx/>
                <a:uFillTx/>
                <a:latin typeface="Arial" panose="020B0604020202020204" pitchFamily="34" charset="0"/>
                <a:ea typeface="+mn-ea"/>
                <a:cs typeface="Arial" panose="020B0604020202020204" pitchFamily="34" charset="0"/>
              </a:rPr>
              <a:t>ATIEL &amp; UEIL Joint Sustainability Committee</a:t>
            </a:r>
          </a:p>
        </p:txBody>
      </p:sp>
      <p:pic>
        <p:nvPicPr>
          <p:cNvPr id="12" name="Grafik 8">
            <a:extLst>
              <a:ext uri="{FF2B5EF4-FFF2-40B4-BE49-F238E27FC236}">
                <a16:creationId xmlns:a16="http://schemas.microsoft.com/office/drawing/2014/main" id="{EE91C1F7-383F-DE4A-14D2-50426707811B}"/>
              </a:ext>
            </a:extLst>
          </p:cNvPr>
          <p:cNvPicPr>
            <a:picLocks noChangeAspect="1"/>
          </p:cNvPicPr>
          <p:nvPr/>
        </p:nvPicPr>
        <p:blipFill>
          <a:blip r:embed="rId3"/>
          <a:stretch>
            <a:fillRect/>
          </a:stretch>
        </p:blipFill>
        <p:spPr>
          <a:xfrm>
            <a:off x="7174654" y="4240516"/>
            <a:ext cx="1719656" cy="1492808"/>
          </a:xfrm>
          <a:prstGeom prst="rect">
            <a:avLst/>
          </a:prstGeom>
          <a:ln>
            <a:solidFill>
              <a:srgbClr val="ABACAC"/>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FC9B5001-3D25-533E-9714-AD95026BFDEE}"/>
              </a:ext>
            </a:extLst>
          </p:cNvPr>
          <p:cNvPicPr>
            <a:picLocks noChangeAspect="1"/>
          </p:cNvPicPr>
          <p:nvPr/>
        </p:nvPicPr>
        <p:blipFill>
          <a:blip r:embed="rId4"/>
          <a:stretch>
            <a:fillRect/>
          </a:stretch>
        </p:blipFill>
        <p:spPr>
          <a:xfrm>
            <a:off x="848821" y="4231888"/>
            <a:ext cx="1972401" cy="1501436"/>
          </a:xfrm>
          <a:prstGeom prst="rect">
            <a:avLst/>
          </a:prstGeom>
          <a:ln>
            <a:solidFill>
              <a:srgbClr val="ABACAC"/>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5B635D5C-BC5F-AC55-9C23-98E3BDB45A79}"/>
              </a:ext>
            </a:extLst>
          </p:cNvPr>
          <p:cNvPicPr>
            <a:picLocks noChangeAspect="1"/>
          </p:cNvPicPr>
          <p:nvPr/>
        </p:nvPicPr>
        <p:blipFill>
          <a:blip r:embed="rId5"/>
          <a:stretch>
            <a:fillRect/>
          </a:stretch>
        </p:blipFill>
        <p:spPr>
          <a:xfrm>
            <a:off x="9175363" y="4246777"/>
            <a:ext cx="1925918" cy="1495175"/>
          </a:xfrm>
          <a:prstGeom prst="rect">
            <a:avLst/>
          </a:prstGeom>
          <a:ln>
            <a:solidFill>
              <a:srgbClr val="ABACAC"/>
            </a:solidFill>
          </a:ln>
          <a:effectLst>
            <a:outerShdw blurRad="50800" dist="38100" dir="2700000" algn="tl" rotWithShape="0">
              <a:prstClr val="black">
                <a:alpha val="40000"/>
              </a:prstClr>
            </a:outerShdw>
          </a:effectLst>
        </p:spPr>
      </p:pic>
      <p:pic>
        <p:nvPicPr>
          <p:cNvPr id="2" name="Grafik 7">
            <a:extLst>
              <a:ext uri="{FF2B5EF4-FFF2-40B4-BE49-F238E27FC236}">
                <a16:creationId xmlns:a16="http://schemas.microsoft.com/office/drawing/2014/main" id="{47D393DB-6996-FE8C-0F89-B484EB6CDC7C}"/>
              </a:ext>
            </a:extLst>
          </p:cNvPr>
          <p:cNvPicPr>
            <a:picLocks noChangeAspect="1"/>
          </p:cNvPicPr>
          <p:nvPr/>
        </p:nvPicPr>
        <p:blipFill>
          <a:blip r:embed="rId6"/>
          <a:stretch>
            <a:fillRect/>
          </a:stretch>
        </p:blipFill>
        <p:spPr>
          <a:xfrm>
            <a:off x="3069776" y="4240516"/>
            <a:ext cx="3823825" cy="1492808"/>
          </a:xfrm>
          <a:prstGeom prst="rect">
            <a:avLst/>
          </a:prstGeom>
          <a:ln>
            <a:solidFill>
              <a:srgbClr val="ABACAC"/>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825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C5597-5908-F57A-DB0E-C044F2F08FAF}"/>
              </a:ext>
            </a:extLst>
          </p:cNvPr>
          <p:cNvSpPr>
            <a:spLocks noGrp="1"/>
          </p:cNvSpPr>
          <p:nvPr>
            <p:ph type="title"/>
          </p:nvPr>
        </p:nvSpPr>
        <p:spPr/>
        <p:txBody>
          <a:bodyPr>
            <a:normAutofit/>
          </a:bodyPr>
          <a:lstStyle/>
          <a:p>
            <a:r>
              <a:rPr lang="en-GB" sz="4800" dirty="0"/>
              <a:t>Downstream Working Group</a:t>
            </a:r>
          </a:p>
        </p:txBody>
      </p:sp>
      <p:sp>
        <p:nvSpPr>
          <p:cNvPr id="4" name="Slide Number Placeholder 3">
            <a:extLst>
              <a:ext uri="{FF2B5EF4-FFF2-40B4-BE49-F238E27FC236}">
                <a16:creationId xmlns:a16="http://schemas.microsoft.com/office/drawing/2014/main" id="{386A870E-A524-3DCB-3E98-EBD707C6A33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340CCC-B00D-4DE6-93AE-32EB9DFEDF91}"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45228A76-559B-6553-C2EE-FA8592D9193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F9191"/>
                </a:solidFill>
                <a:effectLst/>
                <a:uLnTx/>
                <a:uFillTx/>
                <a:latin typeface="Arial" panose="020B0604020202020204" pitchFamily="34" charset="0"/>
                <a:ea typeface="+mn-ea"/>
                <a:cs typeface="Arial" panose="020B0604020202020204" pitchFamily="34" charset="0"/>
              </a:rPr>
              <a:t>ATIEL &amp; UEIL Joint Sustainability Committee</a:t>
            </a:r>
          </a:p>
        </p:txBody>
      </p:sp>
    </p:spTree>
    <p:extLst>
      <p:ext uri="{BB962C8B-B14F-4D97-AF65-F5344CB8AC3E}">
        <p14:creationId xmlns:p14="http://schemas.microsoft.com/office/powerpoint/2010/main" val="169904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6C44-BE96-806D-809F-85934B9A7C00}"/>
              </a:ext>
            </a:extLst>
          </p:cNvPr>
          <p:cNvSpPr>
            <a:spLocks noGrp="1"/>
          </p:cNvSpPr>
          <p:nvPr>
            <p:ph type="title"/>
          </p:nvPr>
        </p:nvSpPr>
        <p:spPr/>
        <p:txBody>
          <a:bodyPr/>
          <a:lstStyle/>
          <a:p>
            <a:r>
              <a:rPr lang="en-US"/>
              <a:t>Overview</a:t>
            </a:r>
          </a:p>
        </p:txBody>
      </p:sp>
      <p:sp>
        <p:nvSpPr>
          <p:cNvPr id="4" name="Slide Number Placeholder 3">
            <a:extLst>
              <a:ext uri="{FF2B5EF4-FFF2-40B4-BE49-F238E27FC236}">
                <a16:creationId xmlns:a16="http://schemas.microsoft.com/office/drawing/2014/main" id="{88B52379-DEF2-597C-A9EC-92C403377B2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340CCC-B00D-4DE6-93AE-32EB9DFEDF91}"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30B78AB4-8EE1-D4FF-7A72-37CA8E41496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F9191"/>
                </a:solidFill>
                <a:effectLst/>
                <a:uLnTx/>
                <a:uFillTx/>
                <a:latin typeface="Arial" panose="020B0604020202020204" pitchFamily="34" charset="0"/>
                <a:ea typeface="+mn-ea"/>
                <a:cs typeface="Arial" panose="020B0604020202020204" pitchFamily="34" charset="0"/>
              </a:rPr>
              <a:t>ATIEL &amp; UEIL Joint Sustainability Committee</a:t>
            </a:r>
          </a:p>
        </p:txBody>
      </p:sp>
      <p:sp>
        <p:nvSpPr>
          <p:cNvPr id="6" name="TextBox 5">
            <a:extLst>
              <a:ext uri="{FF2B5EF4-FFF2-40B4-BE49-F238E27FC236}">
                <a16:creationId xmlns:a16="http://schemas.microsoft.com/office/drawing/2014/main" id="{8819A59A-1678-2570-3D57-B15D21ABAD08}"/>
              </a:ext>
            </a:extLst>
          </p:cNvPr>
          <p:cNvSpPr txBox="1"/>
          <p:nvPr/>
        </p:nvSpPr>
        <p:spPr>
          <a:xfrm>
            <a:off x="1396622" y="5152452"/>
            <a:ext cx="42353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9B239"/>
                </a:solidFill>
                <a:effectLst/>
                <a:uLnTx/>
                <a:uFillTx/>
                <a:latin typeface="Calibri" panose="020F0502020204030204"/>
                <a:ea typeface="+mn-ea"/>
                <a:cs typeface="+mn-cs"/>
              </a:rPr>
              <a:t>Why collaboration is essential</a:t>
            </a:r>
          </a:p>
        </p:txBody>
      </p:sp>
      <p:sp>
        <p:nvSpPr>
          <p:cNvPr id="7" name="TextBox 6">
            <a:extLst>
              <a:ext uri="{FF2B5EF4-FFF2-40B4-BE49-F238E27FC236}">
                <a16:creationId xmlns:a16="http://schemas.microsoft.com/office/drawing/2014/main" id="{D6880073-29CD-E30D-3FFC-280BA5CC1F02}"/>
              </a:ext>
            </a:extLst>
          </p:cNvPr>
          <p:cNvSpPr txBox="1"/>
          <p:nvPr/>
        </p:nvSpPr>
        <p:spPr>
          <a:xfrm>
            <a:off x="6560025" y="5152451"/>
            <a:ext cx="42353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95F"/>
                </a:solidFill>
                <a:effectLst/>
                <a:uLnTx/>
                <a:uFillTx/>
                <a:latin typeface="Calibri" panose="020F0502020204030204"/>
                <a:ea typeface="+mn-ea"/>
                <a:cs typeface="+mn-cs"/>
              </a:rPr>
              <a:t>What collaboration can achieve</a:t>
            </a:r>
          </a:p>
        </p:txBody>
      </p:sp>
    </p:spTree>
    <p:extLst>
      <p:ext uri="{BB962C8B-B14F-4D97-AF65-F5344CB8AC3E}">
        <p14:creationId xmlns:p14="http://schemas.microsoft.com/office/powerpoint/2010/main" val="344647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177613A-0FAA-2497-DA1B-87F257803D3F}"/>
              </a:ext>
            </a:extLst>
          </p:cNvPr>
          <p:cNvSpPr>
            <a:spLocks noGrp="1"/>
          </p:cNvSpPr>
          <p:nvPr>
            <p:ph type="title"/>
          </p:nvPr>
        </p:nvSpPr>
        <p:spPr/>
        <p:txBody>
          <a:bodyPr/>
          <a:lstStyle/>
          <a:p>
            <a:r>
              <a:rPr lang="de-DE" dirty="0"/>
              <a:t>White Papers on Downstream </a:t>
            </a:r>
            <a:r>
              <a:rPr lang="de-DE" dirty="0" err="1"/>
              <a:t>Aspects</a:t>
            </a:r>
            <a:endParaRPr lang="de-DE" dirty="0"/>
          </a:p>
        </p:txBody>
      </p:sp>
      <p:sp>
        <p:nvSpPr>
          <p:cNvPr id="4" name="Fußzeilenplatzhalter 3">
            <a:extLst>
              <a:ext uri="{FF2B5EF4-FFF2-40B4-BE49-F238E27FC236}">
                <a16:creationId xmlns:a16="http://schemas.microsoft.com/office/drawing/2014/main" id="{0CF2E392-E404-9342-90B7-AE18B2C04323}"/>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defPPr>
              <a:defRPr lang="sv-SE"/>
            </a:defPPr>
            <a:lvl1pPr marL="0" algn="l" defTabSz="914400" rtl="0" eaLnBrk="1" latinLnBrk="0" hangingPunct="1">
              <a:defRPr sz="1000" kern="1200">
                <a:solidFill>
                  <a:srgbClr val="8F91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F9191"/>
                </a:solidFill>
                <a:effectLst/>
                <a:uLnTx/>
                <a:uFillTx/>
                <a:latin typeface="Arial" panose="020B0604020202020204" pitchFamily="34" charset="0"/>
                <a:ea typeface="+mn-ea"/>
                <a:cs typeface="Arial" panose="020B0604020202020204" pitchFamily="34" charset="0"/>
              </a:rPr>
              <a:t>ATIEL &amp; UEIL Joint Sustainability Committee</a:t>
            </a:r>
          </a:p>
        </p:txBody>
      </p:sp>
      <p:cxnSp>
        <p:nvCxnSpPr>
          <p:cNvPr id="6" name="Google Shape;454;p21">
            <a:extLst>
              <a:ext uri="{FF2B5EF4-FFF2-40B4-BE49-F238E27FC236}">
                <a16:creationId xmlns:a16="http://schemas.microsoft.com/office/drawing/2014/main" id="{E500AAF9-ED7B-E6D9-1AFD-20F46685E24E}"/>
              </a:ext>
            </a:extLst>
          </p:cNvPr>
          <p:cNvCxnSpPr>
            <a:cxnSpLocks/>
          </p:cNvCxnSpPr>
          <p:nvPr/>
        </p:nvCxnSpPr>
        <p:spPr>
          <a:xfrm flipV="1">
            <a:off x="2370780" y="3406560"/>
            <a:ext cx="0" cy="1090450"/>
          </a:xfrm>
          <a:prstGeom prst="straightConnector1">
            <a:avLst/>
          </a:prstGeom>
          <a:noFill/>
          <a:ln w="19050" cap="flat" cmpd="sng">
            <a:solidFill>
              <a:schemeClr val="accent3"/>
            </a:solidFill>
            <a:prstDash val="solid"/>
            <a:round/>
            <a:headEnd type="none" w="med" len="med"/>
            <a:tailEnd type="oval" w="med" len="med"/>
          </a:ln>
        </p:spPr>
      </p:cxnSp>
      <p:sp>
        <p:nvSpPr>
          <p:cNvPr id="7" name="Google Shape;453;p21">
            <a:extLst>
              <a:ext uri="{FF2B5EF4-FFF2-40B4-BE49-F238E27FC236}">
                <a16:creationId xmlns:a16="http://schemas.microsoft.com/office/drawing/2014/main" id="{22B53840-0EEC-0CF6-7C16-07D14132F092}"/>
              </a:ext>
            </a:extLst>
          </p:cNvPr>
          <p:cNvSpPr/>
          <p:nvPr/>
        </p:nvSpPr>
        <p:spPr>
          <a:xfrm>
            <a:off x="680636" y="4176462"/>
            <a:ext cx="172735" cy="150826"/>
          </a:xfrm>
          <a:prstGeom prst="ellipse">
            <a:avLst/>
          </a:pr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 name="Google Shape;454;p21">
            <a:extLst>
              <a:ext uri="{FF2B5EF4-FFF2-40B4-BE49-F238E27FC236}">
                <a16:creationId xmlns:a16="http://schemas.microsoft.com/office/drawing/2014/main" id="{13890A4F-84A2-B80C-D39F-E885F8821E52}"/>
              </a:ext>
            </a:extLst>
          </p:cNvPr>
          <p:cNvCxnSpPr>
            <a:cxnSpLocks/>
          </p:cNvCxnSpPr>
          <p:nvPr/>
        </p:nvCxnSpPr>
        <p:spPr>
          <a:xfrm flipV="1">
            <a:off x="764661" y="3090629"/>
            <a:ext cx="0" cy="1090450"/>
          </a:xfrm>
          <a:prstGeom prst="straightConnector1">
            <a:avLst/>
          </a:prstGeom>
          <a:noFill/>
          <a:ln w="19050" cap="flat" cmpd="sng">
            <a:solidFill>
              <a:schemeClr val="tx1"/>
            </a:solidFill>
            <a:prstDash val="solid"/>
            <a:round/>
            <a:headEnd type="none" w="med" len="med"/>
            <a:tailEnd type="oval" w="med" len="med"/>
          </a:ln>
        </p:spPr>
      </p:cxnSp>
      <p:grpSp>
        <p:nvGrpSpPr>
          <p:cNvPr id="9" name="Google Shape;434;p21">
            <a:extLst>
              <a:ext uri="{FF2B5EF4-FFF2-40B4-BE49-F238E27FC236}">
                <a16:creationId xmlns:a16="http://schemas.microsoft.com/office/drawing/2014/main" id="{16712E4B-9913-6A0B-E586-8118FE6C4ABD}"/>
              </a:ext>
            </a:extLst>
          </p:cNvPr>
          <p:cNvGrpSpPr/>
          <p:nvPr/>
        </p:nvGrpSpPr>
        <p:grpSpPr>
          <a:xfrm>
            <a:off x="68108" y="2763627"/>
            <a:ext cx="10955043" cy="2505333"/>
            <a:chOff x="1987282" y="2283054"/>
            <a:chExt cx="5169367" cy="2403078"/>
          </a:xfrm>
        </p:grpSpPr>
        <p:grpSp>
          <p:nvGrpSpPr>
            <p:cNvPr id="10" name="Google Shape;435;p21">
              <a:extLst>
                <a:ext uri="{FF2B5EF4-FFF2-40B4-BE49-F238E27FC236}">
                  <a16:creationId xmlns:a16="http://schemas.microsoft.com/office/drawing/2014/main" id="{50B76DA9-6C50-C863-7874-B8C7B4242DA6}"/>
                </a:ext>
              </a:extLst>
            </p:cNvPr>
            <p:cNvGrpSpPr/>
            <p:nvPr/>
          </p:nvGrpSpPr>
          <p:grpSpPr>
            <a:xfrm>
              <a:off x="1988926" y="2283054"/>
              <a:ext cx="2723382" cy="932762"/>
              <a:chOff x="1988926" y="2283054"/>
              <a:chExt cx="2723382" cy="932762"/>
            </a:xfrm>
          </p:grpSpPr>
          <p:grpSp>
            <p:nvGrpSpPr>
              <p:cNvPr id="13" name="Google Shape;436;p21">
                <a:extLst>
                  <a:ext uri="{FF2B5EF4-FFF2-40B4-BE49-F238E27FC236}">
                    <a16:creationId xmlns:a16="http://schemas.microsoft.com/office/drawing/2014/main" id="{3B6F82DA-2925-4AE9-E0D4-9AA65D6277E9}"/>
                  </a:ext>
                </a:extLst>
              </p:cNvPr>
              <p:cNvGrpSpPr/>
              <p:nvPr/>
            </p:nvGrpSpPr>
            <p:grpSpPr>
              <a:xfrm>
                <a:off x="1988926" y="2283054"/>
                <a:ext cx="1092792" cy="437467"/>
                <a:chOff x="1988926" y="2283054"/>
                <a:chExt cx="1092792" cy="437467"/>
              </a:xfrm>
            </p:grpSpPr>
            <p:sp>
              <p:nvSpPr>
                <p:cNvPr id="17" name="Google Shape;437;p21">
                  <a:extLst>
                    <a:ext uri="{FF2B5EF4-FFF2-40B4-BE49-F238E27FC236}">
                      <a16:creationId xmlns:a16="http://schemas.microsoft.com/office/drawing/2014/main" id="{183387EB-784B-FE89-9142-9B40ACB35759}"/>
                    </a:ext>
                  </a:extLst>
                </p:cNvPr>
                <p:cNvSpPr/>
                <p:nvPr/>
              </p:nvSpPr>
              <p:spPr>
                <a:xfrm>
                  <a:off x="1988926" y="2283054"/>
                  <a:ext cx="748203" cy="431603"/>
                </a:xfrm>
                <a:custGeom>
                  <a:avLst/>
                  <a:gdLst/>
                  <a:ahLst/>
                  <a:cxnLst/>
                  <a:rect l="l" t="t" r="r" b="b"/>
                  <a:pathLst>
                    <a:path w="12737" h="8098" extrusionOk="0">
                      <a:moveTo>
                        <a:pt x="5784" y="0"/>
                      </a:moveTo>
                      <a:lnTo>
                        <a:pt x="0" y="243"/>
                      </a:lnTo>
                      <a:cubicBezTo>
                        <a:pt x="33" y="254"/>
                        <a:pt x="66" y="259"/>
                        <a:pt x="100" y="270"/>
                      </a:cubicBezTo>
                      <a:cubicBezTo>
                        <a:pt x="133" y="281"/>
                        <a:pt x="160" y="292"/>
                        <a:pt x="193" y="309"/>
                      </a:cubicBezTo>
                      <a:lnTo>
                        <a:pt x="199" y="309"/>
                      </a:lnTo>
                      <a:cubicBezTo>
                        <a:pt x="232" y="320"/>
                        <a:pt x="259" y="336"/>
                        <a:pt x="292" y="353"/>
                      </a:cubicBezTo>
                      <a:cubicBezTo>
                        <a:pt x="325" y="364"/>
                        <a:pt x="358" y="380"/>
                        <a:pt x="386" y="402"/>
                      </a:cubicBezTo>
                      <a:cubicBezTo>
                        <a:pt x="518" y="479"/>
                        <a:pt x="639" y="573"/>
                        <a:pt x="755" y="678"/>
                      </a:cubicBezTo>
                      <a:cubicBezTo>
                        <a:pt x="810" y="733"/>
                        <a:pt x="871" y="793"/>
                        <a:pt x="931" y="854"/>
                      </a:cubicBezTo>
                      <a:cubicBezTo>
                        <a:pt x="986" y="915"/>
                        <a:pt x="1041" y="986"/>
                        <a:pt x="1097" y="1052"/>
                      </a:cubicBezTo>
                      <a:cubicBezTo>
                        <a:pt x="1152" y="1124"/>
                        <a:pt x="1207" y="1196"/>
                        <a:pt x="1262" y="1273"/>
                      </a:cubicBezTo>
                      <a:cubicBezTo>
                        <a:pt x="1311" y="1350"/>
                        <a:pt x="1366" y="1427"/>
                        <a:pt x="1416" y="1504"/>
                      </a:cubicBezTo>
                      <a:lnTo>
                        <a:pt x="1422" y="1515"/>
                      </a:lnTo>
                      <a:cubicBezTo>
                        <a:pt x="1471" y="1598"/>
                        <a:pt x="1521" y="1680"/>
                        <a:pt x="1570" y="1763"/>
                      </a:cubicBezTo>
                      <a:cubicBezTo>
                        <a:pt x="1620" y="1851"/>
                        <a:pt x="1669" y="1939"/>
                        <a:pt x="1719" y="2033"/>
                      </a:cubicBezTo>
                      <a:cubicBezTo>
                        <a:pt x="1719" y="2033"/>
                        <a:pt x="1719" y="2038"/>
                        <a:pt x="1725" y="2044"/>
                      </a:cubicBezTo>
                      <a:cubicBezTo>
                        <a:pt x="1774" y="2132"/>
                        <a:pt x="1818" y="2220"/>
                        <a:pt x="1868" y="2319"/>
                      </a:cubicBezTo>
                      <a:cubicBezTo>
                        <a:pt x="1868" y="2319"/>
                        <a:pt x="1868" y="2319"/>
                        <a:pt x="1868" y="2325"/>
                      </a:cubicBezTo>
                      <a:cubicBezTo>
                        <a:pt x="1912" y="2413"/>
                        <a:pt x="1956" y="2507"/>
                        <a:pt x="2005" y="2600"/>
                      </a:cubicBezTo>
                      <a:lnTo>
                        <a:pt x="2016" y="2633"/>
                      </a:lnTo>
                      <a:cubicBezTo>
                        <a:pt x="2061" y="2721"/>
                        <a:pt x="2105" y="2810"/>
                        <a:pt x="2143" y="2903"/>
                      </a:cubicBezTo>
                      <a:cubicBezTo>
                        <a:pt x="2149" y="2909"/>
                        <a:pt x="2154" y="2920"/>
                        <a:pt x="2154" y="2925"/>
                      </a:cubicBezTo>
                      <a:cubicBezTo>
                        <a:pt x="2198" y="3013"/>
                        <a:pt x="2237" y="3102"/>
                        <a:pt x="2275" y="3195"/>
                      </a:cubicBezTo>
                      <a:cubicBezTo>
                        <a:pt x="2281" y="3212"/>
                        <a:pt x="2292" y="3228"/>
                        <a:pt x="2297" y="3239"/>
                      </a:cubicBezTo>
                      <a:lnTo>
                        <a:pt x="2419" y="3515"/>
                      </a:lnTo>
                      <a:lnTo>
                        <a:pt x="2446" y="3586"/>
                      </a:lnTo>
                      <a:cubicBezTo>
                        <a:pt x="2485" y="3669"/>
                        <a:pt x="2523" y="3757"/>
                        <a:pt x="2562" y="3845"/>
                      </a:cubicBezTo>
                      <a:lnTo>
                        <a:pt x="2633" y="4010"/>
                      </a:lnTo>
                      <a:cubicBezTo>
                        <a:pt x="2661" y="4071"/>
                        <a:pt x="2689" y="4132"/>
                        <a:pt x="2716" y="4192"/>
                      </a:cubicBezTo>
                      <a:lnTo>
                        <a:pt x="2799" y="4379"/>
                      </a:lnTo>
                      <a:lnTo>
                        <a:pt x="2821" y="4429"/>
                      </a:lnTo>
                      <a:lnTo>
                        <a:pt x="2826" y="4451"/>
                      </a:lnTo>
                      <a:lnTo>
                        <a:pt x="2881" y="4567"/>
                      </a:lnTo>
                      <a:lnTo>
                        <a:pt x="2942" y="4699"/>
                      </a:lnTo>
                      <a:lnTo>
                        <a:pt x="3003" y="4831"/>
                      </a:lnTo>
                      <a:cubicBezTo>
                        <a:pt x="3025" y="4875"/>
                        <a:pt x="3041" y="4919"/>
                        <a:pt x="3063" y="4963"/>
                      </a:cubicBezTo>
                      <a:cubicBezTo>
                        <a:pt x="3074" y="4991"/>
                        <a:pt x="3091" y="5018"/>
                        <a:pt x="3102" y="5046"/>
                      </a:cubicBezTo>
                      <a:lnTo>
                        <a:pt x="3102" y="5052"/>
                      </a:lnTo>
                      <a:lnTo>
                        <a:pt x="3107" y="5068"/>
                      </a:lnTo>
                      <a:lnTo>
                        <a:pt x="3124" y="5096"/>
                      </a:lnTo>
                      <a:lnTo>
                        <a:pt x="3157" y="5173"/>
                      </a:lnTo>
                      <a:lnTo>
                        <a:pt x="3195" y="5250"/>
                      </a:lnTo>
                      <a:cubicBezTo>
                        <a:pt x="3206" y="5272"/>
                        <a:pt x="3223" y="5299"/>
                        <a:pt x="3234" y="5321"/>
                      </a:cubicBezTo>
                      <a:lnTo>
                        <a:pt x="3250" y="5354"/>
                      </a:lnTo>
                      <a:cubicBezTo>
                        <a:pt x="3256" y="5371"/>
                        <a:pt x="3261" y="5382"/>
                        <a:pt x="3267" y="5399"/>
                      </a:cubicBezTo>
                      <a:lnTo>
                        <a:pt x="3300" y="5459"/>
                      </a:lnTo>
                      <a:lnTo>
                        <a:pt x="3328" y="5514"/>
                      </a:lnTo>
                      <a:cubicBezTo>
                        <a:pt x="3339" y="5536"/>
                        <a:pt x="3350" y="5553"/>
                        <a:pt x="3361" y="5575"/>
                      </a:cubicBezTo>
                      <a:cubicBezTo>
                        <a:pt x="3366" y="5591"/>
                        <a:pt x="3377" y="5613"/>
                        <a:pt x="3388" y="5630"/>
                      </a:cubicBezTo>
                      <a:lnTo>
                        <a:pt x="3416" y="5679"/>
                      </a:lnTo>
                      <a:lnTo>
                        <a:pt x="3443" y="5735"/>
                      </a:lnTo>
                      <a:lnTo>
                        <a:pt x="3471" y="5784"/>
                      </a:lnTo>
                      <a:lnTo>
                        <a:pt x="3498" y="5834"/>
                      </a:lnTo>
                      <a:lnTo>
                        <a:pt x="3520" y="5878"/>
                      </a:lnTo>
                      <a:cubicBezTo>
                        <a:pt x="3531" y="5894"/>
                        <a:pt x="3542" y="5905"/>
                        <a:pt x="3548" y="5922"/>
                      </a:cubicBezTo>
                      <a:lnTo>
                        <a:pt x="3575" y="5971"/>
                      </a:lnTo>
                      <a:lnTo>
                        <a:pt x="3603" y="6016"/>
                      </a:lnTo>
                      <a:cubicBezTo>
                        <a:pt x="3608" y="6027"/>
                        <a:pt x="3619" y="6043"/>
                        <a:pt x="3625" y="6060"/>
                      </a:cubicBezTo>
                      <a:cubicBezTo>
                        <a:pt x="3636" y="6071"/>
                        <a:pt x="3642" y="6087"/>
                        <a:pt x="3653" y="6098"/>
                      </a:cubicBezTo>
                      <a:lnTo>
                        <a:pt x="3680" y="6142"/>
                      </a:lnTo>
                      <a:lnTo>
                        <a:pt x="3702" y="6186"/>
                      </a:lnTo>
                      <a:cubicBezTo>
                        <a:pt x="3708" y="6192"/>
                        <a:pt x="3713" y="6203"/>
                        <a:pt x="3719" y="6208"/>
                      </a:cubicBezTo>
                      <a:cubicBezTo>
                        <a:pt x="3719" y="6214"/>
                        <a:pt x="3724" y="6219"/>
                        <a:pt x="3730" y="6225"/>
                      </a:cubicBezTo>
                      <a:lnTo>
                        <a:pt x="3752" y="6269"/>
                      </a:lnTo>
                      <a:lnTo>
                        <a:pt x="3779" y="6307"/>
                      </a:lnTo>
                      <a:lnTo>
                        <a:pt x="3807" y="6352"/>
                      </a:lnTo>
                      <a:lnTo>
                        <a:pt x="3834" y="6396"/>
                      </a:lnTo>
                      <a:lnTo>
                        <a:pt x="3862" y="6434"/>
                      </a:lnTo>
                      <a:lnTo>
                        <a:pt x="3884" y="6473"/>
                      </a:lnTo>
                      <a:lnTo>
                        <a:pt x="3889" y="6478"/>
                      </a:lnTo>
                      <a:lnTo>
                        <a:pt x="3917" y="6517"/>
                      </a:lnTo>
                      <a:lnTo>
                        <a:pt x="3944" y="6555"/>
                      </a:lnTo>
                      <a:lnTo>
                        <a:pt x="3972" y="6594"/>
                      </a:lnTo>
                      <a:lnTo>
                        <a:pt x="4000" y="6638"/>
                      </a:lnTo>
                      <a:lnTo>
                        <a:pt x="4027" y="6677"/>
                      </a:lnTo>
                      <a:lnTo>
                        <a:pt x="4055" y="6715"/>
                      </a:lnTo>
                      <a:lnTo>
                        <a:pt x="4066" y="6726"/>
                      </a:lnTo>
                      <a:lnTo>
                        <a:pt x="4082" y="6748"/>
                      </a:lnTo>
                      <a:lnTo>
                        <a:pt x="4115" y="6787"/>
                      </a:lnTo>
                      <a:lnTo>
                        <a:pt x="4143" y="6825"/>
                      </a:lnTo>
                      <a:lnTo>
                        <a:pt x="4170" y="6858"/>
                      </a:lnTo>
                      <a:lnTo>
                        <a:pt x="4198" y="6891"/>
                      </a:lnTo>
                      <a:lnTo>
                        <a:pt x="4225" y="6924"/>
                      </a:lnTo>
                      <a:lnTo>
                        <a:pt x="4253" y="6957"/>
                      </a:lnTo>
                      <a:cubicBezTo>
                        <a:pt x="4253" y="6963"/>
                        <a:pt x="4253" y="6963"/>
                        <a:pt x="4258" y="6963"/>
                      </a:cubicBezTo>
                      <a:cubicBezTo>
                        <a:pt x="4264" y="6974"/>
                        <a:pt x="4269" y="6979"/>
                        <a:pt x="4275" y="6991"/>
                      </a:cubicBezTo>
                      <a:lnTo>
                        <a:pt x="4303" y="7018"/>
                      </a:lnTo>
                      <a:cubicBezTo>
                        <a:pt x="4314" y="7029"/>
                        <a:pt x="4319" y="7040"/>
                        <a:pt x="4330" y="7051"/>
                      </a:cubicBezTo>
                      <a:lnTo>
                        <a:pt x="4358" y="7084"/>
                      </a:lnTo>
                      <a:lnTo>
                        <a:pt x="4385" y="7112"/>
                      </a:lnTo>
                      <a:lnTo>
                        <a:pt x="4413" y="7139"/>
                      </a:lnTo>
                      <a:lnTo>
                        <a:pt x="4435" y="7167"/>
                      </a:lnTo>
                      <a:lnTo>
                        <a:pt x="4451" y="7183"/>
                      </a:lnTo>
                      <a:lnTo>
                        <a:pt x="4462" y="7194"/>
                      </a:lnTo>
                      <a:lnTo>
                        <a:pt x="4484" y="7216"/>
                      </a:lnTo>
                      <a:lnTo>
                        <a:pt x="4512" y="7244"/>
                      </a:lnTo>
                      <a:lnTo>
                        <a:pt x="4539" y="7271"/>
                      </a:lnTo>
                      <a:lnTo>
                        <a:pt x="4567" y="7293"/>
                      </a:lnTo>
                      <a:lnTo>
                        <a:pt x="4589" y="7321"/>
                      </a:lnTo>
                      <a:lnTo>
                        <a:pt x="4617" y="7343"/>
                      </a:lnTo>
                      <a:lnTo>
                        <a:pt x="4644" y="7371"/>
                      </a:lnTo>
                      <a:lnTo>
                        <a:pt x="4666" y="7393"/>
                      </a:lnTo>
                      <a:lnTo>
                        <a:pt x="4694" y="7415"/>
                      </a:lnTo>
                      <a:lnTo>
                        <a:pt x="4721" y="7437"/>
                      </a:lnTo>
                      <a:lnTo>
                        <a:pt x="4749" y="7459"/>
                      </a:lnTo>
                      <a:lnTo>
                        <a:pt x="4771" y="7481"/>
                      </a:lnTo>
                      <a:lnTo>
                        <a:pt x="4798" y="7503"/>
                      </a:lnTo>
                      <a:lnTo>
                        <a:pt x="4826" y="7525"/>
                      </a:lnTo>
                      <a:lnTo>
                        <a:pt x="4853" y="7547"/>
                      </a:lnTo>
                      <a:lnTo>
                        <a:pt x="4881" y="7569"/>
                      </a:lnTo>
                      <a:lnTo>
                        <a:pt x="4892" y="7574"/>
                      </a:lnTo>
                      <a:lnTo>
                        <a:pt x="4903" y="7585"/>
                      </a:lnTo>
                      <a:cubicBezTo>
                        <a:pt x="4914" y="7591"/>
                        <a:pt x="4925" y="7602"/>
                        <a:pt x="4931" y="7607"/>
                      </a:cubicBezTo>
                      <a:lnTo>
                        <a:pt x="4958" y="7624"/>
                      </a:lnTo>
                      <a:lnTo>
                        <a:pt x="4986" y="7646"/>
                      </a:lnTo>
                      <a:cubicBezTo>
                        <a:pt x="4997" y="7652"/>
                        <a:pt x="5008" y="7657"/>
                        <a:pt x="5019" y="7668"/>
                      </a:cubicBezTo>
                      <a:lnTo>
                        <a:pt x="5046" y="7685"/>
                      </a:lnTo>
                      <a:lnTo>
                        <a:pt x="5074" y="7707"/>
                      </a:lnTo>
                      <a:lnTo>
                        <a:pt x="5101" y="7723"/>
                      </a:lnTo>
                      <a:lnTo>
                        <a:pt x="5134" y="7740"/>
                      </a:lnTo>
                      <a:lnTo>
                        <a:pt x="5162" y="7762"/>
                      </a:lnTo>
                      <a:lnTo>
                        <a:pt x="5189" y="7778"/>
                      </a:lnTo>
                      <a:lnTo>
                        <a:pt x="5222" y="7795"/>
                      </a:lnTo>
                      <a:lnTo>
                        <a:pt x="5256" y="7817"/>
                      </a:lnTo>
                      <a:lnTo>
                        <a:pt x="5289" y="7833"/>
                      </a:lnTo>
                      <a:lnTo>
                        <a:pt x="5322" y="7850"/>
                      </a:lnTo>
                      <a:lnTo>
                        <a:pt x="5355" y="7866"/>
                      </a:lnTo>
                      <a:lnTo>
                        <a:pt x="5360" y="7872"/>
                      </a:lnTo>
                      <a:lnTo>
                        <a:pt x="5371" y="7877"/>
                      </a:lnTo>
                      <a:lnTo>
                        <a:pt x="5377" y="7877"/>
                      </a:lnTo>
                      <a:lnTo>
                        <a:pt x="5388" y="7883"/>
                      </a:lnTo>
                      <a:lnTo>
                        <a:pt x="5415" y="7899"/>
                      </a:lnTo>
                      <a:lnTo>
                        <a:pt x="5437" y="7910"/>
                      </a:lnTo>
                      <a:lnTo>
                        <a:pt x="5465" y="7921"/>
                      </a:lnTo>
                      <a:lnTo>
                        <a:pt x="5487" y="7932"/>
                      </a:lnTo>
                      <a:lnTo>
                        <a:pt x="5525" y="7949"/>
                      </a:lnTo>
                      <a:lnTo>
                        <a:pt x="5531" y="7949"/>
                      </a:lnTo>
                      <a:lnTo>
                        <a:pt x="5553" y="7960"/>
                      </a:lnTo>
                      <a:lnTo>
                        <a:pt x="5592" y="7971"/>
                      </a:lnTo>
                      <a:lnTo>
                        <a:pt x="5625" y="7982"/>
                      </a:lnTo>
                      <a:cubicBezTo>
                        <a:pt x="5630" y="7988"/>
                        <a:pt x="5647" y="7993"/>
                        <a:pt x="5658" y="7999"/>
                      </a:cubicBezTo>
                      <a:lnTo>
                        <a:pt x="5663" y="7999"/>
                      </a:lnTo>
                      <a:lnTo>
                        <a:pt x="5685" y="8004"/>
                      </a:lnTo>
                      <a:lnTo>
                        <a:pt x="5718" y="8015"/>
                      </a:lnTo>
                      <a:lnTo>
                        <a:pt x="5751" y="8026"/>
                      </a:lnTo>
                      <a:lnTo>
                        <a:pt x="5790" y="8037"/>
                      </a:lnTo>
                      <a:lnTo>
                        <a:pt x="5817" y="8048"/>
                      </a:lnTo>
                      <a:lnTo>
                        <a:pt x="5850" y="8054"/>
                      </a:lnTo>
                      <a:lnTo>
                        <a:pt x="5883" y="8065"/>
                      </a:lnTo>
                      <a:lnTo>
                        <a:pt x="5917" y="8070"/>
                      </a:lnTo>
                      <a:lnTo>
                        <a:pt x="5950" y="8076"/>
                      </a:lnTo>
                      <a:lnTo>
                        <a:pt x="5983" y="8081"/>
                      </a:lnTo>
                      <a:lnTo>
                        <a:pt x="6021" y="8087"/>
                      </a:lnTo>
                      <a:lnTo>
                        <a:pt x="6054" y="8087"/>
                      </a:lnTo>
                      <a:lnTo>
                        <a:pt x="6093" y="8092"/>
                      </a:lnTo>
                      <a:lnTo>
                        <a:pt x="6126" y="8098"/>
                      </a:lnTo>
                      <a:lnTo>
                        <a:pt x="6401" y="8098"/>
                      </a:lnTo>
                      <a:lnTo>
                        <a:pt x="12438" y="7463"/>
                      </a:lnTo>
                      <a:lnTo>
                        <a:pt x="12438" y="7463"/>
                      </a:lnTo>
                      <a:cubicBezTo>
                        <a:pt x="12455" y="7464"/>
                        <a:pt x="12472" y="7464"/>
                        <a:pt x="12488" y="7464"/>
                      </a:cubicBezTo>
                      <a:cubicBezTo>
                        <a:pt x="12571" y="7459"/>
                        <a:pt x="12653" y="7448"/>
                        <a:pt x="12736" y="7431"/>
                      </a:cubicBezTo>
                      <a:lnTo>
                        <a:pt x="12736" y="7431"/>
                      </a:lnTo>
                      <a:lnTo>
                        <a:pt x="12438" y="7463"/>
                      </a:lnTo>
                      <a:lnTo>
                        <a:pt x="12438" y="7463"/>
                      </a:lnTo>
                      <a:cubicBezTo>
                        <a:pt x="12408" y="7461"/>
                        <a:pt x="12378" y="7459"/>
                        <a:pt x="12351" y="7459"/>
                      </a:cubicBezTo>
                      <a:lnTo>
                        <a:pt x="12345" y="7459"/>
                      </a:lnTo>
                      <a:cubicBezTo>
                        <a:pt x="12295" y="7453"/>
                        <a:pt x="12251" y="7448"/>
                        <a:pt x="12207" y="7437"/>
                      </a:cubicBezTo>
                      <a:cubicBezTo>
                        <a:pt x="12163" y="7431"/>
                        <a:pt x="12108" y="7420"/>
                        <a:pt x="12059" y="7409"/>
                      </a:cubicBezTo>
                      <a:lnTo>
                        <a:pt x="12053" y="7409"/>
                      </a:lnTo>
                      <a:cubicBezTo>
                        <a:pt x="12009" y="7398"/>
                        <a:pt x="11959" y="7387"/>
                        <a:pt x="11910" y="7376"/>
                      </a:cubicBezTo>
                      <a:lnTo>
                        <a:pt x="11904" y="7376"/>
                      </a:lnTo>
                      <a:cubicBezTo>
                        <a:pt x="11800" y="7343"/>
                        <a:pt x="11695" y="7310"/>
                        <a:pt x="11590" y="7266"/>
                      </a:cubicBezTo>
                      <a:cubicBezTo>
                        <a:pt x="11205" y="7112"/>
                        <a:pt x="10852" y="6886"/>
                        <a:pt x="10544" y="6610"/>
                      </a:cubicBezTo>
                      <a:cubicBezTo>
                        <a:pt x="10395" y="6473"/>
                        <a:pt x="10252" y="6329"/>
                        <a:pt x="10125" y="6175"/>
                      </a:cubicBezTo>
                      <a:cubicBezTo>
                        <a:pt x="10053" y="6098"/>
                        <a:pt x="9993" y="6021"/>
                        <a:pt x="9932" y="5938"/>
                      </a:cubicBezTo>
                      <a:cubicBezTo>
                        <a:pt x="9872" y="5856"/>
                        <a:pt x="9811" y="5773"/>
                        <a:pt x="9750" y="5685"/>
                      </a:cubicBezTo>
                      <a:cubicBezTo>
                        <a:pt x="9690" y="5602"/>
                        <a:pt x="9635" y="5520"/>
                        <a:pt x="9580" y="5432"/>
                      </a:cubicBezTo>
                      <a:cubicBezTo>
                        <a:pt x="9580" y="5426"/>
                        <a:pt x="9580" y="5426"/>
                        <a:pt x="9580" y="5421"/>
                      </a:cubicBezTo>
                      <a:cubicBezTo>
                        <a:pt x="9525" y="5338"/>
                        <a:pt x="9470" y="5244"/>
                        <a:pt x="9414" y="5156"/>
                      </a:cubicBezTo>
                      <a:cubicBezTo>
                        <a:pt x="9365" y="5063"/>
                        <a:pt x="9310" y="4974"/>
                        <a:pt x="9260" y="4881"/>
                      </a:cubicBezTo>
                      <a:cubicBezTo>
                        <a:pt x="9211" y="4787"/>
                        <a:pt x="9161" y="4693"/>
                        <a:pt x="9117" y="4605"/>
                      </a:cubicBezTo>
                      <a:lnTo>
                        <a:pt x="9106" y="4589"/>
                      </a:lnTo>
                      <a:cubicBezTo>
                        <a:pt x="9012" y="4402"/>
                        <a:pt x="8919" y="4214"/>
                        <a:pt x="8825" y="4021"/>
                      </a:cubicBezTo>
                      <a:cubicBezTo>
                        <a:pt x="8825" y="4016"/>
                        <a:pt x="8820" y="4005"/>
                        <a:pt x="8814" y="3999"/>
                      </a:cubicBezTo>
                      <a:cubicBezTo>
                        <a:pt x="8726" y="3807"/>
                        <a:pt x="8632" y="3614"/>
                        <a:pt x="8544" y="3421"/>
                      </a:cubicBezTo>
                      <a:cubicBezTo>
                        <a:pt x="8517" y="3366"/>
                        <a:pt x="8495" y="3305"/>
                        <a:pt x="8467" y="3245"/>
                      </a:cubicBezTo>
                      <a:cubicBezTo>
                        <a:pt x="8456" y="3228"/>
                        <a:pt x="8450" y="3212"/>
                        <a:pt x="8439" y="3190"/>
                      </a:cubicBezTo>
                      <a:cubicBezTo>
                        <a:pt x="8423" y="3157"/>
                        <a:pt x="8406" y="3124"/>
                        <a:pt x="8395" y="3091"/>
                      </a:cubicBezTo>
                      <a:lnTo>
                        <a:pt x="8384" y="3074"/>
                      </a:lnTo>
                      <a:cubicBezTo>
                        <a:pt x="8357" y="3013"/>
                        <a:pt x="8329" y="2958"/>
                        <a:pt x="8302" y="2898"/>
                      </a:cubicBezTo>
                      <a:cubicBezTo>
                        <a:pt x="8296" y="2887"/>
                        <a:pt x="8291" y="2870"/>
                        <a:pt x="8285" y="2859"/>
                      </a:cubicBezTo>
                      <a:cubicBezTo>
                        <a:pt x="8280" y="2848"/>
                        <a:pt x="8263" y="2821"/>
                        <a:pt x="8252" y="2799"/>
                      </a:cubicBezTo>
                      <a:cubicBezTo>
                        <a:pt x="8247" y="2782"/>
                        <a:pt x="8230" y="2749"/>
                        <a:pt x="8219" y="2727"/>
                      </a:cubicBezTo>
                      <a:lnTo>
                        <a:pt x="8159" y="2600"/>
                      </a:lnTo>
                      <a:cubicBezTo>
                        <a:pt x="8153" y="2584"/>
                        <a:pt x="8142" y="2567"/>
                        <a:pt x="8136" y="2556"/>
                      </a:cubicBezTo>
                      <a:cubicBezTo>
                        <a:pt x="8131" y="2540"/>
                        <a:pt x="8125" y="2534"/>
                        <a:pt x="8120" y="2518"/>
                      </a:cubicBezTo>
                      <a:lnTo>
                        <a:pt x="8098" y="2474"/>
                      </a:lnTo>
                      <a:lnTo>
                        <a:pt x="8032" y="2352"/>
                      </a:lnTo>
                      <a:lnTo>
                        <a:pt x="7988" y="2259"/>
                      </a:lnTo>
                      <a:lnTo>
                        <a:pt x="7982" y="2248"/>
                      </a:lnTo>
                      <a:lnTo>
                        <a:pt x="7982" y="2242"/>
                      </a:lnTo>
                      <a:cubicBezTo>
                        <a:pt x="7982" y="2237"/>
                        <a:pt x="7977" y="2231"/>
                        <a:pt x="7971" y="2226"/>
                      </a:cubicBezTo>
                      <a:lnTo>
                        <a:pt x="7938" y="2160"/>
                      </a:lnTo>
                      <a:lnTo>
                        <a:pt x="7900" y="2088"/>
                      </a:lnTo>
                      <a:lnTo>
                        <a:pt x="7867" y="2022"/>
                      </a:lnTo>
                      <a:lnTo>
                        <a:pt x="7839" y="1978"/>
                      </a:lnTo>
                      <a:lnTo>
                        <a:pt x="7834" y="1967"/>
                      </a:lnTo>
                      <a:lnTo>
                        <a:pt x="7828" y="1956"/>
                      </a:lnTo>
                      <a:cubicBezTo>
                        <a:pt x="7817" y="1934"/>
                        <a:pt x="7806" y="1917"/>
                        <a:pt x="7800" y="1901"/>
                      </a:cubicBezTo>
                      <a:lnTo>
                        <a:pt x="7767" y="1846"/>
                      </a:lnTo>
                      <a:lnTo>
                        <a:pt x="7740" y="1796"/>
                      </a:lnTo>
                      <a:lnTo>
                        <a:pt x="7707" y="1741"/>
                      </a:lnTo>
                      <a:cubicBezTo>
                        <a:pt x="7701" y="1724"/>
                        <a:pt x="7690" y="1713"/>
                        <a:pt x="7685" y="1697"/>
                      </a:cubicBezTo>
                      <a:lnTo>
                        <a:pt x="7657" y="1653"/>
                      </a:lnTo>
                      <a:cubicBezTo>
                        <a:pt x="7646" y="1636"/>
                        <a:pt x="7635" y="1625"/>
                        <a:pt x="7630" y="1609"/>
                      </a:cubicBezTo>
                      <a:lnTo>
                        <a:pt x="7602" y="1565"/>
                      </a:lnTo>
                      <a:lnTo>
                        <a:pt x="7575" y="1521"/>
                      </a:lnTo>
                      <a:cubicBezTo>
                        <a:pt x="7569" y="1510"/>
                        <a:pt x="7558" y="1499"/>
                        <a:pt x="7553" y="1482"/>
                      </a:cubicBezTo>
                      <a:lnTo>
                        <a:pt x="7525" y="1443"/>
                      </a:lnTo>
                      <a:lnTo>
                        <a:pt x="7503" y="1405"/>
                      </a:lnTo>
                      <a:lnTo>
                        <a:pt x="7475" y="1366"/>
                      </a:lnTo>
                      <a:lnTo>
                        <a:pt x="7453" y="1328"/>
                      </a:lnTo>
                      <a:lnTo>
                        <a:pt x="7426" y="1289"/>
                      </a:lnTo>
                      <a:lnTo>
                        <a:pt x="7404" y="1256"/>
                      </a:lnTo>
                      <a:cubicBezTo>
                        <a:pt x="7393" y="1240"/>
                        <a:pt x="7387" y="1229"/>
                        <a:pt x="7376" y="1218"/>
                      </a:cubicBezTo>
                      <a:cubicBezTo>
                        <a:pt x="7371" y="1207"/>
                        <a:pt x="7360" y="1196"/>
                        <a:pt x="7349" y="1179"/>
                      </a:cubicBezTo>
                      <a:lnTo>
                        <a:pt x="7327" y="1146"/>
                      </a:lnTo>
                      <a:cubicBezTo>
                        <a:pt x="7316" y="1135"/>
                        <a:pt x="7310" y="1124"/>
                        <a:pt x="7299" y="1107"/>
                      </a:cubicBezTo>
                      <a:lnTo>
                        <a:pt x="7272" y="1074"/>
                      </a:lnTo>
                      <a:cubicBezTo>
                        <a:pt x="7266" y="1063"/>
                        <a:pt x="7255" y="1052"/>
                        <a:pt x="7250" y="1041"/>
                      </a:cubicBezTo>
                      <a:lnTo>
                        <a:pt x="7222" y="1008"/>
                      </a:lnTo>
                      <a:lnTo>
                        <a:pt x="7195" y="970"/>
                      </a:lnTo>
                      <a:lnTo>
                        <a:pt x="7167" y="937"/>
                      </a:lnTo>
                      <a:cubicBezTo>
                        <a:pt x="7161" y="926"/>
                        <a:pt x="7150" y="915"/>
                        <a:pt x="7139" y="904"/>
                      </a:cubicBezTo>
                      <a:lnTo>
                        <a:pt x="7112" y="871"/>
                      </a:lnTo>
                      <a:lnTo>
                        <a:pt x="7084" y="843"/>
                      </a:lnTo>
                      <a:lnTo>
                        <a:pt x="7057" y="810"/>
                      </a:lnTo>
                      <a:lnTo>
                        <a:pt x="7035" y="782"/>
                      </a:lnTo>
                      <a:lnTo>
                        <a:pt x="7013" y="760"/>
                      </a:lnTo>
                      <a:lnTo>
                        <a:pt x="7007" y="749"/>
                      </a:lnTo>
                      <a:lnTo>
                        <a:pt x="6980" y="722"/>
                      </a:lnTo>
                      <a:cubicBezTo>
                        <a:pt x="6974" y="711"/>
                        <a:pt x="6963" y="705"/>
                        <a:pt x="6952" y="694"/>
                      </a:cubicBezTo>
                      <a:lnTo>
                        <a:pt x="6930" y="667"/>
                      </a:lnTo>
                      <a:lnTo>
                        <a:pt x="6903" y="639"/>
                      </a:lnTo>
                      <a:lnTo>
                        <a:pt x="6875" y="617"/>
                      </a:lnTo>
                      <a:lnTo>
                        <a:pt x="6853" y="590"/>
                      </a:lnTo>
                      <a:lnTo>
                        <a:pt x="6831" y="573"/>
                      </a:lnTo>
                      <a:lnTo>
                        <a:pt x="6809" y="546"/>
                      </a:lnTo>
                      <a:lnTo>
                        <a:pt x="6781" y="524"/>
                      </a:lnTo>
                      <a:lnTo>
                        <a:pt x="6759" y="502"/>
                      </a:lnTo>
                      <a:lnTo>
                        <a:pt x="6732" y="479"/>
                      </a:lnTo>
                      <a:lnTo>
                        <a:pt x="6710" y="463"/>
                      </a:lnTo>
                      <a:lnTo>
                        <a:pt x="6682" y="441"/>
                      </a:lnTo>
                      <a:lnTo>
                        <a:pt x="6660" y="419"/>
                      </a:lnTo>
                      <a:lnTo>
                        <a:pt x="6638" y="402"/>
                      </a:lnTo>
                      <a:lnTo>
                        <a:pt x="6616" y="386"/>
                      </a:lnTo>
                      <a:lnTo>
                        <a:pt x="6589" y="364"/>
                      </a:lnTo>
                      <a:lnTo>
                        <a:pt x="6567" y="347"/>
                      </a:lnTo>
                      <a:lnTo>
                        <a:pt x="6545" y="331"/>
                      </a:lnTo>
                      <a:lnTo>
                        <a:pt x="6522" y="320"/>
                      </a:lnTo>
                      <a:lnTo>
                        <a:pt x="6500" y="303"/>
                      </a:lnTo>
                      <a:lnTo>
                        <a:pt x="6478" y="287"/>
                      </a:lnTo>
                      <a:lnTo>
                        <a:pt x="6451" y="270"/>
                      </a:lnTo>
                      <a:lnTo>
                        <a:pt x="6445" y="265"/>
                      </a:lnTo>
                      <a:lnTo>
                        <a:pt x="6429" y="254"/>
                      </a:lnTo>
                      <a:lnTo>
                        <a:pt x="6407" y="243"/>
                      </a:lnTo>
                      <a:lnTo>
                        <a:pt x="6385" y="226"/>
                      </a:lnTo>
                      <a:lnTo>
                        <a:pt x="6363" y="215"/>
                      </a:lnTo>
                      <a:lnTo>
                        <a:pt x="6341" y="204"/>
                      </a:lnTo>
                      <a:lnTo>
                        <a:pt x="6313" y="193"/>
                      </a:lnTo>
                      <a:lnTo>
                        <a:pt x="6291" y="177"/>
                      </a:lnTo>
                      <a:lnTo>
                        <a:pt x="6269" y="165"/>
                      </a:lnTo>
                      <a:lnTo>
                        <a:pt x="6242" y="154"/>
                      </a:lnTo>
                      <a:lnTo>
                        <a:pt x="6236" y="149"/>
                      </a:lnTo>
                      <a:lnTo>
                        <a:pt x="6220" y="143"/>
                      </a:lnTo>
                      <a:lnTo>
                        <a:pt x="6197" y="132"/>
                      </a:lnTo>
                      <a:lnTo>
                        <a:pt x="6170" y="121"/>
                      </a:lnTo>
                      <a:lnTo>
                        <a:pt x="6148" y="110"/>
                      </a:lnTo>
                      <a:lnTo>
                        <a:pt x="6120" y="99"/>
                      </a:lnTo>
                      <a:lnTo>
                        <a:pt x="6098" y="88"/>
                      </a:lnTo>
                      <a:lnTo>
                        <a:pt x="6071" y="77"/>
                      </a:lnTo>
                      <a:lnTo>
                        <a:pt x="6043" y="72"/>
                      </a:lnTo>
                      <a:lnTo>
                        <a:pt x="6016" y="61"/>
                      </a:lnTo>
                      <a:lnTo>
                        <a:pt x="5994" y="50"/>
                      </a:lnTo>
                      <a:lnTo>
                        <a:pt x="5966" y="44"/>
                      </a:lnTo>
                      <a:lnTo>
                        <a:pt x="5939" y="33"/>
                      </a:lnTo>
                      <a:lnTo>
                        <a:pt x="5911" y="28"/>
                      </a:lnTo>
                      <a:lnTo>
                        <a:pt x="5900" y="28"/>
                      </a:lnTo>
                      <a:lnTo>
                        <a:pt x="5883" y="22"/>
                      </a:lnTo>
                      <a:lnTo>
                        <a:pt x="5856" y="17"/>
                      </a:lnTo>
                      <a:lnTo>
                        <a:pt x="5823" y="11"/>
                      </a:lnTo>
                      <a:lnTo>
                        <a:pt x="5795" y="0"/>
                      </a:lnTo>
                      <a:close/>
                    </a:path>
                  </a:pathLst>
                </a:custGeom>
                <a:gradFill>
                  <a:gsLst>
                    <a:gs pos="0">
                      <a:schemeClr val="accent3"/>
                    </a:gs>
                    <a:gs pos="100000">
                      <a:schemeClr val="accent4"/>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Google Shape;438;p21">
                  <a:extLst>
                    <a:ext uri="{FF2B5EF4-FFF2-40B4-BE49-F238E27FC236}">
                      <a16:creationId xmlns:a16="http://schemas.microsoft.com/office/drawing/2014/main" id="{9E24217D-2FF3-AE8D-FEEF-10B648CF0B3B}"/>
                    </a:ext>
                  </a:extLst>
                </p:cNvPr>
                <p:cNvSpPr/>
                <p:nvPr/>
              </p:nvSpPr>
              <p:spPr>
                <a:xfrm>
                  <a:off x="2368173" y="2467144"/>
                  <a:ext cx="713545" cy="253376"/>
                </a:xfrm>
                <a:custGeom>
                  <a:avLst/>
                  <a:gdLst/>
                  <a:ahLst/>
                  <a:cxnLst/>
                  <a:rect l="l" t="t" r="r" b="b"/>
                  <a:pathLst>
                    <a:path w="12147" h="4754" extrusionOk="0">
                      <a:moveTo>
                        <a:pt x="12147" y="0"/>
                      </a:moveTo>
                      <a:cubicBezTo>
                        <a:pt x="12140" y="1"/>
                        <a:pt x="12134" y="1"/>
                        <a:pt x="12127" y="2"/>
                      </a:cubicBezTo>
                      <a:lnTo>
                        <a:pt x="12127" y="2"/>
                      </a:lnTo>
                      <a:lnTo>
                        <a:pt x="12147" y="0"/>
                      </a:lnTo>
                      <a:close/>
                      <a:moveTo>
                        <a:pt x="12127" y="2"/>
                      </a:moveTo>
                      <a:lnTo>
                        <a:pt x="4826" y="556"/>
                      </a:lnTo>
                      <a:cubicBezTo>
                        <a:pt x="4633" y="567"/>
                        <a:pt x="4435" y="606"/>
                        <a:pt x="4253" y="672"/>
                      </a:cubicBezTo>
                      <a:cubicBezTo>
                        <a:pt x="4077" y="733"/>
                        <a:pt x="3911" y="810"/>
                        <a:pt x="3752" y="909"/>
                      </a:cubicBezTo>
                      <a:cubicBezTo>
                        <a:pt x="3597" y="1003"/>
                        <a:pt x="3454" y="1113"/>
                        <a:pt x="3317" y="1239"/>
                      </a:cubicBezTo>
                      <a:cubicBezTo>
                        <a:pt x="3179" y="1361"/>
                        <a:pt x="3052" y="1493"/>
                        <a:pt x="2936" y="1636"/>
                      </a:cubicBezTo>
                      <a:cubicBezTo>
                        <a:pt x="2854" y="1730"/>
                        <a:pt x="2771" y="1829"/>
                        <a:pt x="2694" y="1928"/>
                      </a:cubicBezTo>
                      <a:cubicBezTo>
                        <a:pt x="2617" y="2027"/>
                        <a:pt x="2545" y="2132"/>
                        <a:pt x="2474" y="2231"/>
                      </a:cubicBezTo>
                      <a:cubicBezTo>
                        <a:pt x="2402" y="2336"/>
                        <a:pt x="2330" y="2440"/>
                        <a:pt x="2264" y="2545"/>
                      </a:cubicBezTo>
                      <a:cubicBezTo>
                        <a:pt x="2193" y="2650"/>
                        <a:pt x="2127" y="2749"/>
                        <a:pt x="2055" y="2853"/>
                      </a:cubicBezTo>
                      <a:cubicBezTo>
                        <a:pt x="1989" y="2958"/>
                        <a:pt x="1917" y="3063"/>
                        <a:pt x="1851" y="3162"/>
                      </a:cubicBezTo>
                      <a:cubicBezTo>
                        <a:pt x="1791" y="3261"/>
                        <a:pt x="1719" y="3360"/>
                        <a:pt x="1653" y="3459"/>
                      </a:cubicBezTo>
                      <a:cubicBezTo>
                        <a:pt x="1587" y="3553"/>
                        <a:pt x="1515" y="3647"/>
                        <a:pt x="1444" y="3740"/>
                      </a:cubicBezTo>
                      <a:cubicBezTo>
                        <a:pt x="1378" y="3828"/>
                        <a:pt x="1306" y="3917"/>
                        <a:pt x="1240" y="3994"/>
                      </a:cubicBezTo>
                      <a:cubicBezTo>
                        <a:pt x="1152" y="4098"/>
                        <a:pt x="1058" y="4192"/>
                        <a:pt x="959" y="4280"/>
                      </a:cubicBezTo>
                      <a:cubicBezTo>
                        <a:pt x="865" y="4368"/>
                        <a:pt x="766" y="4445"/>
                        <a:pt x="661" y="4512"/>
                      </a:cubicBezTo>
                      <a:cubicBezTo>
                        <a:pt x="562" y="4578"/>
                        <a:pt x="458" y="4627"/>
                        <a:pt x="347" y="4671"/>
                      </a:cubicBezTo>
                      <a:cubicBezTo>
                        <a:pt x="232" y="4710"/>
                        <a:pt x="116" y="4737"/>
                        <a:pt x="0" y="4754"/>
                      </a:cubicBezTo>
                      <a:lnTo>
                        <a:pt x="6335" y="4087"/>
                      </a:lnTo>
                      <a:cubicBezTo>
                        <a:pt x="6473" y="4071"/>
                        <a:pt x="6611" y="4043"/>
                        <a:pt x="6737" y="3999"/>
                      </a:cubicBezTo>
                      <a:cubicBezTo>
                        <a:pt x="6870" y="3961"/>
                        <a:pt x="6996" y="3906"/>
                        <a:pt x="7117" y="3839"/>
                      </a:cubicBezTo>
                      <a:cubicBezTo>
                        <a:pt x="7244" y="3773"/>
                        <a:pt x="7360" y="3702"/>
                        <a:pt x="7475" y="3614"/>
                      </a:cubicBezTo>
                      <a:cubicBezTo>
                        <a:pt x="7597" y="3531"/>
                        <a:pt x="7712" y="3437"/>
                        <a:pt x="7823" y="3338"/>
                      </a:cubicBezTo>
                      <a:cubicBezTo>
                        <a:pt x="7905" y="3256"/>
                        <a:pt x="7993" y="3173"/>
                        <a:pt x="8081" y="3085"/>
                      </a:cubicBezTo>
                      <a:cubicBezTo>
                        <a:pt x="8164" y="2997"/>
                        <a:pt x="8247" y="2909"/>
                        <a:pt x="8335" y="2815"/>
                      </a:cubicBezTo>
                      <a:cubicBezTo>
                        <a:pt x="8417" y="2721"/>
                        <a:pt x="8500" y="2628"/>
                        <a:pt x="8583" y="2528"/>
                      </a:cubicBezTo>
                      <a:cubicBezTo>
                        <a:pt x="8665" y="2429"/>
                        <a:pt x="8753" y="2330"/>
                        <a:pt x="8836" y="2231"/>
                      </a:cubicBezTo>
                      <a:lnTo>
                        <a:pt x="9089" y="1934"/>
                      </a:lnTo>
                      <a:cubicBezTo>
                        <a:pt x="9172" y="1829"/>
                        <a:pt x="9260" y="1730"/>
                        <a:pt x="9354" y="1631"/>
                      </a:cubicBezTo>
                      <a:cubicBezTo>
                        <a:pt x="9442" y="1531"/>
                        <a:pt x="9530" y="1432"/>
                        <a:pt x="9629" y="1339"/>
                      </a:cubicBezTo>
                      <a:cubicBezTo>
                        <a:pt x="9723" y="1239"/>
                        <a:pt x="9817" y="1146"/>
                        <a:pt x="9916" y="1052"/>
                      </a:cubicBezTo>
                      <a:cubicBezTo>
                        <a:pt x="10064" y="914"/>
                        <a:pt x="10219" y="788"/>
                        <a:pt x="10384" y="672"/>
                      </a:cubicBezTo>
                      <a:cubicBezTo>
                        <a:pt x="10544" y="551"/>
                        <a:pt x="10720" y="446"/>
                        <a:pt x="10896" y="353"/>
                      </a:cubicBezTo>
                      <a:cubicBezTo>
                        <a:pt x="11084" y="253"/>
                        <a:pt x="11282" y="176"/>
                        <a:pt x="11480" y="121"/>
                      </a:cubicBezTo>
                      <a:cubicBezTo>
                        <a:pt x="11689" y="57"/>
                        <a:pt x="11908" y="19"/>
                        <a:pt x="12127" y="2"/>
                      </a:cubicBezTo>
                      <a:close/>
                    </a:path>
                  </a:pathLst>
                </a:custGeom>
                <a:gradFill>
                  <a:gsLst>
                    <a:gs pos="0">
                      <a:schemeClr val="accent4"/>
                    </a:gs>
                    <a:gs pos="100000">
                      <a:schemeClr val="accent5"/>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oogle Shape;439;p21">
                <a:extLst>
                  <a:ext uri="{FF2B5EF4-FFF2-40B4-BE49-F238E27FC236}">
                    <a16:creationId xmlns:a16="http://schemas.microsoft.com/office/drawing/2014/main" id="{50F6DED2-A2FC-4E39-ACDE-87F2D70674EA}"/>
                  </a:ext>
                </a:extLst>
              </p:cNvPr>
              <p:cNvGrpSpPr/>
              <p:nvPr/>
            </p:nvGrpSpPr>
            <p:grpSpPr>
              <a:xfrm>
                <a:off x="2650669" y="2463573"/>
                <a:ext cx="2061639" cy="752243"/>
                <a:chOff x="2650669" y="2463573"/>
                <a:chExt cx="2061639" cy="752243"/>
              </a:xfrm>
            </p:grpSpPr>
            <p:sp>
              <p:nvSpPr>
                <p:cNvPr id="15" name="Google Shape;440;p21">
                  <a:extLst>
                    <a:ext uri="{FF2B5EF4-FFF2-40B4-BE49-F238E27FC236}">
                      <a16:creationId xmlns:a16="http://schemas.microsoft.com/office/drawing/2014/main" id="{0B3B707A-03B4-2898-159E-F57F03C3B586}"/>
                    </a:ext>
                  </a:extLst>
                </p:cNvPr>
                <p:cNvSpPr/>
                <p:nvPr/>
              </p:nvSpPr>
              <p:spPr>
                <a:xfrm>
                  <a:off x="2650669" y="2463573"/>
                  <a:ext cx="1468797" cy="751655"/>
                </a:xfrm>
                <a:custGeom>
                  <a:avLst/>
                  <a:gdLst/>
                  <a:ahLst/>
                  <a:cxnLst/>
                  <a:rect l="l" t="t" r="r" b="b"/>
                  <a:pathLst>
                    <a:path w="25004" h="14103" extrusionOk="0">
                      <a:moveTo>
                        <a:pt x="13" y="552"/>
                      </a:moveTo>
                      <a:cubicBezTo>
                        <a:pt x="9" y="552"/>
                        <a:pt x="5" y="552"/>
                        <a:pt x="0" y="552"/>
                      </a:cubicBezTo>
                      <a:lnTo>
                        <a:pt x="11" y="552"/>
                      </a:lnTo>
                      <a:lnTo>
                        <a:pt x="13" y="552"/>
                      </a:lnTo>
                      <a:close/>
                      <a:moveTo>
                        <a:pt x="25004" y="12213"/>
                      </a:moveTo>
                      <a:lnTo>
                        <a:pt x="24768" y="12262"/>
                      </a:lnTo>
                      <a:lnTo>
                        <a:pt x="24768" y="12262"/>
                      </a:lnTo>
                      <a:cubicBezTo>
                        <a:pt x="24845" y="12248"/>
                        <a:pt x="24925" y="12232"/>
                        <a:pt x="25004" y="12213"/>
                      </a:cubicBezTo>
                      <a:close/>
                      <a:moveTo>
                        <a:pt x="7387" y="1"/>
                      </a:moveTo>
                      <a:lnTo>
                        <a:pt x="7327" y="6"/>
                      </a:lnTo>
                      <a:lnTo>
                        <a:pt x="7321" y="6"/>
                      </a:lnTo>
                      <a:lnTo>
                        <a:pt x="4776" y="199"/>
                      </a:lnTo>
                      <a:lnTo>
                        <a:pt x="13" y="552"/>
                      </a:lnTo>
                      <a:lnTo>
                        <a:pt x="13" y="552"/>
                      </a:lnTo>
                      <a:cubicBezTo>
                        <a:pt x="53" y="551"/>
                        <a:pt x="93" y="546"/>
                        <a:pt x="133" y="546"/>
                      </a:cubicBezTo>
                      <a:lnTo>
                        <a:pt x="276" y="546"/>
                      </a:lnTo>
                      <a:cubicBezTo>
                        <a:pt x="325" y="546"/>
                        <a:pt x="375" y="552"/>
                        <a:pt x="419" y="557"/>
                      </a:cubicBezTo>
                      <a:cubicBezTo>
                        <a:pt x="469" y="557"/>
                        <a:pt x="513" y="563"/>
                        <a:pt x="557" y="568"/>
                      </a:cubicBezTo>
                      <a:lnTo>
                        <a:pt x="568" y="568"/>
                      </a:lnTo>
                      <a:cubicBezTo>
                        <a:pt x="617" y="574"/>
                        <a:pt x="667" y="585"/>
                        <a:pt x="716" y="590"/>
                      </a:cubicBezTo>
                      <a:lnTo>
                        <a:pt x="722" y="590"/>
                      </a:lnTo>
                      <a:cubicBezTo>
                        <a:pt x="772" y="601"/>
                        <a:pt x="821" y="612"/>
                        <a:pt x="876" y="623"/>
                      </a:cubicBezTo>
                      <a:cubicBezTo>
                        <a:pt x="981" y="645"/>
                        <a:pt x="1091" y="679"/>
                        <a:pt x="1207" y="712"/>
                      </a:cubicBezTo>
                      <a:cubicBezTo>
                        <a:pt x="1350" y="756"/>
                        <a:pt x="1488" y="811"/>
                        <a:pt x="1631" y="866"/>
                      </a:cubicBezTo>
                      <a:cubicBezTo>
                        <a:pt x="1697" y="899"/>
                        <a:pt x="1763" y="926"/>
                        <a:pt x="1824" y="959"/>
                      </a:cubicBezTo>
                      <a:lnTo>
                        <a:pt x="1835" y="965"/>
                      </a:lnTo>
                      <a:cubicBezTo>
                        <a:pt x="1901" y="992"/>
                        <a:pt x="1961" y="1026"/>
                        <a:pt x="2022" y="1059"/>
                      </a:cubicBezTo>
                      <a:lnTo>
                        <a:pt x="2033" y="1064"/>
                      </a:lnTo>
                      <a:cubicBezTo>
                        <a:pt x="2099" y="1097"/>
                        <a:pt x="2160" y="1136"/>
                        <a:pt x="2220" y="1174"/>
                      </a:cubicBezTo>
                      <a:cubicBezTo>
                        <a:pt x="2286" y="1207"/>
                        <a:pt x="2347" y="1246"/>
                        <a:pt x="2408" y="1290"/>
                      </a:cubicBezTo>
                      <a:lnTo>
                        <a:pt x="2413" y="1295"/>
                      </a:lnTo>
                      <a:cubicBezTo>
                        <a:pt x="2474" y="1334"/>
                        <a:pt x="2534" y="1373"/>
                        <a:pt x="2589" y="1417"/>
                      </a:cubicBezTo>
                      <a:lnTo>
                        <a:pt x="2595" y="1417"/>
                      </a:lnTo>
                      <a:cubicBezTo>
                        <a:pt x="2655" y="1461"/>
                        <a:pt x="2716" y="1505"/>
                        <a:pt x="2771" y="1554"/>
                      </a:cubicBezTo>
                      <a:cubicBezTo>
                        <a:pt x="2832" y="1604"/>
                        <a:pt x="2887" y="1654"/>
                        <a:pt x="2947" y="1703"/>
                      </a:cubicBezTo>
                      <a:lnTo>
                        <a:pt x="2953" y="1709"/>
                      </a:lnTo>
                      <a:cubicBezTo>
                        <a:pt x="3008" y="1753"/>
                        <a:pt x="3063" y="1802"/>
                        <a:pt x="3118" y="1852"/>
                      </a:cubicBezTo>
                      <a:lnTo>
                        <a:pt x="3124" y="1863"/>
                      </a:lnTo>
                      <a:cubicBezTo>
                        <a:pt x="3179" y="1912"/>
                        <a:pt x="3234" y="1962"/>
                        <a:pt x="3283" y="2012"/>
                      </a:cubicBezTo>
                      <a:lnTo>
                        <a:pt x="3294" y="2028"/>
                      </a:lnTo>
                      <a:cubicBezTo>
                        <a:pt x="3350" y="2078"/>
                        <a:pt x="3399" y="2127"/>
                        <a:pt x="3449" y="2182"/>
                      </a:cubicBezTo>
                      <a:lnTo>
                        <a:pt x="3460" y="2193"/>
                      </a:lnTo>
                      <a:cubicBezTo>
                        <a:pt x="3509" y="2248"/>
                        <a:pt x="3559" y="2298"/>
                        <a:pt x="3603" y="2359"/>
                      </a:cubicBezTo>
                      <a:lnTo>
                        <a:pt x="3614" y="2370"/>
                      </a:lnTo>
                      <a:cubicBezTo>
                        <a:pt x="3669" y="2425"/>
                        <a:pt x="3719" y="2485"/>
                        <a:pt x="3768" y="2546"/>
                      </a:cubicBezTo>
                      <a:cubicBezTo>
                        <a:pt x="3818" y="2601"/>
                        <a:pt x="3862" y="2662"/>
                        <a:pt x="3911" y="2722"/>
                      </a:cubicBezTo>
                      <a:cubicBezTo>
                        <a:pt x="3917" y="2728"/>
                        <a:pt x="3922" y="2733"/>
                        <a:pt x="3928" y="2739"/>
                      </a:cubicBezTo>
                      <a:cubicBezTo>
                        <a:pt x="3972" y="2799"/>
                        <a:pt x="4016" y="2860"/>
                        <a:pt x="4066" y="2920"/>
                      </a:cubicBezTo>
                      <a:cubicBezTo>
                        <a:pt x="4066" y="2920"/>
                        <a:pt x="4066" y="2926"/>
                        <a:pt x="4066" y="2926"/>
                      </a:cubicBezTo>
                      <a:cubicBezTo>
                        <a:pt x="4165" y="3053"/>
                        <a:pt x="4258" y="3185"/>
                        <a:pt x="4347" y="3317"/>
                      </a:cubicBezTo>
                      <a:lnTo>
                        <a:pt x="4358" y="3334"/>
                      </a:lnTo>
                      <a:cubicBezTo>
                        <a:pt x="4446" y="3466"/>
                        <a:pt x="4534" y="3604"/>
                        <a:pt x="4622" y="3741"/>
                      </a:cubicBezTo>
                      <a:cubicBezTo>
                        <a:pt x="4628" y="3747"/>
                        <a:pt x="4628" y="3752"/>
                        <a:pt x="4633" y="3758"/>
                      </a:cubicBezTo>
                      <a:cubicBezTo>
                        <a:pt x="4721" y="3895"/>
                        <a:pt x="4804" y="4039"/>
                        <a:pt x="4886" y="4182"/>
                      </a:cubicBezTo>
                      <a:cubicBezTo>
                        <a:pt x="4886" y="4187"/>
                        <a:pt x="4892" y="4187"/>
                        <a:pt x="4892" y="4193"/>
                      </a:cubicBezTo>
                      <a:cubicBezTo>
                        <a:pt x="4975" y="4336"/>
                        <a:pt x="5052" y="4474"/>
                        <a:pt x="5134" y="4617"/>
                      </a:cubicBezTo>
                      <a:lnTo>
                        <a:pt x="5156" y="4661"/>
                      </a:lnTo>
                      <a:cubicBezTo>
                        <a:pt x="5233" y="4799"/>
                        <a:pt x="5305" y="4942"/>
                        <a:pt x="5377" y="5080"/>
                      </a:cubicBezTo>
                      <a:lnTo>
                        <a:pt x="5399" y="5113"/>
                      </a:lnTo>
                      <a:cubicBezTo>
                        <a:pt x="5470" y="5256"/>
                        <a:pt x="5542" y="5394"/>
                        <a:pt x="5614" y="5537"/>
                      </a:cubicBezTo>
                      <a:lnTo>
                        <a:pt x="5641" y="5592"/>
                      </a:lnTo>
                      <a:cubicBezTo>
                        <a:pt x="5707" y="5730"/>
                        <a:pt x="5784" y="5879"/>
                        <a:pt x="5850" y="6016"/>
                      </a:cubicBezTo>
                      <a:lnTo>
                        <a:pt x="5900" y="6060"/>
                      </a:lnTo>
                      <a:cubicBezTo>
                        <a:pt x="5966" y="6198"/>
                        <a:pt x="6038" y="6341"/>
                        <a:pt x="6104" y="6479"/>
                      </a:cubicBezTo>
                      <a:lnTo>
                        <a:pt x="6242" y="6765"/>
                      </a:lnTo>
                      <a:lnTo>
                        <a:pt x="6379" y="7052"/>
                      </a:lnTo>
                      <a:lnTo>
                        <a:pt x="6522" y="7338"/>
                      </a:lnTo>
                      <a:cubicBezTo>
                        <a:pt x="6533" y="7360"/>
                        <a:pt x="6544" y="7382"/>
                        <a:pt x="6555" y="7404"/>
                      </a:cubicBezTo>
                      <a:cubicBezTo>
                        <a:pt x="6567" y="7426"/>
                        <a:pt x="6572" y="7432"/>
                        <a:pt x="6578" y="7443"/>
                      </a:cubicBezTo>
                      <a:lnTo>
                        <a:pt x="6666" y="7625"/>
                      </a:lnTo>
                      <a:lnTo>
                        <a:pt x="6770" y="7829"/>
                      </a:lnTo>
                      <a:cubicBezTo>
                        <a:pt x="6809" y="7900"/>
                        <a:pt x="6842" y="7966"/>
                        <a:pt x="6880" y="8038"/>
                      </a:cubicBezTo>
                      <a:cubicBezTo>
                        <a:pt x="6914" y="8104"/>
                        <a:pt x="6947" y="8176"/>
                        <a:pt x="6985" y="8242"/>
                      </a:cubicBezTo>
                      <a:lnTo>
                        <a:pt x="7051" y="8363"/>
                      </a:lnTo>
                      <a:lnTo>
                        <a:pt x="7062" y="8379"/>
                      </a:lnTo>
                      <a:lnTo>
                        <a:pt x="7073" y="8401"/>
                      </a:lnTo>
                      <a:lnTo>
                        <a:pt x="7095" y="8445"/>
                      </a:lnTo>
                      <a:lnTo>
                        <a:pt x="7161" y="8561"/>
                      </a:lnTo>
                      <a:lnTo>
                        <a:pt x="7233" y="8682"/>
                      </a:lnTo>
                      <a:lnTo>
                        <a:pt x="7299" y="8798"/>
                      </a:lnTo>
                      <a:lnTo>
                        <a:pt x="7321" y="8842"/>
                      </a:lnTo>
                      <a:lnTo>
                        <a:pt x="7332" y="8853"/>
                      </a:lnTo>
                      <a:cubicBezTo>
                        <a:pt x="7343" y="8875"/>
                        <a:pt x="7354" y="8892"/>
                        <a:pt x="7365" y="8914"/>
                      </a:cubicBezTo>
                      <a:cubicBezTo>
                        <a:pt x="7376" y="8936"/>
                        <a:pt x="7404" y="8974"/>
                        <a:pt x="7420" y="9007"/>
                      </a:cubicBezTo>
                      <a:lnTo>
                        <a:pt x="7475" y="9101"/>
                      </a:lnTo>
                      <a:lnTo>
                        <a:pt x="7531" y="9189"/>
                      </a:lnTo>
                      <a:cubicBezTo>
                        <a:pt x="7547" y="9222"/>
                        <a:pt x="7569" y="9250"/>
                        <a:pt x="7586" y="9283"/>
                      </a:cubicBezTo>
                      <a:cubicBezTo>
                        <a:pt x="7591" y="9288"/>
                        <a:pt x="7597" y="9299"/>
                        <a:pt x="7602" y="9310"/>
                      </a:cubicBezTo>
                      <a:lnTo>
                        <a:pt x="7635" y="9360"/>
                      </a:lnTo>
                      <a:lnTo>
                        <a:pt x="7685" y="9437"/>
                      </a:lnTo>
                      <a:cubicBezTo>
                        <a:pt x="7701" y="9465"/>
                        <a:pt x="7718" y="9492"/>
                        <a:pt x="7734" y="9514"/>
                      </a:cubicBezTo>
                      <a:lnTo>
                        <a:pt x="7784" y="9597"/>
                      </a:lnTo>
                      <a:cubicBezTo>
                        <a:pt x="7800" y="9619"/>
                        <a:pt x="7817" y="9646"/>
                        <a:pt x="7833" y="9668"/>
                      </a:cubicBezTo>
                      <a:cubicBezTo>
                        <a:pt x="7850" y="9690"/>
                        <a:pt x="7867" y="9718"/>
                        <a:pt x="7883" y="9740"/>
                      </a:cubicBezTo>
                      <a:lnTo>
                        <a:pt x="7927" y="9812"/>
                      </a:lnTo>
                      <a:lnTo>
                        <a:pt x="7977" y="9889"/>
                      </a:lnTo>
                      <a:lnTo>
                        <a:pt x="8026" y="9955"/>
                      </a:lnTo>
                      <a:lnTo>
                        <a:pt x="8076" y="10026"/>
                      </a:lnTo>
                      <a:cubicBezTo>
                        <a:pt x="8092" y="10048"/>
                        <a:pt x="8109" y="10070"/>
                        <a:pt x="8125" y="10093"/>
                      </a:cubicBezTo>
                      <a:lnTo>
                        <a:pt x="8175" y="10164"/>
                      </a:lnTo>
                      <a:cubicBezTo>
                        <a:pt x="8192" y="10186"/>
                        <a:pt x="8208" y="10208"/>
                        <a:pt x="8225" y="10230"/>
                      </a:cubicBezTo>
                      <a:lnTo>
                        <a:pt x="8274" y="10302"/>
                      </a:lnTo>
                      <a:cubicBezTo>
                        <a:pt x="8291" y="10324"/>
                        <a:pt x="8307" y="10346"/>
                        <a:pt x="8329" y="10368"/>
                      </a:cubicBezTo>
                      <a:lnTo>
                        <a:pt x="8379" y="10440"/>
                      </a:lnTo>
                      <a:lnTo>
                        <a:pt x="8434" y="10506"/>
                      </a:lnTo>
                      <a:lnTo>
                        <a:pt x="8483" y="10577"/>
                      </a:lnTo>
                      <a:lnTo>
                        <a:pt x="8539" y="10643"/>
                      </a:lnTo>
                      <a:lnTo>
                        <a:pt x="8594" y="10715"/>
                      </a:lnTo>
                      <a:lnTo>
                        <a:pt x="8649" y="10781"/>
                      </a:lnTo>
                      <a:cubicBezTo>
                        <a:pt x="8665" y="10803"/>
                        <a:pt x="8687" y="10825"/>
                        <a:pt x="8704" y="10853"/>
                      </a:cubicBezTo>
                      <a:lnTo>
                        <a:pt x="8759" y="10919"/>
                      </a:lnTo>
                      <a:cubicBezTo>
                        <a:pt x="8781" y="10941"/>
                        <a:pt x="8797" y="10963"/>
                        <a:pt x="8820" y="10985"/>
                      </a:cubicBezTo>
                      <a:lnTo>
                        <a:pt x="8875" y="11051"/>
                      </a:lnTo>
                      <a:cubicBezTo>
                        <a:pt x="8880" y="11057"/>
                        <a:pt x="8891" y="11068"/>
                        <a:pt x="8897" y="11073"/>
                      </a:cubicBezTo>
                      <a:lnTo>
                        <a:pt x="8930" y="11112"/>
                      </a:lnTo>
                      <a:lnTo>
                        <a:pt x="8990" y="11178"/>
                      </a:lnTo>
                      <a:lnTo>
                        <a:pt x="9045" y="11238"/>
                      </a:lnTo>
                      <a:lnTo>
                        <a:pt x="9100" y="11299"/>
                      </a:lnTo>
                      <a:lnTo>
                        <a:pt x="9161" y="11354"/>
                      </a:lnTo>
                      <a:lnTo>
                        <a:pt x="9216" y="11415"/>
                      </a:lnTo>
                      <a:lnTo>
                        <a:pt x="9271" y="11470"/>
                      </a:lnTo>
                      <a:lnTo>
                        <a:pt x="9326" y="11525"/>
                      </a:lnTo>
                      <a:lnTo>
                        <a:pt x="9381" y="11580"/>
                      </a:lnTo>
                      <a:lnTo>
                        <a:pt x="9442" y="11635"/>
                      </a:lnTo>
                      <a:lnTo>
                        <a:pt x="9497" y="11690"/>
                      </a:lnTo>
                      <a:lnTo>
                        <a:pt x="9552" y="11740"/>
                      </a:lnTo>
                      <a:lnTo>
                        <a:pt x="9607" y="11789"/>
                      </a:lnTo>
                      <a:cubicBezTo>
                        <a:pt x="9624" y="11811"/>
                        <a:pt x="9646" y="11828"/>
                        <a:pt x="9662" y="11844"/>
                      </a:cubicBezTo>
                      <a:lnTo>
                        <a:pt x="9701" y="11872"/>
                      </a:lnTo>
                      <a:lnTo>
                        <a:pt x="9717" y="11888"/>
                      </a:lnTo>
                      <a:lnTo>
                        <a:pt x="9772" y="11932"/>
                      </a:lnTo>
                      <a:lnTo>
                        <a:pt x="9828" y="11982"/>
                      </a:lnTo>
                      <a:lnTo>
                        <a:pt x="9883" y="12026"/>
                      </a:lnTo>
                      <a:lnTo>
                        <a:pt x="9921" y="12059"/>
                      </a:lnTo>
                      <a:lnTo>
                        <a:pt x="9938" y="12070"/>
                      </a:lnTo>
                      <a:lnTo>
                        <a:pt x="9993" y="12114"/>
                      </a:lnTo>
                      <a:lnTo>
                        <a:pt x="10048" y="12164"/>
                      </a:lnTo>
                      <a:lnTo>
                        <a:pt x="10103" y="12208"/>
                      </a:lnTo>
                      <a:lnTo>
                        <a:pt x="10158" y="12252"/>
                      </a:lnTo>
                      <a:lnTo>
                        <a:pt x="10213" y="12290"/>
                      </a:lnTo>
                      <a:lnTo>
                        <a:pt x="10274" y="12334"/>
                      </a:lnTo>
                      <a:lnTo>
                        <a:pt x="10329" y="12379"/>
                      </a:lnTo>
                      <a:lnTo>
                        <a:pt x="10389" y="12423"/>
                      </a:lnTo>
                      <a:lnTo>
                        <a:pt x="10445" y="12461"/>
                      </a:lnTo>
                      <a:lnTo>
                        <a:pt x="10505" y="12505"/>
                      </a:lnTo>
                      <a:lnTo>
                        <a:pt x="10566" y="12544"/>
                      </a:lnTo>
                      <a:lnTo>
                        <a:pt x="10626" y="12588"/>
                      </a:lnTo>
                      <a:cubicBezTo>
                        <a:pt x="10643" y="12599"/>
                        <a:pt x="10665" y="12615"/>
                        <a:pt x="10687" y="12626"/>
                      </a:cubicBezTo>
                      <a:lnTo>
                        <a:pt x="10747" y="12665"/>
                      </a:lnTo>
                      <a:lnTo>
                        <a:pt x="10808" y="12709"/>
                      </a:lnTo>
                      <a:lnTo>
                        <a:pt x="10869" y="12748"/>
                      </a:lnTo>
                      <a:lnTo>
                        <a:pt x="10935" y="12786"/>
                      </a:lnTo>
                      <a:lnTo>
                        <a:pt x="11001" y="12830"/>
                      </a:lnTo>
                      <a:lnTo>
                        <a:pt x="11072" y="12869"/>
                      </a:lnTo>
                      <a:lnTo>
                        <a:pt x="11139" y="12907"/>
                      </a:lnTo>
                      <a:lnTo>
                        <a:pt x="11210" y="12946"/>
                      </a:lnTo>
                      <a:cubicBezTo>
                        <a:pt x="11232" y="12962"/>
                        <a:pt x="11254" y="12973"/>
                        <a:pt x="11276" y="12990"/>
                      </a:cubicBezTo>
                      <a:lnTo>
                        <a:pt x="11348" y="13029"/>
                      </a:lnTo>
                      <a:lnTo>
                        <a:pt x="11414" y="13067"/>
                      </a:lnTo>
                      <a:lnTo>
                        <a:pt x="11491" y="13106"/>
                      </a:lnTo>
                      <a:lnTo>
                        <a:pt x="11497" y="13111"/>
                      </a:lnTo>
                      <a:lnTo>
                        <a:pt x="11502" y="13111"/>
                      </a:lnTo>
                      <a:lnTo>
                        <a:pt x="11568" y="13144"/>
                      </a:lnTo>
                      <a:lnTo>
                        <a:pt x="11640" y="13183"/>
                      </a:lnTo>
                      <a:lnTo>
                        <a:pt x="11717" y="13227"/>
                      </a:lnTo>
                      <a:lnTo>
                        <a:pt x="11739" y="13232"/>
                      </a:lnTo>
                      <a:lnTo>
                        <a:pt x="11761" y="13243"/>
                      </a:lnTo>
                      <a:lnTo>
                        <a:pt x="11778" y="13254"/>
                      </a:lnTo>
                      <a:lnTo>
                        <a:pt x="11800" y="13265"/>
                      </a:lnTo>
                      <a:lnTo>
                        <a:pt x="11860" y="13293"/>
                      </a:lnTo>
                      <a:lnTo>
                        <a:pt x="11921" y="13326"/>
                      </a:lnTo>
                      <a:lnTo>
                        <a:pt x="11981" y="13354"/>
                      </a:lnTo>
                      <a:lnTo>
                        <a:pt x="12042" y="13381"/>
                      </a:lnTo>
                      <a:lnTo>
                        <a:pt x="12119" y="13420"/>
                      </a:lnTo>
                      <a:lnTo>
                        <a:pt x="12136" y="13420"/>
                      </a:lnTo>
                      <a:cubicBezTo>
                        <a:pt x="12158" y="13431"/>
                        <a:pt x="12180" y="13442"/>
                        <a:pt x="12202" y="13453"/>
                      </a:cubicBezTo>
                      <a:lnTo>
                        <a:pt x="12279" y="13486"/>
                      </a:lnTo>
                      <a:lnTo>
                        <a:pt x="12361" y="13519"/>
                      </a:lnTo>
                      <a:lnTo>
                        <a:pt x="12444" y="13552"/>
                      </a:lnTo>
                      <a:lnTo>
                        <a:pt x="12455" y="13557"/>
                      </a:lnTo>
                      <a:lnTo>
                        <a:pt x="12461" y="13563"/>
                      </a:lnTo>
                      <a:lnTo>
                        <a:pt x="12521" y="13585"/>
                      </a:lnTo>
                      <a:lnTo>
                        <a:pt x="12604" y="13618"/>
                      </a:lnTo>
                      <a:lnTo>
                        <a:pt x="12681" y="13645"/>
                      </a:lnTo>
                      <a:lnTo>
                        <a:pt x="12764" y="13679"/>
                      </a:lnTo>
                      <a:lnTo>
                        <a:pt x="12780" y="13679"/>
                      </a:lnTo>
                      <a:lnTo>
                        <a:pt x="12852" y="13701"/>
                      </a:lnTo>
                      <a:lnTo>
                        <a:pt x="12929" y="13728"/>
                      </a:lnTo>
                      <a:lnTo>
                        <a:pt x="13012" y="13756"/>
                      </a:lnTo>
                      <a:lnTo>
                        <a:pt x="13089" y="13783"/>
                      </a:lnTo>
                      <a:lnTo>
                        <a:pt x="13094" y="13783"/>
                      </a:lnTo>
                      <a:lnTo>
                        <a:pt x="13177" y="13811"/>
                      </a:lnTo>
                      <a:lnTo>
                        <a:pt x="13265" y="13833"/>
                      </a:lnTo>
                      <a:lnTo>
                        <a:pt x="13348" y="13860"/>
                      </a:lnTo>
                      <a:lnTo>
                        <a:pt x="13397" y="13871"/>
                      </a:lnTo>
                      <a:lnTo>
                        <a:pt x="13403" y="13871"/>
                      </a:lnTo>
                      <a:lnTo>
                        <a:pt x="13436" y="13882"/>
                      </a:lnTo>
                      <a:lnTo>
                        <a:pt x="13529" y="13904"/>
                      </a:lnTo>
                      <a:lnTo>
                        <a:pt x="13617" y="13926"/>
                      </a:lnTo>
                      <a:lnTo>
                        <a:pt x="13706" y="13948"/>
                      </a:lnTo>
                      <a:lnTo>
                        <a:pt x="13805" y="13970"/>
                      </a:lnTo>
                      <a:lnTo>
                        <a:pt x="13904" y="13993"/>
                      </a:lnTo>
                      <a:lnTo>
                        <a:pt x="14003" y="14009"/>
                      </a:lnTo>
                      <a:lnTo>
                        <a:pt x="14014" y="14009"/>
                      </a:lnTo>
                      <a:lnTo>
                        <a:pt x="14102" y="14026"/>
                      </a:lnTo>
                      <a:lnTo>
                        <a:pt x="14218" y="14042"/>
                      </a:lnTo>
                      <a:lnTo>
                        <a:pt x="14295" y="14053"/>
                      </a:lnTo>
                      <a:lnTo>
                        <a:pt x="14334" y="14053"/>
                      </a:lnTo>
                      <a:lnTo>
                        <a:pt x="14455" y="14070"/>
                      </a:lnTo>
                      <a:cubicBezTo>
                        <a:pt x="14493" y="14070"/>
                        <a:pt x="14532" y="14075"/>
                        <a:pt x="14570" y="14081"/>
                      </a:cubicBezTo>
                      <a:lnTo>
                        <a:pt x="14631" y="14081"/>
                      </a:lnTo>
                      <a:lnTo>
                        <a:pt x="14725" y="14086"/>
                      </a:lnTo>
                      <a:cubicBezTo>
                        <a:pt x="14774" y="14092"/>
                        <a:pt x="14824" y="14097"/>
                        <a:pt x="14873" y="14097"/>
                      </a:cubicBezTo>
                      <a:lnTo>
                        <a:pt x="14917" y="14097"/>
                      </a:lnTo>
                      <a:lnTo>
                        <a:pt x="15028" y="14103"/>
                      </a:lnTo>
                      <a:lnTo>
                        <a:pt x="15182" y="14103"/>
                      </a:lnTo>
                      <a:cubicBezTo>
                        <a:pt x="15281" y="14103"/>
                        <a:pt x="15375" y="14103"/>
                        <a:pt x="15474" y="14097"/>
                      </a:cubicBezTo>
                      <a:lnTo>
                        <a:pt x="15540" y="14097"/>
                      </a:lnTo>
                      <a:lnTo>
                        <a:pt x="15606" y="14092"/>
                      </a:lnTo>
                      <a:cubicBezTo>
                        <a:pt x="15683" y="14086"/>
                        <a:pt x="15766" y="14081"/>
                        <a:pt x="15843" y="14070"/>
                      </a:cubicBezTo>
                      <a:lnTo>
                        <a:pt x="15892" y="14064"/>
                      </a:lnTo>
                      <a:cubicBezTo>
                        <a:pt x="15915" y="14064"/>
                        <a:pt x="15931" y="14059"/>
                        <a:pt x="15953" y="14059"/>
                      </a:cubicBezTo>
                      <a:cubicBezTo>
                        <a:pt x="16030" y="14048"/>
                        <a:pt x="16102" y="14042"/>
                        <a:pt x="16179" y="14026"/>
                      </a:cubicBezTo>
                      <a:lnTo>
                        <a:pt x="16251" y="14020"/>
                      </a:lnTo>
                      <a:lnTo>
                        <a:pt x="16278" y="14015"/>
                      </a:lnTo>
                      <a:cubicBezTo>
                        <a:pt x="16388" y="13998"/>
                        <a:pt x="16493" y="13976"/>
                        <a:pt x="16598" y="13954"/>
                      </a:cubicBezTo>
                      <a:lnTo>
                        <a:pt x="24768" y="12262"/>
                      </a:lnTo>
                      <a:lnTo>
                        <a:pt x="24768" y="12262"/>
                      </a:lnTo>
                      <a:cubicBezTo>
                        <a:pt x="24732" y="12268"/>
                        <a:pt x="24697" y="12274"/>
                        <a:pt x="24662" y="12279"/>
                      </a:cubicBezTo>
                      <a:lnTo>
                        <a:pt x="24546" y="12296"/>
                      </a:lnTo>
                      <a:cubicBezTo>
                        <a:pt x="24469" y="12312"/>
                        <a:pt x="24387" y="12323"/>
                        <a:pt x="24304" y="12334"/>
                      </a:cubicBezTo>
                      <a:cubicBezTo>
                        <a:pt x="24260" y="12340"/>
                        <a:pt x="24221" y="12345"/>
                        <a:pt x="24183" y="12351"/>
                      </a:cubicBezTo>
                      <a:cubicBezTo>
                        <a:pt x="24095" y="12357"/>
                        <a:pt x="24012" y="12368"/>
                        <a:pt x="23929" y="12373"/>
                      </a:cubicBezTo>
                      <a:lnTo>
                        <a:pt x="23819" y="12384"/>
                      </a:lnTo>
                      <a:cubicBezTo>
                        <a:pt x="23704" y="12390"/>
                        <a:pt x="23582" y="12401"/>
                        <a:pt x="23461" y="12401"/>
                      </a:cubicBezTo>
                      <a:cubicBezTo>
                        <a:pt x="23362" y="12401"/>
                        <a:pt x="23263" y="12406"/>
                        <a:pt x="23164" y="12406"/>
                      </a:cubicBezTo>
                      <a:lnTo>
                        <a:pt x="23147" y="12406"/>
                      </a:lnTo>
                      <a:cubicBezTo>
                        <a:pt x="23048" y="12406"/>
                        <a:pt x="22954" y="12401"/>
                        <a:pt x="22855" y="12401"/>
                      </a:cubicBezTo>
                      <a:lnTo>
                        <a:pt x="22822" y="12401"/>
                      </a:lnTo>
                      <a:cubicBezTo>
                        <a:pt x="22723" y="12395"/>
                        <a:pt x="22618" y="12384"/>
                        <a:pt x="22519" y="12379"/>
                      </a:cubicBezTo>
                      <a:lnTo>
                        <a:pt x="22497" y="12379"/>
                      </a:lnTo>
                      <a:cubicBezTo>
                        <a:pt x="22398" y="12368"/>
                        <a:pt x="22293" y="12357"/>
                        <a:pt x="22189" y="12345"/>
                      </a:cubicBezTo>
                      <a:lnTo>
                        <a:pt x="22183" y="12345"/>
                      </a:lnTo>
                      <a:cubicBezTo>
                        <a:pt x="22079" y="12329"/>
                        <a:pt x="21968" y="12318"/>
                        <a:pt x="21864" y="12296"/>
                      </a:cubicBezTo>
                      <a:lnTo>
                        <a:pt x="21853" y="12296"/>
                      </a:lnTo>
                      <a:cubicBezTo>
                        <a:pt x="21748" y="12279"/>
                        <a:pt x="21638" y="12263"/>
                        <a:pt x="21533" y="12241"/>
                      </a:cubicBezTo>
                      <a:lnTo>
                        <a:pt x="21517" y="12241"/>
                      </a:lnTo>
                      <a:cubicBezTo>
                        <a:pt x="21407" y="12213"/>
                        <a:pt x="21296" y="12191"/>
                        <a:pt x="21186" y="12164"/>
                      </a:cubicBezTo>
                      <a:cubicBezTo>
                        <a:pt x="21076" y="12136"/>
                        <a:pt x="20960" y="12109"/>
                        <a:pt x="20850" y="12076"/>
                      </a:cubicBezTo>
                      <a:cubicBezTo>
                        <a:pt x="20619" y="12009"/>
                        <a:pt x="20393" y="11932"/>
                        <a:pt x="20162" y="11850"/>
                      </a:cubicBezTo>
                      <a:lnTo>
                        <a:pt x="20151" y="11850"/>
                      </a:lnTo>
                      <a:cubicBezTo>
                        <a:pt x="20035" y="11806"/>
                        <a:pt x="19919" y="11762"/>
                        <a:pt x="19798" y="11712"/>
                      </a:cubicBezTo>
                      <a:cubicBezTo>
                        <a:pt x="19688" y="11668"/>
                        <a:pt x="19583" y="11618"/>
                        <a:pt x="19479" y="11574"/>
                      </a:cubicBezTo>
                      <a:lnTo>
                        <a:pt x="19468" y="11574"/>
                      </a:lnTo>
                      <a:cubicBezTo>
                        <a:pt x="19258" y="11481"/>
                        <a:pt x="19054" y="11387"/>
                        <a:pt x="18862" y="11288"/>
                      </a:cubicBezTo>
                      <a:cubicBezTo>
                        <a:pt x="18768" y="11233"/>
                        <a:pt x="18674" y="11183"/>
                        <a:pt x="18581" y="11134"/>
                      </a:cubicBezTo>
                      <a:cubicBezTo>
                        <a:pt x="18487" y="11084"/>
                        <a:pt x="18399" y="11029"/>
                        <a:pt x="18311" y="10974"/>
                      </a:cubicBezTo>
                      <a:cubicBezTo>
                        <a:pt x="18223" y="10924"/>
                        <a:pt x="18134" y="10869"/>
                        <a:pt x="18052" y="10814"/>
                      </a:cubicBezTo>
                      <a:lnTo>
                        <a:pt x="18046" y="10814"/>
                      </a:lnTo>
                      <a:cubicBezTo>
                        <a:pt x="17964" y="10759"/>
                        <a:pt x="17881" y="10704"/>
                        <a:pt x="17798" y="10643"/>
                      </a:cubicBezTo>
                      <a:cubicBezTo>
                        <a:pt x="17716" y="10588"/>
                        <a:pt x="17639" y="10533"/>
                        <a:pt x="17562" y="10473"/>
                      </a:cubicBezTo>
                      <a:lnTo>
                        <a:pt x="17556" y="10473"/>
                      </a:lnTo>
                      <a:cubicBezTo>
                        <a:pt x="17407" y="10357"/>
                        <a:pt x="17259" y="10236"/>
                        <a:pt x="17121" y="10120"/>
                      </a:cubicBezTo>
                      <a:cubicBezTo>
                        <a:pt x="16983" y="9999"/>
                        <a:pt x="16845" y="9872"/>
                        <a:pt x="16719" y="9745"/>
                      </a:cubicBezTo>
                      <a:lnTo>
                        <a:pt x="16713" y="9745"/>
                      </a:lnTo>
                      <a:cubicBezTo>
                        <a:pt x="16581" y="9619"/>
                        <a:pt x="16460" y="9492"/>
                        <a:pt x="16339" y="9360"/>
                      </a:cubicBezTo>
                      <a:cubicBezTo>
                        <a:pt x="16217" y="9228"/>
                        <a:pt x="16102" y="9095"/>
                        <a:pt x="15997" y="8958"/>
                      </a:cubicBezTo>
                      <a:cubicBezTo>
                        <a:pt x="15887" y="8826"/>
                        <a:pt x="15777" y="8688"/>
                        <a:pt x="15678" y="8550"/>
                      </a:cubicBezTo>
                      <a:cubicBezTo>
                        <a:pt x="15573" y="8412"/>
                        <a:pt x="15479" y="8275"/>
                        <a:pt x="15380" y="8137"/>
                      </a:cubicBezTo>
                      <a:lnTo>
                        <a:pt x="15375" y="8120"/>
                      </a:lnTo>
                      <a:cubicBezTo>
                        <a:pt x="15281" y="7983"/>
                        <a:pt x="15193" y="7845"/>
                        <a:pt x="15099" y="7707"/>
                      </a:cubicBezTo>
                      <a:lnTo>
                        <a:pt x="15088" y="7691"/>
                      </a:lnTo>
                      <a:cubicBezTo>
                        <a:pt x="15006" y="7553"/>
                        <a:pt x="14917" y="7415"/>
                        <a:pt x="14835" y="7278"/>
                      </a:cubicBezTo>
                      <a:cubicBezTo>
                        <a:pt x="14829" y="7272"/>
                        <a:pt x="14824" y="7261"/>
                        <a:pt x="14818" y="7250"/>
                      </a:cubicBezTo>
                      <a:cubicBezTo>
                        <a:pt x="14741" y="7112"/>
                        <a:pt x="14659" y="6975"/>
                        <a:pt x="14581" y="6837"/>
                      </a:cubicBezTo>
                      <a:lnTo>
                        <a:pt x="14576" y="6820"/>
                      </a:lnTo>
                      <a:cubicBezTo>
                        <a:pt x="14499" y="6694"/>
                        <a:pt x="14427" y="6562"/>
                        <a:pt x="14356" y="6429"/>
                      </a:cubicBezTo>
                      <a:lnTo>
                        <a:pt x="14317" y="6352"/>
                      </a:lnTo>
                      <a:cubicBezTo>
                        <a:pt x="14245" y="6231"/>
                        <a:pt x="14185" y="6110"/>
                        <a:pt x="14119" y="5989"/>
                      </a:cubicBezTo>
                      <a:lnTo>
                        <a:pt x="14053" y="5868"/>
                      </a:lnTo>
                      <a:lnTo>
                        <a:pt x="13865" y="5509"/>
                      </a:lnTo>
                      <a:cubicBezTo>
                        <a:pt x="13821" y="5416"/>
                        <a:pt x="13772" y="5328"/>
                        <a:pt x="13728" y="5240"/>
                      </a:cubicBezTo>
                      <a:cubicBezTo>
                        <a:pt x="13700" y="5190"/>
                        <a:pt x="13673" y="5135"/>
                        <a:pt x="13645" y="5085"/>
                      </a:cubicBezTo>
                      <a:lnTo>
                        <a:pt x="13628" y="5058"/>
                      </a:lnTo>
                      <a:lnTo>
                        <a:pt x="13584" y="4975"/>
                      </a:lnTo>
                      <a:lnTo>
                        <a:pt x="13441" y="4705"/>
                      </a:lnTo>
                      <a:lnTo>
                        <a:pt x="13419" y="4667"/>
                      </a:lnTo>
                      <a:cubicBezTo>
                        <a:pt x="13408" y="4639"/>
                        <a:pt x="13392" y="4612"/>
                        <a:pt x="13375" y="4579"/>
                      </a:cubicBezTo>
                      <a:cubicBezTo>
                        <a:pt x="13348" y="4534"/>
                        <a:pt x="13325" y="4490"/>
                        <a:pt x="13298" y="4441"/>
                      </a:cubicBezTo>
                      <a:cubicBezTo>
                        <a:pt x="13265" y="4380"/>
                        <a:pt x="13232" y="4320"/>
                        <a:pt x="13193" y="4259"/>
                      </a:cubicBezTo>
                      <a:lnTo>
                        <a:pt x="13171" y="4215"/>
                      </a:lnTo>
                      <a:lnTo>
                        <a:pt x="13144" y="4171"/>
                      </a:lnTo>
                      <a:lnTo>
                        <a:pt x="13094" y="4072"/>
                      </a:lnTo>
                      <a:cubicBezTo>
                        <a:pt x="13056" y="4011"/>
                        <a:pt x="13023" y="3951"/>
                        <a:pt x="12984" y="3890"/>
                      </a:cubicBezTo>
                      <a:lnTo>
                        <a:pt x="12923" y="3791"/>
                      </a:lnTo>
                      <a:lnTo>
                        <a:pt x="12907" y="3758"/>
                      </a:lnTo>
                      <a:cubicBezTo>
                        <a:pt x="12907" y="3752"/>
                        <a:pt x="12901" y="3747"/>
                        <a:pt x="12901" y="3741"/>
                      </a:cubicBezTo>
                      <a:cubicBezTo>
                        <a:pt x="12896" y="3736"/>
                        <a:pt x="12885" y="3719"/>
                        <a:pt x="12879" y="3708"/>
                      </a:cubicBezTo>
                      <a:lnTo>
                        <a:pt x="12813" y="3604"/>
                      </a:lnTo>
                      <a:cubicBezTo>
                        <a:pt x="12791" y="3565"/>
                        <a:pt x="12769" y="3532"/>
                        <a:pt x="12747" y="3493"/>
                      </a:cubicBezTo>
                      <a:lnTo>
                        <a:pt x="12681" y="3389"/>
                      </a:lnTo>
                      <a:lnTo>
                        <a:pt x="12653" y="3345"/>
                      </a:lnTo>
                      <a:lnTo>
                        <a:pt x="12648" y="3339"/>
                      </a:lnTo>
                      <a:lnTo>
                        <a:pt x="12615" y="3284"/>
                      </a:lnTo>
                      <a:lnTo>
                        <a:pt x="12560" y="3201"/>
                      </a:lnTo>
                      <a:lnTo>
                        <a:pt x="12505" y="3119"/>
                      </a:lnTo>
                      <a:lnTo>
                        <a:pt x="12455" y="3042"/>
                      </a:lnTo>
                      <a:lnTo>
                        <a:pt x="12400" y="2959"/>
                      </a:lnTo>
                      <a:lnTo>
                        <a:pt x="12384" y="2937"/>
                      </a:lnTo>
                      <a:lnTo>
                        <a:pt x="12384" y="2931"/>
                      </a:lnTo>
                      <a:lnTo>
                        <a:pt x="12356" y="2893"/>
                      </a:lnTo>
                      <a:lnTo>
                        <a:pt x="12306" y="2821"/>
                      </a:lnTo>
                      <a:lnTo>
                        <a:pt x="12257" y="2755"/>
                      </a:lnTo>
                      <a:cubicBezTo>
                        <a:pt x="12240" y="2733"/>
                        <a:pt x="12224" y="2706"/>
                        <a:pt x="12207" y="2684"/>
                      </a:cubicBezTo>
                      <a:cubicBezTo>
                        <a:pt x="12191" y="2662"/>
                        <a:pt x="12180" y="2645"/>
                        <a:pt x="12163" y="2623"/>
                      </a:cubicBezTo>
                      <a:lnTo>
                        <a:pt x="12114" y="2562"/>
                      </a:lnTo>
                      <a:lnTo>
                        <a:pt x="12103" y="2540"/>
                      </a:lnTo>
                      <a:lnTo>
                        <a:pt x="12070" y="2496"/>
                      </a:lnTo>
                      <a:cubicBezTo>
                        <a:pt x="12059" y="2480"/>
                        <a:pt x="12042" y="2458"/>
                        <a:pt x="12025" y="2436"/>
                      </a:cubicBezTo>
                      <a:lnTo>
                        <a:pt x="11981" y="2375"/>
                      </a:lnTo>
                      <a:lnTo>
                        <a:pt x="11932" y="2320"/>
                      </a:lnTo>
                      <a:lnTo>
                        <a:pt x="11888" y="2259"/>
                      </a:lnTo>
                      <a:lnTo>
                        <a:pt x="11838" y="2204"/>
                      </a:lnTo>
                      <a:lnTo>
                        <a:pt x="11789" y="2144"/>
                      </a:lnTo>
                      <a:cubicBezTo>
                        <a:pt x="11772" y="2127"/>
                        <a:pt x="11756" y="2111"/>
                        <a:pt x="11745" y="2089"/>
                      </a:cubicBezTo>
                      <a:lnTo>
                        <a:pt x="11695" y="2034"/>
                      </a:lnTo>
                      <a:lnTo>
                        <a:pt x="11645" y="1979"/>
                      </a:lnTo>
                      <a:lnTo>
                        <a:pt x="11596" y="1923"/>
                      </a:lnTo>
                      <a:lnTo>
                        <a:pt x="11546" y="1868"/>
                      </a:lnTo>
                      <a:lnTo>
                        <a:pt x="11491" y="1813"/>
                      </a:lnTo>
                      <a:cubicBezTo>
                        <a:pt x="11475" y="1797"/>
                        <a:pt x="11458" y="1775"/>
                        <a:pt x="11442" y="1758"/>
                      </a:cubicBezTo>
                      <a:lnTo>
                        <a:pt x="11392" y="1709"/>
                      </a:lnTo>
                      <a:lnTo>
                        <a:pt x="11337" y="1654"/>
                      </a:lnTo>
                      <a:lnTo>
                        <a:pt x="11331" y="1642"/>
                      </a:lnTo>
                      <a:lnTo>
                        <a:pt x="11287" y="1604"/>
                      </a:lnTo>
                      <a:lnTo>
                        <a:pt x="11238" y="1554"/>
                      </a:lnTo>
                      <a:lnTo>
                        <a:pt x="11183" y="1505"/>
                      </a:lnTo>
                      <a:lnTo>
                        <a:pt x="11166" y="1488"/>
                      </a:lnTo>
                      <a:lnTo>
                        <a:pt x="11155" y="1477"/>
                      </a:lnTo>
                      <a:lnTo>
                        <a:pt x="11133" y="1455"/>
                      </a:lnTo>
                      <a:lnTo>
                        <a:pt x="11078" y="1406"/>
                      </a:lnTo>
                      <a:lnTo>
                        <a:pt x="11023" y="1356"/>
                      </a:lnTo>
                      <a:lnTo>
                        <a:pt x="10990" y="1329"/>
                      </a:lnTo>
                      <a:lnTo>
                        <a:pt x="10984" y="1323"/>
                      </a:lnTo>
                      <a:lnTo>
                        <a:pt x="10973" y="1312"/>
                      </a:lnTo>
                      <a:lnTo>
                        <a:pt x="10924" y="1273"/>
                      </a:lnTo>
                      <a:lnTo>
                        <a:pt x="10874" y="1229"/>
                      </a:lnTo>
                      <a:lnTo>
                        <a:pt x="10819" y="1185"/>
                      </a:lnTo>
                      <a:lnTo>
                        <a:pt x="10814" y="1180"/>
                      </a:lnTo>
                      <a:lnTo>
                        <a:pt x="10803" y="1174"/>
                      </a:lnTo>
                      <a:lnTo>
                        <a:pt x="10770" y="1147"/>
                      </a:lnTo>
                      <a:lnTo>
                        <a:pt x="10720" y="1108"/>
                      </a:lnTo>
                      <a:lnTo>
                        <a:pt x="10670" y="1070"/>
                      </a:lnTo>
                      <a:lnTo>
                        <a:pt x="10621" y="1031"/>
                      </a:lnTo>
                      <a:lnTo>
                        <a:pt x="10571" y="992"/>
                      </a:lnTo>
                      <a:lnTo>
                        <a:pt x="10522" y="959"/>
                      </a:lnTo>
                      <a:lnTo>
                        <a:pt x="10472" y="921"/>
                      </a:lnTo>
                      <a:lnTo>
                        <a:pt x="10417" y="888"/>
                      </a:lnTo>
                      <a:lnTo>
                        <a:pt x="10373" y="855"/>
                      </a:lnTo>
                      <a:lnTo>
                        <a:pt x="10323" y="827"/>
                      </a:lnTo>
                      <a:lnTo>
                        <a:pt x="10274" y="794"/>
                      </a:lnTo>
                      <a:lnTo>
                        <a:pt x="10230" y="767"/>
                      </a:lnTo>
                      <a:lnTo>
                        <a:pt x="10180" y="734"/>
                      </a:lnTo>
                      <a:cubicBezTo>
                        <a:pt x="10164" y="728"/>
                        <a:pt x="10147" y="717"/>
                        <a:pt x="10131" y="706"/>
                      </a:cubicBezTo>
                      <a:lnTo>
                        <a:pt x="10081" y="679"/>
                      </a:lnTo>
                      <a:lnTo>
                        <a:pt x="10042" y="656"/>
                      </a:lnTo>
                      <a:lnTo>
                        <a:pt x="10037" y="656"/>
                      </a:lnTo>
                      <a:lnTo>
                        <a:pt x="9987" y="629"/>
                      </a:lnTo>
                      <a:cubicBezTo>
                        <a:pt x="9971" y="618"/>
                        <a:pt x="9954" y="612"/>
                        <a:pt x="9938" y="601"/>
                      </a:cubicBezTo>
                      <a:lnTo>
                        <a:pt x="9894" y="574"/>
                      </a:lnTo>
                      <a:lnTo>
                        <a:pt x="9844" y="552"/>
                      </a:lnTo>
                      <a:lnTo>
                        <a:pt x="9833" y="552"/>
                      </a:lnTo>
                      <a:lnTo>
                        <a:pt x="9795" y="530"/>
                      </a:lnTo>
                      <a:lnTo>
                        <a:pt x="9745" y="508"/>
                      </a:lnTo>
                      <a:lnTo>
                        <a:pt x="9695" y="480"/>
                      </a:lnTo>
                      <a:lnTo>
                        <a:pt x="9646" y="458"/>
                      </a:lnTo>
                      <a:lnTo>
                        <a:pt x="9624" y="447"/>
                      </a:lnTo>
                      <a:lnTo>
                        <a:pt x="9596" y="436"/>
                      </a:lnTo>
                      <a:lnTo>
                        <a:pt x="9547" y="414"/>
                      </a:lnTo>
                      <a:lnTo>
                        <a:pt x="9492" y="392"/>
                      </a:lnTo>
                      <a:lnTo>
                        <a:pt x="9442" y="370"/>
                      </a:lnTo>
                      <a:lnTo>
                        <a:pt x="9409" y="359"/>
                      </a:lnTo>
                      <a:lnTo>
                        <a:pt x="9403" y="359"/>
                      </a:lnTo>
                      <a:lnTo>
                        <a:pt x="9392" y="354"/>
                      </a:lnTo>
                      <a:lnTo>
                        <a:pt x="9337" y="331"/>
                      </a:lnTo>
                      <a:lnTo>
                        <a:pt x="9282" y="315"/>
                      </a:lnTo>
                      <a:lnTo>
                        <a:pt x="9233" y="293"/>
                      </a:lnTo>
                      <a:lnTo>
                        <a:pt x="9178" y="271"/>
                      </a:lnTo>
                      <a:lnTo>
                        <a:pt x="9122" y="254"/>
                      </a:lnTo>
                      <a:lnTo>
                        <a:pt x="9067" y="238"/>
                      </a:lnTo>
                      <a:lnTo>
                        <a:pt x="9012" y="216"/>
                      </a:lnTo>
                      <a:lnTo>
                        <a:pt x="8952" y="199"/>
                      </a:lnTo>
                      <a:lnTo>
                        <a:pt x="8946" y="199"/>
                      </a:lnTo>
                      <a:lnTo>
                        <a:pt x="8891" y="183"/>
                      </a:lnTo>
                      <a:lnTo>
                        <a:pt x="8836" y="166"/>
                      </a:lnTo>
                      <a:lnTo>
                        <a:pt x="8775" y="150"/>
                      </a:lnTo>
                      <a:lnTo>
                        <a:pt x="8759" y="144"/>
                      </a:lnTo>
                      <a:lnTo>
                        <a:pt x="8742" y="144"/>
                      </a:lnTo>
                      <a:lnTo>
                        <a:pt x="8726" y="139"/>
                      </a:lnTo>
                      <a:lnTo>
                        <a:pt x="8715" y="133"/>
                      </a:lnTo>
                      <a:lnTo>
                        <a:pt x="8665" y="122"/>
                      </a:lnTo>
                      <a:lnTo>
                        <a:pt x="8621" y="111"/>
                      </a:lnTo>
                      <a:cubicBezTo>
                        <a:pt x="8605" y="111"/>
                        <a:pt x="8594" y="106"/>
                        <a:pt x="8577" y="100"/>
                      </a:cubicBezTo>
                      <a:lnTo>
                        <a:pt x="8533" y="95"/>
                      </a:lnTo>
                      <a:lnTo>
                        <a:pt x="8522" y="95"/>
                      </a:lnTo>
                      <a:lnTo>
                        <a:pt x="8472" y="84"/>
                      </a:lnTo>
                      <a:lnTo>
                        <a:pt x="8412" y="67"/>
                      </a:lnTo>
                      <a:lnTo>
                        <a:pt x="8351" y="56"/>
                      </a:lnTo>
                      <a:lnTo>
                        <a:pt x="8307" y="56"/>
                      </a:lnTo>
                      <a:lnTo>
                        <a:pt x="8263" y="51"/>
                      </a:lnTo>
                      <a:lnTo>
                        <a:pt x="8203" y="40"/>
                      </a:lnTo>
                      <a:lnTo>
                        <a:pt x="8147" y="34"/>
                      </a:lnTo>
                      <a:lnTo>
                        <a:pt x="8131" y="34"/>
                      </a:lnTo>
                      <a:lnTo>
                        <a:pt x="8087" y="29"/>
                      </a:lnTo>
                      <a:lnTo>
                        <a:pt x="8032" y="23"/>
                      </a:lnTo>
                      <a:lnTo>
                        <a:pt x="7971" y="12"/>
                      </a:lnTo>
                      <a:lnTo>
                        <a:pt x="7916" y="12"/>
                      </a:lnTo>
                      <a:lnTo>
                        <a:pt x="7856" y="6"/>
                      </a:lnTo>
                      <a:lnTo>
                        <a:pt x="7800" y="1"/>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Google Shape;441;p21">
                  <a:extLst>
                    <a:ext uri="{FF2B5EF4-FFF2-40B4-BE49-F238E27FC236}">
                      <a16:creationId xmlns:a16="http://schemas.microsoft.com/office/drawing/2014/main" id="{3AB503A5-62B1-B772-CE5B-36D337E3D3E5}"/>
                    </a:ext>
                  </a:extLst>
                </p:cNvPr>
                <p:cNvSpPr/>
                <p:nvPr/>
              </p:nvSpPr>
              <p:spPr>
                <a:xfrm>
                  <a:off x="3631799" y="2924812"/>
                  <a:ext cx="1080510" cy="291004"/>
                </a:xfrm>
                <a:custGeom>
                  <a:avLst/>
                  <a:gdLst/>
                  <a:ahLst/>
                  <a:cxnLst/>
                  <a:rect l="l" t="t" r="r" b="b"/>
                  <a:pathLst>
                    <a:path w="18394" h="5460" extrusionOk="0">
                      <a:moveTo>
                        <a:pt x="18393" y="1"/>
                      </a:moveTo>
                      <a:lnTo>
                        <a:pt x="9194" y="1791"/>
                      </a:lnTo>
                      <a:cubicBezTo>
                        <a:pt x="8990" y="1835"/>
                        <a:pt x="8786" y="1879"/>
                        <a:pt x="8594" y="1923"/>
                      </a:cubicBezTo>
                      <a:cubicBezTo>
                        <a:pt x="8395" y="1973"/>
                        <a:pt x="8208" y="2022"/>
                        <a:pt x="8021" y="2078"/>
                      </a:cubicBezTo>
                      <a:cubicBezTo>
                        <a:pt x="7839" y="2133"/>
                        <a:pt x="7657" y="2188"/>
                        <a:pt x="7475" y="2248"/>
                      </a:cubicBezTo>
                      <a:cubicBezTo>
                        <a:pt x="7299" y="2309"/>
                        <a:pt x="7123" y="2369"/>
                        <a:pt x="6952" y="2436"/>
                      </a:cubicBezTo>
                      <a:cubicBezTo>
                        <a:pt x="6671" y="2540"/>
                        <a:pt x="6401" y="2650"/>
                        <a:pt x="6131" y="2766"/>
                      </a:cubicBezTo>
                      <a:cubicBezTo>
                        <a:pt x="5867" y="2887"/>
                        <a:pt x="5608" y="3003"/>
                        <a:pt x="5360" y="3124"/>
                      </a:cubicBezTo>
                      <a:cubicBezTo>
                        <a:pt x="5107" y="3245"/>
                        <a:pt x="4864" y="3366"/>
                        <a:pt x="4622" y="3488"/>
                      </a:cubicBezTo>
                      <a:cubicBezTo>
                        <a:pt x="4380" y="3609"/>
                        <a:pt x="4148" y="3730"/>
                        <a:pt x="3917" y="3851"/>
                      </a:cubicBezTo>
                      <a:cubicBezTo>
                        <a:pt x="3685" y="3967"/>
                        <a:pt x="3460" y="4088"/>
                        <a:pt x="3228" y="4204"/>
                      </a:cubicBezTo>
                      <a:cubicBezTo>
                        <a:pt x="3002" y="4319"/>
                        <a:pt x="2782" y="4430"/>
                        <a:pt x="2556" y="4540"/>
                      </a:cubicBezTo>
                      <a:cubicBezTo>
                        <a:pt x="2330" y="4644"/>
                        <a:pt x="2110" y="4744"/>
                        <a:pt x="1890" y="4843"/>
                      </a:cubicBezTo>
                      <a:cubicBezTo>
                        <a:pt x="1664" y="4942"/>
                        <a:pt x="1443" y="5025"/>
                        <a:pt x="1223" y="5107"/>
                      </a:cubicBezTo>
                      <a:cubicBezTo>
                        <a:pt x="1118" y="5146"/>
                        <a:pt x="1019" y="5179"/>
                        <a:pt x="920" y="5212"/>
                      </a:cubicBezTo>
                      <a:cubicBezTo>
                        <a:pt x="815" y="5250"/>
                        <a:pt x="716" y="5278"/>
                        <a:pt x="612" y="5305"/>
                      </a:cubicBezTo>
                      <a:cubicBezTo>
                        <a:pt x="513" y="5339"/>
                        <a:pt x="413" y="5366"/>
                        <a:pt x="309" y="5394"/>
                      </a:cubicBezTo>
                      <a:cubicBezTo>
                        <a:pt x="290" y="5398"/>
                        <a:pt x="272" y="5402"/>
                        <a:pt x="253" y="5406"/>
                      </a:cubicBezTo>
                      <a:lnTo>
                        <a:pt x="253" y="5406"/>
                      </a:lnTo>
                      <a:lnTo>
                        <a:pt x="8401" y="3686"/>
                      </a:lnTo>
                      <a:cubicBezTo>
                        <a:pt x="8516" y="3658"/>
                        <a:pt x="8627" y="3636"/>
                        <a:pt x="8737" y="3609"/>
                      </a:cubicBezTo>
                      <a:cubicBezTo>
                        <a:pt x="8852" y="3581"/>
                        <a:pt x="8963" y="3548"/>
                        <a:pt x="9073" y="3521"/>
                      </a:cubicBezTo>
                      <a:cubicBezTo>
                        <a:pt x="9183" y="3488"/>
                        <a:pt x="9299" y="3455"/>
                        <a:pt x="9409" y="3422"/>
                      </a:cubicBezTo>
                      <a:cubicBezTo>
                        <a:pt x="9519" y="3383"/>
                        <a:pt x="9629" y="3350"/>
                        <a:pt x="9739" y="3311"/>
                      </a:cubicBezTo>
                      <a:cubicBezTo>
                        <a:pt x="9987" y="3229"/>
                        <a:pt x="10230" y="3135"/>
                        <a:pt x="10472" y="3041"/>
                      </a:cubicBezTo>
                      <a:cubicBezTo>
                        <a:pt x="10714" y="2948"/>
                        <a:pt x="10962" y="2843"/>
                        <a:pt x="11210" y="2739"/>
                      </a:cubicBezTo>
                      <a:cubicBezTo>
                        <a:pt x="11452" y="2628"/>
                        <a:pt x="11700" y="2518"/>
                        <a:pt x="11948" y="2403"/>
                      </a:cubicBezTo>
                      <a:cubicBezTo>
                        <a:pt x="12196" y="2292"/>
                        <a:pt x="12450" y="2171"/>
                        <a:pt x="12703" y="2055"/>
                      </a:cubicBezTo>
                      <a:cubicBezTo>
                        <a:pt x="12956" y="1940"/>
                        <a:pt x="13210" y="1819"/>
                        <a:pt x="13474" y="1697"/>
                      </a:cubicBezTo>
                      <a:cubicBezTo>
                        <a:pt x="13733" y="1576"/>
                        <a:pt x="14003" y="1455"/>
                        <a:pt x="14273" y="1339"/>
                      </a:cubicBezTo>
                      <a:cubicBezTo>
                        <a:pt x="14543" y="1218"/>
                        <a:pt x="14829" y="1103"/>
                        <a:pt x="15116" y="987"/>
                      </a:cubicBezTo>
                      <a:cubicBezTo>
                        <a:pt x="15402" y="877"/>
                        <a:pt x="15700" y="761"/>
                        <a:pt x="16003" y="656"/>
                      </a:cubicBezTo>
                      <a:cubicBezTo>
                        <a:pt x="16190" y="590"/>
                        <a:pt x="16377" y="530"/>
                        <a:pt x="16564" y="469"/>
                      </a:cubicBezTo>
                      <a:cubicBezTo>
                        <a:pt x="16757" y="408"/>
                        <a:pt x="16950" y="353"/>
                        <a:pt x="17148" y="298"/>
                      </a:cubicBezTo>
                      <a:cubicBezTo>
                        <a:pt x="17347" y="243"/>
                        <a:pt x="17550" y="188"/>
                        <a:pt x="17760" y="139"/>
                      </a:cubicBezTo>
                      <a:cubicBezTo>
                        <a:pt x="17964" y="94"/>
                        <a:pt x="18178" y="45"/>
                        <a:pt x="18393" y="1"/>
                      </a:cubicBezTo>
                      <a:close/>
                      <a:moveTo>
                        <a:pt x="253" y="5406"/>
                      </a:moveTo>
                      <a:lnTo>
                        <a:pt x="0" y="5460"/>
                      </a:lnTo>
                      <a:cubicBezTo>
                        <a:pt x="85" y="5446"/>
                        <a:pt x="171" y="5426"/>
                        <a:pt x="253" y="5406"/>
                      </a:cubicBezTo>
                      <a:close/>
                    </a:path>
                  </a:pathLst>
                </a:custGeom>
                <a:gradFill>
                  <a:gsLst>
                    <a:gs pos="0">
                      <a:schemeClr val="accent4"/>
                    </a:gs>
                    <a:gs pos="100000">
                      <a:schemeClr val="accent6"/>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sp>
          <p:nvSpPr>
            <p:cNvPr id="11" name="Google Shape;442;p21">
              <a:extLst>
                <a:ext uri="{FF2B5EF4-FFF2-40B4-BE49-F238E27FC236}">
                  <a16:creationId xmlns:a16="http://schemas.microsoft.com/office/drawing/2014/main" id="{6BAE7129-440E-35B4-83FC-47081C4859D2}"/>
                </a:ext>
              </a:extLst>
            </p:cNvPr>
            <p:cNvSpPr/>
            <p:nvPr/>
          </p:nvSpPr>
          <p:spPr>
            <a:xfrm>
              <a:off x="4154379" y="2901041"/>
              <a:ext cx="3002270" cy="1784507"/>
            </a:xfrm>
            <a:custGeom>
              <a:avLst/>
              <a:gdLst/>
              <a:ahLst/>
              <a:cxnLst/>
              <a:rect l="l" t="t" r="r" b="b"/>
              <a:pathLst>
                <a:path w="51109" h="33482" extrusionOk="0">
                  <a:moveTo>
                    <a:pt x="211" y="2014"/>
                  </a:moveTo>
                  <a:lnTo>
                    <a:pt x="211" y="2014"/>
                  </a:lnTo>
                  <a:cubicBezTo>
                    <a:pt x="140" y="2027"/>
                    <a:pt x="69" y="2040"/>
                    <a:pt x="1" y="2055"/>
                  </a:cubicBezTo>
                  <a:lnTo>
                    <a:pt x="211" y="2014"/>
                  </a:lnTo>
                  <a:close/>
                  <a:moveTo>
                    <a:pt x="11849" y="1"/>
                  </a:moveTo>
                  <a:lnTo>
                    <a:pt x="11690" y="6"/>
                  </a:lnTo>
                  <a:cubicBezTo>
                    <a:pt x="11596" y="6"/>
                    <a:pt x="11508" y="12"/>
                    <a:pt x="11414" y="17"/>
                  </a:cubicBezTo>
                  <a:lnTo>
                    <a:pt x="11392" y="17"/>
                  </a:lnTo>
                  <a:cubicBezTo>
                    <a:pt x="11310" y="23"/>
                    <a:pt x="11227" y="28"/>
                    <a:pt x="11144" y="34"/>
                  </a:cubicBezTo>
                  <a:lnTo>
                    <a:pt x="10974" y="45"/>
                  </a:lnTo>
                  <a:lnTo>
                    <a:pt x="10880" y="45"/>
                  </a:lnTo>
                  <a:cubicBezTo>
                    <a:pt x="10803" y="50"/>
                    <a:pt x="10731" y="61"/>
                    <a:pt x="10654" y="67"/>
                  </a:cubicBezTo>
                  <a:cubicBezTo>
                    <a:pt x="10593" y="72"/>
                    <a:pt x="10533" y="78"/>
                    <a:pt x="10472" y="89"/>
                  </a:cubicBezTo>
                  <a:lnTo>
                    <a:pt x="10445" y="89"/>
                  </a:lnTo>
                  <a:cubicBezTo>
                    <a:pt x="10362" y="94"/>
                    <a:pt x="10274" y="105"/>
                    <a:pt x="10191" y="116"/>
                  </a:cubicBezTo>
                  <a:cubicBezTo>
                    <a:pt x="10142" y="127"/>
                    <a:pt x="10092" y="133"/>
                    <a:pt x="10043" y="138"/>
                  </a:cubicBezTo>
                  <a:lnTo>
                    <a:pt x="10026" y="138"/>
                  </a:lnTo>
                  <a:cubicBezTo>
                    <a:pt x="9927" y="149"/>
                    <a:pt x="9828" y="166"/>
                    <a:pt x="9734" y="182"/>
                  </a:cubicBezTo>
                  <a:lnTo>
                    <a:pt x="9624" y="199"/>
                  </a:lnTo>
                  <a:lnTo>
                    <a:pt x="9613" y="199"/>
                  </a:lnTo>
                  <a:cubicBezTo>
                    <a:pt x="9475" y="221"/>
                    <a:pt x="9349" y="243"/>
                    <a:pt x="9216" y="265"/>
                  </a:cubicBezTo>
                  <a:lnTo>
                    <a:pt x="211" y="2014"/>
                  </a:lnTo>
                  <a:lnTo>
                    <a:pt x="211" y="2014"/>
                  </a:lnTo>
                  <a:cubicBezTo>
                    <a:pt x="271" y="2004"/>
                    <a:pt x="331" y="1994"/>
                    <a:pt x="392" y="1984"/>
                  </a:cubicBezTo>
                  <a:lnTo>
                    <a:pt x="507" y="1967"/>
                  </a:lnTo>
                  <a:cubicBezTo>
                    <a:pt x="595" y="1951"/>
                    <a:pt x="689" y="1940"/>
                    <a:pt x="783" y="1929"/>
                  </a:cubicBezTo>
                  <a:lnTo>
                    <a:pt x="942" y="1907"/>
                  </a:lnTo>
                  <a:cubicBezTo>
                    <a:pt x="1025" y="1901"/>
                    <a:pt x="1108" y="1890"/>
                    <a:pt x="1190" y="1879"/>
                  </a:cubicBezTo>
                  <a:cubicBezTo>
                    <a:pt x="1245" y="1874"/>
                    <a:pt x="1306" y="1868"/>
                    <a:pt x="1367" y="1868"/>
                  </a:cubicBezTo>
                  <a:cubicBezTo>
                    <a:pt x="1449" y="1857"/>
                    <a:pt x="1532" y="1851"/>
                    <a:pt x="1615" y="1846"/>
                  </a:cubicBezTo>
                  <a:lnTo>
                    <a:pt x="1675" y="1840"/>
                  </a:lnTo>
                  <a:cubicBezTo>
                    <a:pt x="1802" y="1835"/>
                    <a:pt x="1934" y="1829"/>
                    <a:pt x="2066" y="1824"/>
                  </a:cubicBezTo>
                  <a:lnTo>
                    <a:pt x="2088" y="1824"/>
                  </a:lnTo>
                  <a:cubicBezTo>
                    <a:pt x="2220" y="1818"/>
                    <a:pt x="2353" y="1818"/>
                    <a:pt x="2490" y="1818"/>
                  </a:cubicBezTo>
                  <a:lnTo>
                    <a:pt x="2573" y="1818"/>
                  </a:lnTo>
                  <a:cubicBezTo>
                    <a:pt x="2711" y="1818"/>
                    <a:pt x="2859" y="1818"/>
                    <a:pt x="3003" y="1824"/>
                  </a:cubicBezTo>
                  <a:lnTo>
                    <a:pt x="3019" y="1824"/>
                  </a:lnTo>
                  <a:cubicBezTo>
                    <a:pt x="3173" y="1829"/>
                    <a:pt x="3328" y="1840"/>
                    <a:pt x="3487" y="1851"/>
                  </a:cubicBezTo>
                  <a:lnTo>
                    <a:pt x="3520" y="1851"/>
                  </a:lnTo>
                  <a:cubicBezTo>
                    <a:pt x="3851" y="1874"/>
                    <a:pt x="4187" y="1907"/>
                    <a:pt x="4534" y="1951"/>
                  </a:cubicBezTo>
                  <a:lnTo>
                    <a:pt x="4545" y="1951"/>
                  </a:lnTo>
                  <a:cubicBezTo>
                    <a:pt x="4721" y="1973"/>
                    <a:pt x="4898" y="2000"/>
                    <a:pt x="5074" y="2028"/>
                  </a:cubicBezTo>
                  <a:lnTo>
                    <a:pt x="5101" y="2033"/>
                  </a:lnTo>
                  <a:cubicBezTo>
                    <a:pt x="5278" y="2061"/>
                    <a:pt x="5459" y="2094"/>
                    <a:pt x="5636" y="2127"/>
                  </a:cubicBezTo>
                  <a:lnTo>
                    <a:pt x="5658" y="2132"/>
                  </a:lnTo>
                  <a:cubicBezTo>
                    <a:pt x="5851" y="2171"/>
                    <a:pt x="6043" y="2210"/>
                    <a:pt x="6242" y="2254"/>
                  </a:cubicBezTo>
                  <a:lnTo>
                    <a:pt x="6247" y="2254"/>
                  </a:lnTo>
                  <a:cubicBezTo>
                    <a:pt x="6440" y="2298"/>
                    <a:pt x="6638" y="2347"/>
                    <a:pt x="6837" y="2397"/>
                  </a:cubicBezTo>
                  <a:lnTo>
                    <a:pt x="6875" y="2402"/>
                  </a:lnTo>
                  <a:cubicBezTo>
                    <a:pt x="7073" y="2457"/>
                    <a:pt x="7277" y="2507"/>
                    <a:pt x="7481" y="2568"/>
                  </a:cubicBezTo>
                  <a:lnTo>
                    <a:pt x="7503" y="2573"/>
                  </a:lnTo>
                  <a:cubicBezTo>
                    <a:pt x="7712" y="2634"/>
                    <a:pt x="7927" y="2700"/>
                    <a:pt x="8148" y="2766"/>
                  </a:cubicBezTo>
                  <a:cubicBezTo>
                    <a:pt x="8385" y="2843"/>
                    <a:pt x="8621" y="2920"/>
                    <a:pt x="8853" y="3003"/>
                  </a:cubicBezTo>
                  <a:cubicBezTo>
                    <a:pt x="9084" y="3080"/>
                    <a:pt x="9310" y="3162"/>
                    <a:pt x="9536" y="3245"/>
                  </a:cubicBezTo>
                  <a:lnTo>
                    <a:pt x="9547" y="3251"/>
                  </a:lnTo>
                  <a:cubicBezTo>
                    <a:pt x="9767" y="3333"/>
                    <a:pt x="9982" y="3421"/>
                    <a:pt x="10191" y="3504"/>
                  </a:cubicBezTo>
                  <a:lnTo>
                    <a:pt x="10230" y="3521"/>
                  </a:lnTo>
                  <a:cubicBezTo>
                    <a:pt x="10439" y="3609"/>
                    <a:pt x="10643" y="3697"/>
                    <a:pt x="10841" y="3785"/>
                  </a:cubicBezTo>
                  <a:lnTo>
                    <a:pt x="10869" y="3796"/>
                  </a:lnTo>
                  <a:cubicBezTo>
                    <a:pt x="11078" y="3890"/>
                    <a:pt x="11282" y="3983"/>
                    <a:pt x="11480" y="4082"/>
                  </a:cubicBezTo>
                  <a:lnTo>
                    <a:pt x="11486" y="4082"/>
                  </a:lnTo>
                  <a:cubicBezTo>
                    <a:pt x="11690" y="4176"/>
                    <a:pt x="11888" y="4281"/>
                    <a:pt x="12086" y="4380"/>
                  </a:cubicBezTo>
                  <a:lnTo>
                    <a:pt x="12103" y="4391"/>
                  </a:lnTo>
                  <a:cubicBezTo>
                    <a:pt x="12296" y="4490"/>
                    <a:pt x="12488" y="4595"/>
                    <a:pt x="12681" y="4699"/>
                  </a:cubicBezTo>
                  <a:lnTo>
                    <a:pt x="12687" y="4705"/>
                  </a:lnTo>
                  <a:cubicBezTo>
                    <a:pt x="12879" y="4810"/>
                    <a:pt x="13067" y="4920"/>
                    <a:pt x="13249" y="5030"/>
                  </a:cubicBezTo>
                  <a:lnTo>
                    <a:pt x="13260" y="5035"/>
                  </a:lnTo>
                  <a:cubicBezTo>
                    <a:pt x="13452" y="5151"/>
                    <a:pt x="13640" y="5267"/>
                    <a:pt x="13827" y="5388"/>
                  </a:cubicBezTo>
                  <a:lnTo>
                    <a:pt x="13832" y="5388"/>
                  </a:lnTo>
                  <a:cubicBezTo>
                    <a:pt x="14009" y="5504"/>
                    <a:pt x="14191" y="5625"/>
                    <a:pt x="14367" y="5740"/>
                  </a:cubicBezTo>
                  <a:lnTo>
                    <a:pt x="14389" y="5757"/>
                  </a:lnTo>
                  <a:cubicBezTo>
                    <a:pt x="14560" y="5878"/>
                    <a:pt x="14730" y="5994"/>
                    <a:pt x="14896" y="6115"/>
                  </a:cubicBezTo>
                  <a:lnTo>
                    <a:pt x="14929" y="6143"/>
                  </a:lnTo>
                  <a:cubicBezTo>
                    <a:pt x="15088" y="6258"/>
                    <a:pt x="15243" y="6379"/>
                    <a:pt x="15402" y="6495"/>
                  </a:cubicBezTo>
                  <a:cubicBezTo>
                    <a:pt x="15413" y="6506"/>
                    <a:pt x="15424" y="6517"/>
                    <a:pt x="15441" y="6528"/>
                  </a:cubicBezTo>
                  <a:cubicBezTo>
                    <a:pt x="15595" y="6649"/>
                    <a:pt x="15749" y="6771"/>
                    <a:pt x="15898" y="6892"/>
                  </a:cubicBezTo>
                  <a:lnTo>
                    <a:pt x="15926" y="6919"/>
                  </a:lnTo>
                  <a:cubicBezTo>
                    <a:pt x="16085" y="7046"/>
                    <a:pt x="16240" y="7178"/>
                    <a:pt x="16388" y="7310"/>
                  </a:cubicBezTo>
                  <a:lnTo>
                    <a:pt x="16394" y="7316"/>
                  </a:lnTo>
                  <a:cubicBezTo>
                    <a:pt x="16548" y="7448"/>
                    <a:pt x="16697" y="7580"/>
                    <a:pt x="16846" y="7718"/>
                  </a:cubicBezTo>
                  <a:lnTo>
                    <a:pt x="16862" y="7735"/>
                  </a:lnTo>
                  <a:cubicBezTo>
                    <a:pt x="17005" y="7867"/>
                    <a:pt x="17143" y="7999"/>
                    <a:pt x="17281" y="8131"/>
                  </a:cubicBezTo>
                  <a:lnTo>
                    <a:pt x="17314" y="8164"/>
                  </a:lnTo>
                  <a:cubicBezTo>
                    <a:pt x="17452" y="8296"/>
                    <a:pt x="17584" y="8429"/>
                    <a:pt x="17716" y="8561"/>
                  </a:cubicBezTo>
                  <a:cubicBezTo>
                    <a:pt x="17727" y="8577"/>
                    <a:pt x="17738" y="8588"/>
                    <a:pt x="17755" y="8605"/>
                  </a:cubicBezTo>
                  <a:cubicBezTo>
                    <a:pt x="17881" y="8737"/>
                    <a:pt x="18013" y="8875"/>
                    <a:pt x="18140" y="9013"/>
                  </a:cubicBezTo>
                  <a:lnTo>
                    <a:pt x="18173" y="9046"/>
                  </a:lnTo>
                  <a:cubicBezTo>
                    <a:pt x="18300" y="9183"/>
                    <a:pt x="18427" y="9321"/>
                    <a:pt x="18548" y="9464"/>
                  </a:cubicBezTo>
                  <a:lnTo>
                    <a:pt x="18575" y="9492"/>
                  </a:lnTo>
                  <a:cubicBezTo>
                    <a:pt x="18697" y="9629"/>
                    <a:pt x="18818" y="9773"/>
                    <a:pt x="18939" y="9910"/>
                  </a:cubicBezTo>
                  <a:cubicBezTo>
                    <a:pt x="18950" y="9927"/>
                    <a:pt x="18961" y="9938"/>
                    <a:pt x="18972" y="9954"/>
                  </a:cubicBezTo>
                  <a:cubicBezTo>
                    <a:pt x="19093" y="10098"/>
                    <a:pt x="19214" y="10241"/>
                    <a:pt x="19330" y="10384"/>
                  </a:cubicBezTo>
                  <a:lnTo>
                    <a:pt x="19358" y="10423"/>
                  </a:lnTo>
                  <a:cubicBezTo>
                    <a:pt x="19468" y="10560"/>
                    <a:pt x="19578" y="10693"/>
                    <a:pt x="19683" y="10830"/>
                  </a:cubicBezTo>
                  <a:lnTo>
                    <a:pt x="19732" y="10902"/>
                  </a:lnTo>
                  <a:cubicBezTo>
                    <a:pt x="19842" y="11040"/>
                    <a:pt x="19941" y="11177"/>
                    <a:pt x="20046" y="11315"/>
                  </a:cubicBezTo>
                  <a:lnTo>
                    <a:pt x="20085" y="11365"/>
                  </a:lnTo>
                  <a:cubicBezTo>
                    <a:pt x="20189" y="11502"/>
                    <a:pt x="20288" y="11640"/>
                    <a:pt x="20388" y="11772"/>
                  </a:cubicBezTo>
                  <a:lnTo>
                    <a:pt x="20443" y="11855"/>
                  </a:lnTo>
                  <a:cubicBezTo>
                    <a:pt x="20658" y="12147"/>
                    <a:pt x="20861" y="12444"/>
                    <a:pt x="21065" y="12742"/>
                  </a:cubicBezTo>
                  <a:cubicBezTo>
                    <a:pt x="21082" y="12769"/>
                    <a:pt x="21104" y="12797"/>
                    <a:pt x="21120" y="12824"/>
                  </a:cubicBezTo>
                  <a:cubicBezTo>
                    <a:pt x="21313" y="13100"/>
                    <a:pt x="21495" y="13381"/>
                    <a:pt x="21677" y="13662"/>
                  </a:cubicBezTo>
                  <a:cubicBezTo>
                    <a:pt x="21721" y="13722"/>
                    <a:pt x="21759" y="13788"/>
                    <a:pt x="21803" y="13854"/>
                  </a:cubicBezTo>
                  <a:cubicBezTo>
                    <a:pt x="21985" y="14135"/>
                    <a:pt x="22172" y="14422"/>
                    <a:pt x="22354" y="14703"/>
                  </a:cubicBezTo>
                  <a:cubicBezTo>
                    <a:pt x="22393" y="14758"/>
                    <a:pt x="22426" y="14818"/>
                    <a:pt x="22459" y="14874"/>
                  </a:cubicBezTo>
                  <a:cubicBezTo>
                    <a:pt x="22641" y="15160"/>
                    <a:pt x="22828" y="15452"/>
                    <a:pt x="23010" y="15738"/>
                  </a:cubicBezTo>
                  <a:lnTo>
                    <a:pt x="23373" y="16311"/>
                  </a:lnTo>
                  <a:lnTo>
                    <a:pt x="23390" y="16339"/>
                  </a:lnTo>
                  <a:cubicBezTo>
                    <a:pt x="23395" y="16355"/>
                    <a:pt x="23406" y="16372"/>
                    <a:pt x="23417" y="16388"/>
                  </a:cubicBezTo>
                  <a:cubicBezTo>
                    <a:pt x="23511" y="16532"/>
                    <a:pt x="23605" y="16680"/>
                    <a:pt x="23698" y="16829"/>
                  </a:cubicBezTo>
                  <a:lnTo>
                    <a:pt x="23770" y="16939"/>
                  </a:lnTo>
                  <a:cubicBezTo>
                    <a:pt x="23792" y="16978"/>
                    <a:pt x="23819" y="17016"/>
                    <a:pt x="23847" y="17055"/>
                  </a:cubicBezTo>
                  <a:cubicBezTo>
                    <a:pt x="23919" y="17171"/>
                    <a:pt x="23990" y="17281"/>
                    <a:pt x="24062" y="17396"/>
                  </a:cubicBezTo>
                  <a:lnTo>
                    <a:pt x="24161" y="17545"/>
                  </a:lnTo>
                  <a:lnTo>
                    <a:pt x="24216" y="17628"/>
                  </a:lnTo>
                  <a:cubicBezTo>
                    <a:pt x="24304" y="17766"/>
                    <a:pt x="24398" y="17903"/>
                    <a:pt x="24491" y="18041"/>
                  </a:cubicBezTo>
                  <a:lnTo>
                    <a:pt x="24563" y="18151"/>
                  </a:lnTo>
                  <a:lnTo>
                    <a:pt x="24585" y="18190"/>
                  </a:lnTo>
                  <a:cubicBezTo>
                    <a:pt x="24629" y="18256"/>
                    <a:pt x="24673" y="18322"/>
                    <a:pt x="24717" y="18388"/>
                  </a:cubicBezTo>
                  <a:lnTo>
                    <a:pt x="24855" y="18592"/>
                  </a:lnTo>
                  <a:lnTo>
                    <a:pt x="24910" y="18674"/>
                  </a:lnTo>
                  <a:lnTo>
                    <a:pt x="25053" y="18878"/>
                  </a:lnTo>
                  <a:cubicBezTo>
                    <a:pt x="25086" y="18933"/>
                    <a:pt x="25125" y="18983"/>
                    <a:pt x="25158" y="19032"/>
                  </a:cubicBezTo>
                  <a:lnTo>
                    <a:pt x="25235" y="19143"/>
                  </a:lnTo>
                  <a:lnTo>
                    <a:pt x="25384" y="19357"/>
                  </a:lnTo>
                  <a:lnTo>
                    <a:pt x="25461" y="19473"/>
                  </a:lnTo>
                  <a:lnTo>
                    <a:pt x="25571" y="19622"/>
                  </a:lnTo>
                  <a:cubicBezTo>
                    <a:pt x="25604" y="19671"/>
                    <a:pt x="25643" y="19721"/>
                    <a:pt x="25676" y="19771"/>
                  </a:cubicBezTo>
                  <a:lnTo>
                    <a:pt x="25736" y="19848"/>
                  </a:lnTo>
                  <a:lnTo>
                    <a:pt x="25780" y="19914"/>
                  </a:lnTo>
                  <a:cubicBezTo>
                    <a:pt x="25841" y="20002"/>
                    <a:pt x="25907" y="20085"/>
                    <a:pt x="25968" y="20173"/>
                  </a:cubicBezTo>
                  <a:cubicBezTo>
                    <a:pt x="25984" y="20195"/>
                    <a:pt x="26006" y="20217"/>
                    <a:pt x="26023" y="20239"/>
                  </a:cubicBezTo>
                  <a:lnTo>
                    <a:pt x="26083" y="20321"/>
                  </a:lnTo>
                  <a:lnTo>
                    <a:pt x="26161" y="20432"/>
                  </a:lnTo>
                  <a:cubicBezTo>
                    <a:pt x="26227" y="20520"/>
                    <a:pt x="26293" y="20602"/>
                    <a:pt x="26359" y="20691"/>
                  </a:cubicBezTo>
                  <a:cubicBezTo>
                    <a:pt x="26375" y="20713"/>
                    <a:pt x="26397" y="20735"/>
                    <a:pt x="26414" y="20757"/>
                  </a:cubicBezTo>
                  <a:lnTo>
                    <a:pt x="26480" y="20845"/>
                  </a:lnTo>
                  <a:cubicBezTo>
                    <a:pt x="26508" y="20883"/>
                    <a:pt x="26535" y="20916"/>
                    <a:pt x="26563" y="20949"/>
                  </a:cubicBezTo>
                  <a:lnTo>
                    <a:pt x="26722" y="21159"/>
                  </a:lnTo>
                  <a:lnTo>
                    <a:pt x="26833" y="21296"/>
                  </a:lnTo>
                  <a:lnTo>
                    <a:pt x="26871" y="21341"/>
                  </a:lnTo>
                  <a:cubicBezTo>
                    <a:pt x="26877" y="21346"/>
                    <a:pt x="26882" y="21357"/>
                    <a:pt x="26888" y="21363"/>
                  </a:cubicBezTo>
                  <a:cubicBezTo>
                    <a:pt x="26943" y="21429"/>
                    <a:pt x="26998" y="21500"/>
                    <a:pt x="27053" y="21566"/>
                  </a:cubicBezTo>
                  <a:cubicBezTo>
                    <a:pt x="27108" y="21638"/>
                    <a:pt x="27169" y="21704"/>
                    <a:pt x="27224" y="21776"/>
                  </a:cubicBezTo>
                  <a:lnTo>
                    <a:pt x="27273" y="21836"/>
                  </a:lnTo>
                  <a:lnTo>
                    <a:pt x="27290" y="21853"/>
                  </a:lnTo>
                  <a:lnTo>
                    <a:pt x="27372" y="21957"/>
                  </a:lnTo>
                  <a:cubicBezTo>
                    <a:pt x="27428" y="22018"/>
                    <a:pt x="27477" y="22079"/>
                    <a:pt x="27527" y="22139"/>
                  </a:cubicBezTo>
                  <a:cubicBezTo>
                    <a:pt x="27582" y="22200"/>
                    <a:pt x="27631" y="22260"/>
                    <a:pt x="27686" y="22321"/>
                  </a:cubicBezTo>
                  <a:lnTo>
                    <a:pt x="27725" y="22365"/>
                  </a:lnTo>
                  <a:cubicBezTo>
                    <a:pt x="27725" y="22365"/>
                    <a:pt x="27725" y="22371"/>
                    <a:pt x="27731" y="22371"/>
                  </a:cubicBezTo>
                  <a:lnTo>
                    <a:pt x="27841" y="22503"/>
                  </a:lnTo>
                  <a:lnTo>
                    <a:pt x="27995" y="22674"/>
                  </a:lnTo>
                  <a:cubicBezTo>
                    <a:pt x="28044" y="22729"/>
                    <a:pt x="28094" y="22789"/>
                    <a:pt x="28149" y="22844"/>
                  </a:cubicBezTo>
                  <a:lnTo>
                    <a:pt x="28193" y="22894"/>
                  </a:lnTo>
                  <a:lnTo>
                    <a:pt x="28303" y="23015"/>
                  </a:lnTo>
                  <a:cubicBezTo>
                    <a:pt x="28353" y="23070"/>
                    <a:pt x="28408" y="23131"/>
                    <a:pt x="28458" y="23186"/>
                  </a:cubicBezTo>
                  <a:cubicBezTo>
                    <a:pt x="28513" y="23241"/>
                    <a:pt x="28562" y="23296"/>
                    <a:pt x="28612" y="23351"/>
                  </a:cubicBezTo>
                  <a:cubicBezTo>
                    <a:pt x="28634" y="23368"/>
                    <a:pt x="28650" y="23390"/>
                    <a:pt x="28667" y="23406"/>
                  </a:cubicBezTo>
                  <a:cubicBezTo>
                    <a:pt x="28672" y="23417"/>
                    <a:pt x="28678" y="23423"/>
                    <a:pt x="28689" y="23428"/>
                  </a:cubicBezTo>
                  <a:lnTo>
                    <a:pt x="28772" y="23516"/>
                  </a:lnTo>
                  <a:cubicBezTo>
                    <a:pt x="28821" y="23571"/>
                    <a:pt x="28876" y="23627"/>
                    <a:pt x="28931" y="23682"/>
                  </a:cubicBezTo>
                  <a:cubicBezTo>
                    <a:pt x="28986" y="23737"/>
                    <a:pt x="29036" y="23792"/>
                    <a:pt x="29091" y="23847"/>
                  </a:cubicBezTo>
                  <a:lnTo>
                    <a:pt x="29179" y="23935"/>
                  </a:lnTo>
                  <a:cubicBezTo>
                    <a:pt x="29185" y="23941"/>
                    <a:pt x="29185" y="23946"/>
                    <a:pt x="29190" y="23946"/>
                  </a:cubicBezTo>
                  <a:lnTo>
                    <a:pt x="29207" y="23963"/>
                  </a:lnTo>
                  <a:lnTo>
                    <a:pt x="29256" y="24018"/>
                  </a:lnTo>
                  <a:lnTo>
                    <a:pt x="29427" y="24183"/>
                  </a:lnTo>
                  <a:lnTo>
                    <a:pt x="29449" y="24210"/>
                  </a:lnTo>
                  <a:lnTo>
                    <a:pt x="29482" y="24238"/>
                  </a:lnTo>
                  <a:lnTo>
                    <a:pt x="29598" y="24354"/>
                  </a:lnTo>
                  <a:lnTo>
                    <a:pt x="29725" y="24475"/>
                  </a:lnTo>
                  <a:lnTo>
                    <a:pt x="29747" y="24497"/>
                  </a:lnTo>
                  <a:lnTo>
                    <a:pt x="29774" y="24524"/>
                  </a:lnTo>
                  <a:lnTo>
                    <a:pt x="29950" y="24695"/>
                  </a:lnTo>
                  <a:lnTo>
                    <a:pt x="30006" y="24745"/>
                  </a:lnTo>
                  <a:lnTo>
                    <a:pt x="30050" y="24783"/>
                  </a:lnTo>
                  <a:cubicBezTo>
                    <a:pt x="30077" y="24811"/>
                    <a:pt x="30105" y="24838"/>
                    <a:pt x="30132" y="24866"/>
                  </a:cubicBezTo>
                  <a:lnTo>
                    <a:pt x="30314" y="25037"/>
                  </a:lnTo>
                  <a:lnTo>
                    <a:pt x="30320" y="25037"/>
                  </a:lnTo>
                  <a:cubicBezTo>
                    <a:pt x="30380" y="25092"/>
                    <a:pt x="30441" y="25147"/>
                    <a:pt x="30501" y="25202"/>
                  </a:cubicBezTo>
                  <a:lnTo>
                    <a:pt x="30595" y="25290"/>
                  </a:lnTo>
                  <a:lnTo>
                    <a:pt x="30634" y="25323"/>
                  </a:lnTo>
                  <a:lnTo>
                    <a:pt x="30689" y="25373"/>
                  </a:lnTo>
                  <a:lnTo>
                    <a:pt x="30881" y="25543"/>
                  </a:lnTo>
                  <a:cubicBezTo>
                    <a:pt x="30953" y="25604"/>
                    <a:pt x="31014" y="25659"/>
                    <a:pt x="31080" y="25720"/>
                  </a:cubicBezTo>
                  <a:lnTo>
                    <a:pt x="31278" y="25891"/>
                  </a:lnTo>
                  <a:cubicBezTo>
                    <a:pt x="31344" y="25946"/>
                    <a:pt x="31410" y="26001"/>
                    <a:pt x="31476" y="26061"/>
                  </a:cubicBezTo>
                  <a:lnTo>
                    <a:pt x="31575" y="26138"/>
                  </a:lnTo>
                  <a:lnTo>
                    <a:pt x="31680" y="26227"/>
                  </a:lnTo>
                  <a:cubicBezTo>
                    <a:pt x="31746" y="26287"/>
                    <a:pt x="31818" y="26342"/>
                    <a:pt x="31884" y="26397"/>
                  </a:cubicBezTo>
                  <a:lnTo>
                    <a:pt x="31906" y="26414"/>
                  </a:lnTo>
                  <a:lnTo>
                    <a:pt x="31917" y="26425"/>
                  </a:lnTo>
                  <a:cubicBezTo>
                    <a:pt x="31978" y="26474"/>
                    <a:pt x="32038" y="26524"/>
                    <a:pt x="32099" y="26568"/>
                  </a:cubicBezTo>
                  <a:cubicBezTo>
                    <a:pt x="32154" y="26618"/>
                    <a:pt x="32231" y="26678"/>
                    <a:pt x="32297" y="26733"/>
                  </a:cubicBezTo>
                  <a:cubicBezTo>
                    <a:pt x="32363" y="26788"/>
                    <a:pt x="32435" y="26838"/>
                    <a:pt x="32501" y="26893"/>
                  </a:cubicBezTo>
                  <a:lnTo>
                    <a:pt x="32595" y="26965"/>
                  </a:lnTo>
                  <a:lnTo>
                    <a:pt x="32628" y="26992"/>
                  </a:lnTo>
                  <a:lnTo>
                    <a:pt x="32710" y="27058"/>
                  </a:lnTo>
                  <a:lnTo>
                    <a:pt x="32920" y="27218"/>
                  </a:lnTo>
                  <a:lnTo>
                    <a:pt x="32964" y="27251"/>
                  </a:lnTo>
                  <a:lnTo>
                    <a:pt x="32997" y="27273"/>
                  </a:lnTo>
                  <a:cubicBezTo>
                    <a:pt x="33041" y="27306"/>
                    <a:pt x="33079" y="27345"/>
                    <a:pt x="33123" y="27372"/>
                  </a:cubicBezTo>
                  <a:cubicBezTo>
                    <a:pt x="33195" y="27427"/>
                    <a:pt x="33261" y="27477"/>
                    <a:pt x="33333" y="27532"/>
                  </a:cubicBezTo>
                  <a:lnTo>
                    <a:pt x="33338" y="27532"/>
                  </a:lnTo>
                  <a:lnTo>
                    <a:pt x="33382" y="27565"/>
                  </a:lnTo>
                  <a:lnTo>
                    <a:pt x="33542" y="27681"/>
                  </a:lnTo>
                  <a:lnTo>
                    <a:pt x="33757" y="27841"/>
                  </a:lnTo>
                  <a:lnTo>
                    <a:pt x="33961" y="27989"/>
                  </a:lnTo>
                  <a:lnTo>
                    <a:pt x="34109" y="28094"/>
                  </a:lnTo>
                  <a:lnTo>
                    <a:pt x="34137" y="28116"/>
                  </a:lnTo>
                  <a:lnTo>
                    <a:pt x="34175" y="28144"/>
                  </a:lnTo>
                  <a:lnTo>
                    <a:pt x="34390" y="28298"/>
                  </a:lnTo>
                  <a:lnTo>
                    <a:pt x="34501" y="28369"/>
                  </a:lnTo>
                  <a:lnTo>
                    <a:pt x="34534" y="28397"/>
                  </a:lnTo>
                  <a:lnTo>
                    <a:pt x="34561" y="28413"/>
                  </a:lnTo>
                  <a:lnTo>
                    <a:pt x="34611" y="28446"/>
                  </a:lnTo>
                  <a:cubicBezTo>
                    <a:pt x="34677" y="28496"/>
                    <a:pt x="34748" y="28546"/>
                    <a:pt x="34814" y="28590"/>
                  </a:cubicBezTo>
                  <a:lnTo>
                    <a:pt x="34936" y="28672"/>
                  </a:lnTo>
                  <a:cubicBezTo>
                    <a:pt x="34952" y="28683"/>
                    <a:pt x="34969" y="28694"/>
                    <a:pt x="34985" y="28705"/>
                  </a:cubicBezTo>
                  <a:lnTo>
                    <a:pt x="35024" y="28738"/>
                  </a:lnTo>
                  <a:lnTo>
                    <a:pt x="35239" y="28882"/>
                  </a:lnTo>
                  <a:cubicBezTo>
                    <a:pt x="35294" y="28915"/>
                    <a:pt x="35343" y="28948"/>
                    <a:pt x="35398" y="28986"/>
                  </a:cubicBezTo>
                  <a:lnTo>
                    <a:pt x="35426" y="29003"/>
                  </a:lnTo>
                  <a:lnTo>
                    <a:pt x="35459" y="29025"/>
                  </a:lnTo>
                  <a:lnTo>
                    <a:pt x="35674" y="29168"/>
                  </a:lnTo>
                  <a:lnTo>
                    <a:pt x="35894" y="29317"/>
                  </a:lnTo>
                  <a:lnTo>
                    <a:pt x="36120" y="29460"/>
                  </a:lnTo>
                  <a:lnTo>
                    <a:pt x="36346" y="29603"/>
                  </a:lnTo>
                  <a:lnTo>
                    <a:pt x="36572" y="29746"/>
                  </a:lnTo>
                  <a:lnTo>
                    <a:pt x="36798" y="29890"/>
                  </a:lnTo>
                  <a:lnTo>
                    <a:pt x="37034" y="30033"/>
                  </a:lnTo>
                  <a:lnTo>
                    <a:pt x="37266" y="30176"/>
                  </a:lnTo>
                  <a:lnTo>
                    <a:pt x="37503" y="30319"/>
                  </a:lnTo>
                  <a:lnTo>
                    <a:pt x="37745" y="30468"/>
                  </a:lnTo>
                  <a:lnTo>
                    <a:pt x="37987" y="30611"/>
                  </a:lnTo>
                  <a:lnTo>
                    <a:pt x="38235" y="30760"/>
                  </a:lnTo>
                  <a:lnTo>
                    <a:pt x="38489" y="30903"/>
                  </a:lnTo>
                  <a:lnTo>
                    <a:pt x="38742" y="31052"/>
                  </a:lnTo>
                  <a:lnTo>
                    <a:pt x="39001" y="31201"/>
                  </a:lnTo>
                  <a:lnTo>
                    <a:pt x="39265" y="31349"/>
                  </a:lnTo>
                  <a:lnTo>
                    <a:pt x="39541" y="31498"/>
                  </a:lnTo>
                  <a:cubicBezTo>
                    <a:pt x="39629" y="31553"/>
                    <a:pt x="39723" y="31603"/>
                    <a:pt x="39816" y="31652"/>
                  </a:cubicBezTo>
                  <a:lnTo>
                    <a:pt x="40097" y="31812"/>
                  </a:lnTo>
                  <a:lnTo>
                    <a:pt x="40384" y="31966"/>
                  </a:lnTo>
                  <a:cubicBezTo>
                    <a:pt x="40483" y="32016"/>
                    <a:pt x="40576" y="32071"/>
                    <a:pt x="40681" y="32126"/>
                  </a:cubicBezTo>
                  <a:lnTo>
                    <a:pt x="40979" y="32286"/>
                  </a:lnTo>
                  <a:lnTo>
                    <a:pt x="41287" y="32446"/>
                  </a:lnTo>
                  <a:cubicBezTo>
                    <a:pt x="41386" y="32501"/>
                    <a:pt x="41491" y="32556"/>
                    <a:pt x="41596" y="32611"/>
                  </a:cubicBezTo>
                  <a:lnTo>
                    <a:pt x="41926" y="32782"/>
                  </a:lnTo>
                  <a:lnTo>
                    <a:pt x="41976" y="32804"/>
                  </a:lnTo>
                  <a:lnTo>
                    <a:pt x="41992" y="32815"/>
                  </a:lnTo>
                  <a:lnTo>
                    <a:pt x="42257" y="32952"/>
                  </a:lnTo>
                  <a:lnTo>
                    <a:pt x="42598" y="33123"/>
                  </a:lnTo>
                  <a:lnTo>
                    <a:pt x="42620" y="33134"/>
                  </a:lnTo>
                  <a:lnTo>
                    <a:pt x="42675" y="33162"/>
                  </a:lnTo>
                  <a:lnTo>
                    <a:pt x="42940" y="33299"/>
                  </a:lnTo>
                  <a:lnTo>
                    <a:pt x="43033" y="33344"/>
                  </a:lnTo>
                  <a:lnTo>
                    <a:pt x="43127" y="33388"/>
                  </a:lnTo>
                  <a:lnTo>
                    <a:pt x="43221" y="33437"/>
                  </a:lnTo>
                  <a:lnTo>
                    <a:pt x="43314" y="33481"/>
                  </a:lnTo>
                  <a:lnTo>
                    <a:pt x="51109" y="26496"/>
                  </a:lnTo>
                  <a:cubicBezTo>
                    <a:pt x="50916" y="26419"/>
                    <a:pt x="50723" y="26342"/>
                    <a:pt x="50536" y="26265"/>
                  </a:cubicBezTo>
                  <a:lnTo>
                    <a:pt x="50453" y="26232"/>
                  </a:lnTo>
                  <a:cubicBezTo>
                    <a:pt x="50271" y="26155"/>
                    <a:pt x="50090" y="26078"/>
                    <a:pt x="49908" y="26001"/>
                  </a:cubicBezTo>
                  <a:lnTo>
                    <a:pt x="49858" y="25979"/>
                  </a:lnTo>
                  <a:cubicBezTo>
                    <a:pt x="47065" y="24805"/>
                    <a:pt x="44812" y="23665"/>
                    <a:pt x="42945" y="22552"/>
                  </a:cubicBezTo>
                  <a:lnTo>
                    <a:pt x="42918" y="22536"/>
                  </a:lnTo>
                  <a:cubicBezTo>
                    <a:pt x="42664" y="22382"/>
                    <a:pt x="42416" y="22233"/>
                    <a:pt x="42174" y="22084"/>
                  </a:cubicBezTo>
                  <a:cubicBezTo>
                    <a:pt x="42174" y="22079"/>
                    <a:pt x="42168" y="22079"/>
                    <a:pt x="42168" y="22079"/>
                  </a:cubicBezTo>
                  <a:cubicBezTo>
                    <a:pt x="41684" y="21770"/>
                    <a:pt x="41221" y="21467"/>
                    <a:pt x="40786" y="21164"/>
                  </a:cubicBezTo>
                  <a:cubicBezTo>
                    <a:pt x="40780" y="21159"/>
                    <a:pt x="40780" y="21159"/>
                    <a:pt x="40775" y="21159"/>
                  </a:cubicBezTo>
                  <a:cubicBezTo>
                    <a:pt x="40560" y="21010"/>
                    <a:pt x="40351" y="20856"/>
                    <a:pt x="40147" y="20707"/>
                  </a:cubicBezTo>
                  <a:lnTo>
                    <a:pt x="40130" y="20696"/>
                  </a:lnTo>
                  <a:cubicBezTo>
                    <a:pt x="39926" y="20547"/>
                    <a:pt x="39728" y="20399"/>
                    <a:pt x="39535" y="20250"/>
                  </a:cubicBezTo>
                  <a:lnTo>
                    <a:pt x="39524" y="20239"/>
                  </a:lnTo>
                  <a:cubicBezTo>
                    <a:pt x="39331" y="20090"/>
                    <a:pt x="39139" y="19941"/>
                    <a:pt x="38957" y="19793"/>
                  </a:cubicBezTo>
                  <a:lnTo>
                    <a:pt x="38951" y="19787"/>
                  </a:lnTo>
                  <a:cubicBezTo>
                    <a:pt x="38770" y="19638"/>
                    <a:pt x="38588" y="19490"/>
                    <a:pt x="38417" y="19341"/>
                  </a:cubicBezTo>
                  <a:lnTo>
                    <a:pt x="38395" y="19324"/>
                  </a:lnTo>
                  <a:cubicBezTo>
                    <a:pt x="38230" y="19176"/>
                    <a:pt x="38065" y="19032"/>
                    <a:pt x="37905" y="18889"/>
                  </a:cubicBezTo>
                  <a:lnTo>
                    <a:pt x="37872" y="18862"/>
                  </a:lnTo>
                  <a:cubicBezTo>
                    <a:pt x="37723" y="18724"/>
                    <a:pt x="37569" y="18586"/>
                    <a:pt x="37426" y="18449"/>
                  </a:cubicBezTo>
                  <a:lnTo>
                    <a:pt x="37392" y="18421"/>
                  </a:lnTo>
                  <a:cubicBezTo>
                    <a:pt x="37249" y="18283"/>
                    <a:pt x="37101" y="18140"/>
                    <a:pt x="36963" y="18002"/>
                  </a:cubicBezTo>
                  <a:cubicBezTo>
                    <a:pt x="36957" y="17997"/>
                    <a:pt x="36952" y="17986"/>
                    <a:pt x="36941" y="17980"/>
                  </a:cubicBezTo>
                  <a:cubicBezTo>
                    <a:pt x="36803" y="17843"/>
                    <a:pt x="36665" y="17699"/>
                    <a:pt x="36528" y="17562"/>
                  </a:cubicBezTo>
                  <a:lnTo>
                    <a:pt x="36500" y="17534"/>
                  </a:lnTo>
                  <a:cubicBezTo>
                    <a:pt x="36362" y="17391"/>
                    <a:pt x="36230" y="17248"/>
                    <a:pt x="36098" y="17104"/>
                  </a:cubicBezTo>
                  <a:lnTo>
                    <a:pt x="36092" y="17099"/>
                  </a:lnTo>
                  <a:cubicBezTo>
                    <a:pt x="35960" y="16950"/>
                    <a:pt x="35828" y="16802"/>
                    <a:pt x="35696" y="16658"/>
                  </a:cubicBezTo>
                  <a:lnTo>
                    <a:pt x="35696" y="16653"/>
                  </a:lnTo>
                  <a:cubicBezTo>
                    <a:pt x="35569" y="16515"/>
                    <a:pt x="35453" y="16377"/>
                    <a:pt x="35338" y="16240"/>
                  </a:cubicBezTo>
                  <a:lnTo>
                    <a:pt x="35294" y="16185"/>
                  </a:lnTo>
                  <a:cubicBezTo>
                    <a:pt x="35184" y="16052"/>
                    <a:pt x="35073" y="15920"/>
                    <a:pt x="34963" y="15788"/>
                  </a:cubicBezTo>
                  <a:cubicBezTo>
                    <a:pt x="34952" y="15777"/>
                    <a:pt x="34941" y="15766"/>
                    <a:pt x="34930" y="15749"/>
                  </a:cubicBezTo>
                  <a:cubicBezTo>
                    <a:pt x="34831" y="15628"/>
                    <a:pt x="34732" y="15502"/>
                    <a:pt x="34638" y="15380"/>
                  </a:cubicBezTo>
                  <a:cubicBezTo>
                    <a:pt x="34594" y="15331"/>
                    <a:pt x="34556" y="15276"/>
                    <a:pt x="34517" y="15226"/>
                  </a:cubicBezTo>
                  <a:cubicBezTo>
                    <a:pt x="34445" y="15132"/>
                    <a:pt x="34379" y="15044"/>
                    <a:pt x="34308" y="14951"/>
                  </a:cubicBezTo>
                  <a:cubicBezTo>
                    <a:pt x="34275" y="14901"/>
                    <a:pt x="34236" y="14857"/>
                    <a:pt x="34203" y="14807"/>
                  </a:cubicBezTo>
                  <a:cubicBezTo>
                    <a:pt x="34131" y="14714"/>
                    <a:pt x="34060" y="14620"/>
                    <a:pt x="33988" y="14527"/>
                  </a:cubicBezTo>
                  <a:lnTo>
                    <a:pt x="33895" y="14394"/>
                  </a:lnTo>
                  <a:lnTo>
                    <a:pt x="33674" y="14091"/>
                  </a:lnTo>
                  <a:cubicBezTo>
                    <a:pt x="33647" y="14053"/>
                    <a:pt x="33619" y="14014"/>
                    <a:pt x="33592" y="13981"/>
                  </a:cubicBezTo>
                  <a:cubicBezTo>
                    <a:pt x="33548" y="13921"/>
                    <a:pt x="33509" y="13860"/>
                    <a:pt x="33465" y="13805"/>
                  </a:cubicBezTo>
                  <a:cubicBezTo>
                    <a:pt x="33382" y="13689"/>
                    <a:pt x="33305" y="13579"/>
                    <a:pt x="33228" y="13463"/>
                  </a:cubicBezTo>
                  <a:cubicBezTo>
                    <a:pt x="33189" y="13408"/>
                    <a:pt x="33145" y="13353"/>
                    <a:pt x="33107" y="13298"/>
                  </a:cubicBezTo>
                  <a:lnTo>
                    <a:pt x="32903" y="12995"/>
                  </a:lnTo>
                  <a:lnTo>
                    <a:pt x="32743" y="12769"/>
                  </a:lnTo>
                  <a:cubicBezTo>
                    <a:pt x="32683" y="12681"/>
                    <a:pt x="32622" y="12588"/>
                    <a:pt x="32561" y="12499"/>
                  </a:cubicBezTo>
                  <a:lnTo>
                    <a:pt x="32424" y="12301"/>
                  </a:lnTo>
                  <a:cubicBezTo>
                    <a:pt x="32319" y="12147"/>
                    <a:pt x="32214" y="11998"/>
                    <a:pt x="32115" y="11844"/>
                  </a:cubicBezTo>
                  <a:cubicBezTo>
                    <a:pt x="32000" y="11673"/>
                    <a:pt x="31878" y="11502"/>
                    <a:pt x="31763" y="11326"/>
                  </a:cubicBezTo>
                  <a:cubicBezTo>
                    <a:pt x="31713" y="11249"/>
                    <a:pt x="31664" y="11177"/>
                    <a:pt x="31614" y="11106"/>
                  </a:cubicBezTo>
                  <a:lnTo>
                    <a:pt x="31498" y="10940"/>
                  </a:lnTo>
                  <a:lnTo>
                    <a:pt x="31405" y="10803"/>
                  </a:lnTo>
                  <a:cubicBezTo>
                    <a:pt x="31289" y="10626"/>
                    <a:pt x="31168" y="10456"/>
                    <a:pt x="31047" y="10285"/>
                  </a:cubicBezTo>
                  <a:lnTo>
                    <a:pt x="30992" y="10202"/>
                  </a:lnTo>
                  <a:lnTo>
                    <a:pt x="30870" y="10037"/>
                  </a:lnTo>
                  <a:cubicBezTo>
                    <a:pt x="30810" y="9949"/>
                    <a:pt x="30744" y="9861"/>
                    <a:pt x="30683" y="9773"/>
                  </a:cubicBezTo>
                  <a:cubicBezTo>
                    <a:pt x="30595" y="9651"/>
                    <a:pt x="30507" y="9530"/>
                    <a:pt x="30419" y="9409"/>
                  </a:cubicBezTo>
                  <a:cubicBezTo>
                    <a:pt x="30397" y="9382"/>
                    <a:pt x="30380" y="9354"/>
                    <a:pt x="30358" y="9326"/>
                  </a:cubicBezTo>
                  <a:lnTo>
                    <a:pt x="30292" y="9227"/>
                  </a:lnTo>
                  <a:lnTo>
                    <a:pt x="30154" y="9046"/>
                  </a:lnTo>
                  <a:cubicBezTo>
                    <a:pt x="30061" y="8930"/>
                    <a:pt x="29967" y="8809"/>
                    <a:pt x="29879" y="8688"/>
                  </a:cubicBezTo>
                  <a:cubicBezTo>
                    <a:pt x="29824" y="8621"/>
                    <a:pt x="29769" y="8544"/>
                    <a:pt x="29708" y="8478"/>
                  </a:cubicBezTo>
                  <a:lnTo>
                    <a:pt x="29681" y="8434"/>
                  </a:lnTo>
                  <a:cubicBezTo>
                    <a:pt x="29670" y="8423"/>
                    <a:pt x="29658" y="8412"/>
                    <a:pt x="29647" y="8396"/>
                  </a:cubicBezTo>
                  <a:lnTo>
                    <a:pt x="29598" y="8335"/>
                  </a:lnTo>
                  <a:cubicBezTo>
                    <a:pt x="29543" y="8263"/>
                    <a:pt x="29488" y="8197"/>
                    <a:pt x="29433" y="8126"/>
                  </a:cubicBezTo>
                  <a:lnTo>
                    <a:pt x="29372" y="8060"/>
                  </a:lnTo>
                  <a:lnTo>
                    <a:pt x="29322" y="7999"/>
                  </a:lnTo>
                  <a:lnTo>
                    <a:pt x="29262" y="7922"/>
                  </a:lnTo>
                  <a:cubicBezTo>
                    <a:pt x="29207" y="7850"/>
                    <a:pt x="29146" y="7784"/>
                    <a:pt x="29091" y="7713"/>
                  </a:cubicBezTo>
                  <a:lnTo>
                    <a:pt x="29036" y="7652"/>
                  </a:lnTo>
                  <a:lnTo>
                    <a:pt x="28986" y="7597"/>
                  </a:lnTo>
                  <a:lnTo>
                    <a:pt x="28915" y="7509"/>
                  </a:lnTo>
                  <a:cubicBezTo>
                    <a:pt x="28871" y="7454"/>
                    <a:pt x="28821" y="7399"/>
                    <a:pt x="28777" y="7349"/>
                  </a:cubicBezTo>
                  <a:lnTo>
                    <a:pt x="28678" y="7233"/>
                  </a:lnTo>
                  <a:lnTo>
                    <a:pt x="28656" y="7211"/>
                  </a:lnTo>
                  <a:lnTo>
                    <a:pt x="28634" y="7189"/>
                  </a:lnTo>
                  <a:cubicBezTo>
                    <a:pt x="28584" y="7134"/>
                    <a:pt x="28540" y="7079"/>
                    <a:pt x="28491" y="7029"/>
                  </a:cubicBezTo>
                  <a:lnTo>
                    <a:pt x="28347" y="6870"/>
                  </a:lnTo>
                  <a:lnTo>
                    <a:pt x="28309" y="6831"/>
                  </a:lnTo>
                  <a:lnTo>
                    <a:pt x="28287" y="6809"/>
                  </a:lnTo>
                  <a:lnTo>
                    <a:pt x="28221" y="6732"/>
                  </a:lnTo>
                  <a:lnTo>
                    <a:pt x="28089" y="6594"/>
                  </a:lnTo>
                  <a:cubicBezTo>
                    <a:pt x="28050" y="6550"/>
                    <a:pt x="28006" y="6501"/>
                    <a:pt x="27962" y="6457"/>
                  </a:cubicBezTo>
                  <a:lnTo>
                    <a:pt x="27940" y="6435"/>
                  </a:lnTo>
                  <a:lnTo>
                    <a:pt x="27912" y="6407"/>
                  </a:lnTo>
                  <a:lnTo>
                    <a:pt x="27824" y="6319"/>
                  </a:lnTo>
                  <a:cubicBezTo>
                    <a:pt x="27786" y="6280"/>
                    <a:pt x="27742" y="6236"/>
                    <a:pt x="27703" y="6198"/>
                  </a:cubicBezTo>
                  <a:lnTo>
                    <a:pt x="27576" y="6071"/>
                  </a:lnTo>
                  <a:lnTo>
                    <a:pt x="27543" y="6038"/>
                  </a:lnTo>
                  <a:lnTo>
                    <a:pt x="27532" y="6027"/>
                  </a:lnTo>
                  <a:lnTo>
                    <a:pt x="27450" y="5950"/>
                  </a:lnTo>
                  <a:lnTo>
                    <a:pt x="27317" y="5823"/>
                  </a:lnTo>
                  <a:lnTo>
                    <a:pt x="27185" y="5702"/>
                  </a:lnTo>
                  <a:lnTo>
                    <a:pt x="27130" y="5652"/>
                  </a:lnTo>
                  <a:lnTo>
                    <a:pt x="27119" y="5641"/>
                  </a:lnTo>
                  <a:lnTo>
                    <a:pt x="27058" y="5586"/>
                  </a:lnTo>
                  <a:lnTo>
                    <a:pt x="26926" y="5465"/>
                  </a:lnTo>
                  <a:lnTo>
                    <a:pt x="26794" y="5349"/>
                  </a:lnTo>
                  <a:lnTo>
                    <a:pt x="26711" y="5278"/>
                  </a:lnTo>
                  <a:lnTo>
                    <a:pt x="26700" y="5267"/>
                  </a:lnTo>
                  <a:lnTo>
                    <a:pt x="26695" y="5267"/>
                  </a:lnTo>
                  <a:lnTo>
                    <a:pt x="26662" y="5234"/>
                  </a:lnTo>
                  <a:cubicBezTo>
                    <a:pt x="26618" y="5195"/>
                    <a:pt x="26574" y="5157"/>
                    <a:pt x="26524" y="5118"/>
                  </a:cubicBezTo>
                  <a:lnTo>
                    <a:pt x="26386" y="5002"/>
                  </a:lnTo>
                  <a:lnTo>
                    <a:pt x="26271" y="4909"/>
                  </a:lnTo>
                  <a:cubicBezTo>
                    <a:pt x="26271" y="4909"/>
                    <a:pt x="26265" y="4903"/>
                    <a:pt x="26265" y="4903"/>
                  </a:cubicBezTo>
                  <a:lnTo>
                    <a:pt x="26249" y="4892"/>
                  </a:lnTo>
                  <a:lnTo>
                    <a:pt x="26111" y="4776"/>
                  </a:lnTo>
                  <a:lnTo>
                    <a:pt x="25968" y="4666"/>
                  </a:lnTo>
                  <a:lnTo>
                    <a:pt x="25836" y="4562"/>
                  </a:lnTo>
                  <a:lnTo>
                    <a:pt x="25808" y="4540"/>
                  </a:lnTo>
                  <a:lnTo>
                    <a:pt x="25681" y="4440"/>
                  </a:lnTo>
                  <a:cubicBezTo>
                    <a:pt x="25632" y="4407"/>
                    <a:pt x="25582" y="4369"/>
                    <a:pt x="25533" y="4330"/>
                  </a:cubicBezTo>
                  <a:cubicBezTo>
                    <a:pt x="25483" y="4297"/>
                    <a:pt x="25439" y="4259"/>
                    <a:pt x="25389" y="4226"/>
                  </a:cubicBezTo>
                  <a:lnTo>
                    <a:pt x="25367" y="4209"/>
                  </a:lnTo>
                  <a:lnTo>
                    <a:pt x="25351" y="4198"/>
                  </a:lnTo>
                  <a:lnTo>
                    <a:pt x="25241" y="4115"/>
                  </a:lnTo>
                  <a:cubicBezTo>
                    <a:pt x="25191" y="4082"/>
                    <a:pt x="25141" y="4049"/>
                    <a:pt x="25086" y="4011"/>
                  </a:cubicBezTo>
                  <a:cubicBezTo>
                    <a:pt x="25037" y="3972"/>
                    <a:pt x="24987" y="3939"/>
                    <a:pt x="24938" y="3906"/>
                  </a:cubicBezTo>
                  <a:lnTo>
                    <a:pt x="24894" y="3873"/>
                  </a:lnTo>
                  <a:lnTo>
                    <a:pt x="24861" y="3857"/>
                  </a:lnTo>
                  <a:cubicBezTo>
                    <a:pt x="24839" y="3840"/>
                    <a:pt x="24811" y="3818"/>
                    <a:pt x="24789" y="3801"/>
                  </a:cubicBezTo>
                  <a:lnTo>
                    <a:pt x="24635" y="3702"/>
                  </a:lnTo>
                  <a:lnTo>
                    <a:pt x="24480" y="3603"/>
                  </a:lnTo>
                  <a:lnTo>
                    <a:pt x="24392" y="3543"/>
                  </a:lnTo>
                  <a:lnTo>
                    <a:pt x="24365" y="3526"/>
                  </a:lnTo>
                  <a:lnTo>
                    <a:pt x="24332" y="3510"/>
                  </a:lnTo>
                  <a:lnTo>
                    <a:pt x="24189" y="3416"/>
                  </a:lnTo>
                  <a:lnTo>
                    <a:pt x="24040" y="3322"/>
                  </a:lnTo>
                  <a:lnTo>
                    <a:pt x="23886" y="3234"/>
                  </a:lnTo>
                  <a:lnTo>
                    <a:pt x="23864" y="3218"/>
                  </a:lnTo>
                  <a:lnTo>
                    <a:pt x="23847" y="3207"/>
                  </a:lnTo>
                  <a:lnTo>
                    <a:pt x="23742" y="3146"/>
                  </a:lnTo>
                  <a:lnTo>
                    <a:pt x="23599" y="3063"/>
                  </a:lnTo>
                  <a:lnTo>
                    <a:pt x="23450" y="2981"/>
                  </a:lnTo>
                  <a:lnTo>
                    <a:pt x="23318" y="2904"/>
                  </a:lnTo>
                  <a:lnTo>
                    <a:pt x="23302" y="2898"/>
                  </a:lnTo>
                  <a:lnTo>
                    <a:pt x="23158" y="2821"/>
                  </a:lnTo>
                  <a:cubicBezTo>
                    <a:pt x="23109" y="2793"/>
                    <a:pt x="23065" y="2766"/>
                    <a:pt x="23015" y="2744"/>
                  </a:cubicBezTo>
                  <a:lnTo>
                    <a:pt x="22866" y="2667"/>
                  </a:lnTo>
                  <a:lnTo>
                    <a:pt x="22718" y="2590"/>
                  </a:lnTo>
                  <a:lnTo>
                    <a:pt x="22580" y="2518"/>
                  </a:lnTo>
                  <a:lnTo>
                    <a:pt x="22442" y="2452"/>
                  </a:lnTo>
                  <a:lnTo>
                    <a:pt x="22305" y="2380"/>
                  </a:lnTo>
                  <a:lnTo>
                    <a:pt x="22161" y="2314"/>
                  </a:lnTo>
                  <a:lnTo>
                    <a:pt x="22024" y="2243"/>
                  </a:lnTo>
                  <a:lnTo>
                    <a:pt x="21880" y="2176"/>
                  </a:lnTo>
                  <a:lnTo>
                    <a:pt x="21737" y="2116"/>
                  </a:lnTo>
                  <a:lnTo>
                    <a:pt x="21622" y="2061"/>
                  </a:lnTo>
                  <a:lnTo>
                    <a:pt x="21605" y="2055"/>
                  </a:lnTo>
                  <a:lnTo>
                    <a:pt x="21594" y="2050"/>
                  </a:lnTo>
                  <a:lnTo>
                    <a:pt x="21451" y="1989"/>
                  </a:lnTo>
                  <a:lnTo>
                    <a:pt x="21308" y="1929"/>
                  </a:lnTo>
                  <a:lnTo>
                    <a:pt x="21164" y="1868"/>
                  </a:lnTo>
                  <a:lnTo>
                    <a:pt x="21016" y="1807"/>
                  </a:lnTo>
                  <a:lnTo>
                    <a:pt x="20988" y="1796"/>
                  </a:lnTo>
                  <a:lnTo>
                    <a:pt x="20872" y="1747"/>
                  </a:lnTo>
                  <a:cubicBezTo>
                    <a:pt x="20823" y="1730"/>
                    <a:pt x="20773" y="1708"/>
                    <a:pt x="20729" y="1692"/>
                  </a:cubicBezTo>
                  <a:lnTo>
                    <a:pt x="20580" y="1631"/>
                  </a:lnTo>
                  <a:lnTo>
                    <a:pt x="20432" y="1576"/>
                  </a:lnTo>
                  <a:lnTo>
                    <a:pt x="20393" y="1565"/>
                  </a:lnTo>
                  <a:lnTo>
                    <a:pt x="20360" y="1549"/>
                  </a:lnTo>
                  <a:lnTo>
                    <a:pt x="20283" y="1521"/>
                  </a:lnTo>
                  <a:lnTo>
                    <a:pt x="20134" y="1466"/>
                  </a:lnTo>
                  <a:lnTo>
                    <a:pt x="19980" y="1411"/>
                  </a:lnTo>
                  <a:lnTo>
                    <a:pt x="19831" y="1361"/>
                  </a:lnTo>
                  <a:lnTo>
                    <a:pt x="19749" y="1334"/>
                  </a:lnTo>
                  <a:lnTo>
                    <a:pt x="19716" y="1323"/>
                  </a:lnTo>
                  <a:lnTo>
                    <a:pt x="19672" y="1306"/>
                  </a:lnTo>
                  <a:lnTo>
                    <a:pt x="19517" y="1251"/>
                  </a:lnTo>
                  <a:lnTo>
                    <a:pt x="19358" y="1201"/>
                  </a:lnTo>
                  <a:lnTo>
                    <a:pt x="19198" y="1152"/>
                  </a:lnTo>
                  <a:lnTo>
                    <a:pt x="19077" y="1113"/>
                  </a:lnTo>
                  <a:lnTo>
                    <a:pt x="19049" y="1102"/>
                  </a:lnTo>
                  <a:lnTo>
                    <a:pt x="19033" y="1097"/>
                  </a:lnTo>
                  <a:lnTo>
                    <a:pt x="18873" y="1047"/>
                  </a:lnTo>
                  <a:lnTo>
                    <a:pt x="18702" y="998"/>
                  </a:lnTo>
                  <a:cubicBezTo>
                    <a:pt x="18647" y="981"/>
                    <a:pt x="18592" y="965"/>
                    <a:pt x="18537" y="948"/>
                  </a:cubicBezTo>
                  <a:lnTo>
                    <a:pt x="18371" y="904"/>
                  </a:lnTo>
                  <a:lnTo>
                    <a:pt x="18366" y="904"/>
                  </a:lnTo>
                  <a:lnTo>
                    <a:pt x="18190" y="854"/>
                  </a:lnTo>
                  <a:lnTo>
                    <a:pt x="18013" y="805"/>
                  </a:lnTo>
                  <a:lnTo>
                    <a:pt x="17837" y="761"/>
                  </a:lnTo>
                  <a:lnTo>
                    <a:pt x="17793" y="744"/>
                  </a:lnTo>
                  <a:lnTo>
                    <a:pt x="17744" y="733"/>
                  </a:lnTo>
                  <a:lnTo>
                    <a:pt x="17699" y="722"/>
                  </a:lnTo>
                  <a:lnTo>
                    <a:pt x="17655" y="711"/>
                  </a:lnTo>
                  <a:lnTo>
                    <a:pt x="17518" y="678"/>
                  </a:lnTo>
                  <a:lnTo>
                    <a:pt x="17380" y="645"/>
                  </a:lnTo>
                  <a:lnTo>
                    <a:pt x="17242" y="612"/>
                  </a:lnTo>
                  <a:lnTo>
                    <a:pt x="17105" y="579"/>
                  </a:lnTo>
                  <a:lnTo>
                    <a:pt x="16994" y="557"/>
                  </a:lnTo>
                  <a:lnTo>
                    <a:pt x="16967" y="546"/>
                  </a:lnTo>
                  <a:lnTo>
                    <a:pt x="16928" y="540"/>
                  </a:lnTo>
                  <a:lnTo>
                    <a:pt x="16746" y="502"/>
                  </a:lnTo>
                  <a:lnTo>
                    <a:pt x="16570" y="463"/>
                  </a:lnTo>
                  <a:lnTo>
                    <a:pt x="16399" y="425"/>
                  </a:lnTo>
                  <a:lnTo>
                    <a:pt x="16344" y="414"/>
                  </a:lnTo>
                  <a:lnTo>
                    <a:pt x="16328" y="414"/>
                  </a:lnTo>
                  <a:lnTo>
                    <a:pt x="16223" y="392"/>
                  </a:lnTo>
                  <a:cubicBezTo>
                    <a:pt x="16163" y="381"/>
                    <a:pt x="16107" y="370"/>
                    <a:pt x="16047" y="359"/>
                  </a:cubicBezTo>
                  <a:lnTo>
                    <a:pt x="15876" y="326"/>
                  </a:lnTo>
                  <a:lnTo>
                    <a:pt x="15716" y="298"/>
                  </a:lnTo>
                  <a:lnTo>
                    <a:pt x="15705" y="298"/>
                  </a:lnTo>
                  <a:lnTo>
                    <a:pt x="15535" y="271"/>
                  </a:lnTo>
                  <a:lnTo>
                    <a:pt x="15358" y="243"/>
                  </a:lnTo>
                  <a:lnTo>
                    <a:pt x="15188" y="215"/>
                  </a:lnTo>
                  <a:lnTo>
                    <a:pt x="15116" y="204"/>
                  </a:lnTo>
                  <a:lnTo>
                    <a:pt x="15094" y="204"/>
                  </a:lnTo>
                  <a:lnTo>
                    <a:pt x="15017" y="193"/>
                  </a:lnTo>
                  <a:lnTo>
                    <a:pt x="14846" y="166"/>
                  </a:lnTo>
                  <a:lnTo>
                    <a:pt x="14670" y="144"/>
                  </a:lnTo>
                  <a:lnTo>
                    <a:pt x="14532" y="127"/>
                  </a:lnTo>
                  <a:lnTo>
                    <a:pt x="14493" y="127"/>
                  </a:lnTo>
                  <a:lnTo>
                    <a:pt x="14323" y="105"/>
                  </a:lnTo>
                  <a:lnTo>
                    <a:pt x="14141" y="89"/>
                  </a:lnTo>
                  <a:lnTo>
                    <a:pt x="13959" y="72"/>
                  </a:lnTo>
                  <a:lnTo>
                    <a:pt x="13783" y="56"/>
                  </a:lnTo>
                  <a:lnTo>
                    <a:pt x="13607" y="45"/>
                  </a:lnTo>
                  <a:cubicBezTo>
                    <a:pt x="13546" y="39"/>
                    <a:pt x="13480" y="34"/>
                    <a:pt x="13419" y="28"/>
                  </a:cubicBezTo>
                  <a:lnTo>
                    <a:pt x="13414" y="28"/>
                  </a:lnTo>
                  <a:lnTo>
                    <a:pt x="13221" y="17"/>
                  </a:lnTo>
                  <a:lnTo>
                    <a:pt x="13028" y="12"/>
                  </a:lnTo>
                  <a:lnTo>
                    <a:pt x="12896" y="6"/>
                  </a:lnTo>
                  <a:lnTo>
                    <a:pt x="12841" y="6"/>
                  </a:lnTo>
                  <a:lnTo>
                    <a:pt x="12621" y="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Google Shape;443;p21">
              <a:extLst>
                <a:ext uri="{FF2B5EF4-FFF2-40B4-BE49-F238E27FC236}">
                  <a16:creationId xmlns:a16="http://schemas.microsoft.com/office/drawing/2014/main" id="{4805E077-F6A0-0D5B-BC50-517B29E33633}"/>
                </a:ext>
              </a:extLst>
            </p:cNvPr>
            <p:cNvSpPr/>
            <p:nvPr/>
          </p:nvSpPr>
          <p:spPr>
            <a:xfrm>
              <a:off x="1987282" y="2294193"/>
              <a:ext cx="4727655" cy="2391939"/>
            </a:xfrm>
            <a:custGeom>
              <a:avLst/>
              <a:gdLst/>
              <a:ahLst/>
              <a:cxnLst/>
              <a:rect l="l" t="t" r="r" b="b"/>
              <a:pathLst>
                <a:path w="80481" h="44879" extrusionOk="0">
                  <a:moveTo>
                    <a:pt x="1" y="1"/>
                  </a:moveTo>
                  <a:lnTo>
                    <a:pt x="1" y="1"/>
                  </a:lnTo>
                  <a:cubicBezTo>
                    <a:pt x="287" y="94"/>
                    <a:pt x="546" y="259"/>
                    <a:pt x="755" y="474"/>
                  </a:cubicBezTo>
                  <a:cubicBezTo>
                    <a:pt x="1009" y="728"/>
                    <a:pt x="1235" y="1014"/>
                    <a:pt x="1417" y="1323"/>
                  </a:cubicBezTo>
                  <a:cubicBezTo>
                    <a:pt x="1637" y="1681"/>
                    <a:pt x="1830" y="2050"/>
                    <a:pt x="2006" y="2424"/>
                  </a:cubicBezTo>
                  <a:cubicBezTo>
                    <a:pt x="2193" y="2821"/>
                    <a:pt x="2369" y="3223"/>
                    <a:pt x="2551" y="3642"/>
                  </a:cubicBezTo>
                  <a:cubicBezTo>
                    <a:pt x="2733" y="4060"/>
                    <a:pt x="2915" y="4479"/>
                    <a:pt x="3108" y="4887"/>
                  </a:cubicBezTo>
                  <a:cubicBezTo>
                    <a:pt x="3295" y="5289"/>
                    <a:pt x="3504" y="5680"/>
                    <a:pt x="3736" y="6054"/>
                  </a:cubicBezTo>
                  <a:cubicBezTo>
                    <a:pt x="3950" y="6412"/>
                    <a:pt x="4198" y="6748"/>
                    <a:pt x="4485" y="7051"/>
                  </a:cubicBezTo>
                  <a:cubicBezTo>
                    <a:pt x="4760" y="7343"/>
                    <a:pt x="5085" y="7586"/>
                    <a:pt x="5443" y="7768"/>
                  </a:cubicBezTo>
                  <a:cubicBezTo>
                    <a:pt x="5658" y="7878"/>
                    <a:pt x="5889" y="7955"/>
                    <a:pt x="6132" y="7993"/>
                  </a:cubicBezTo>
                  <a:cubicBezTo>
                    <a:pt x="6195" y="8002"/>
                    <a:pt x="6259" y="8006"/>
                    <a:pt x="6323" y="8006"/>
                  </a:cubicBezTo>
                  <a:cubicBezTo>
                    <a:pt x="6459" y="8006"/>
                    <a:pt x="6595" y="7987"/>
                    <a:pt x="6727" y="7949"/>
                  </a:cubicBezTo>
                  <a:cubicBezTo>
                    <a:pt x="6920" y="7894"/>
                    <a:pt x="7096" y="7801"/>
                    <a:pt x="7256" y="7685"/>
                  </a:cubicBezTo>
                  <a:cubicBezTo>
                    <a:pt x="7426" y="7553"/>
                    <a:pt x="7586" y="7404"/>
                    <a:pt x="7724" y="7239"/>
                  </a:cubicBezTo>
                  <a:cubicBezTo>
                    <a:pt x="7795" y="7162"/>
                    <a:pt x="7862" y="7073"/>
                    <a:pt x="7933" y="6985"/>
                  </a:cubicBezTo>
                  <a:cubicBezTo>
                    <a:pt x="7999" y="6892"/>
                    <a:pt x="8071" y="6804"/>
                    <a:pt x="8137" y="6704"/>
                  </a:cubicBezTo>
                  <a:cubicBezTo>
                    <a:pt x="8209" y="6611"/>
                    <a:pt x="8275" y="6512"/>
                    <a:pt x="8341" y="6407"/>
                  </a:cubicBezTo>
                  <a:cubicBezTo>
                    <a:pt x="8407" y="6308"/>
                    <a:pt x="8473" y="6203"/>
                    <a:pt x="8545" y="6098"/>
                  </a:cubicBezTo>
                  <a:cubicBezTo>
                    <a:pt x="8611" y="5999"/>
                    <a:pt x="8677" y="5895"/>
                    <a:pt x="8748" y="5790"/>
                  </a:cubicBezTo>
                  <a:cubicBezTo>
                    <a:pt x="8820" y="5685"/>
                    <a:pt x="8886" y="5581"/>
                    <a:pt x="8958" y="5482"/>
                  </a:cubicBezTo>
                  <a:cubicBezTo>
                    <a:pt x="9035" y="5377"/>
                    <a:pt x="9106" y="5272"/>
                    <a:pt x="9184" y="5173"/>
                  </a:cubicBezTo>
                  <a:cubicBezTo>
                    <a:pt x="9261" y="5074"/>
                    <a:pt x="9338" y="4975"/>
                    <a:pt x="9420" y="4881"/>
                  </a:cubicBezTo>
                  <a:cubicBezTo>
                    <a:pt x="9591" y="4677"/>
                    <a:pt x="9778" y="4495"/>
                    <a:pt x="9982" y="4336"/>
                  </a:cubicBezTo>
                  <a:cubicBezTo>
                    <a:pt x="10186" y="4170"/>
                    <a:pt x="10412" y="4038"/>
                    <a:pt x="10654" y="3945"/>
                  </a:cubicBezTo>
                  <a:cubicBezTo>
                    <a:pt x="10919" y="3845"/>
                    <a:pt x="11200" y="3796"/>
                    <a:pt x="11481" y="3790"/>
                  </a:cubicBezTo>
                  <a:cubicBezTo>
                    <a:pt x="11833" y="3796"/>
                    <a:pt x="12175" y="3851"/>
                    <a:pt x="12511" y="3961"/>
                  </a:cubicBezTo>
                  <a:cubicBezTo>
                    <a:pt x="13067" y="4143"/>
                    <a:pt x="13585" y="4429"/>
                    <a:pt x="14042" y="4798"/>
                  </a:cubicBezTo>
                  <a:cubicBezTo>
                    <a:pt x="14521" y="5195"/>
                    <a:pt x="14951" y="5647"/>
                    <a:pt x="15315" y="6154"/>
                  </a:cubicBezTo>
                  <a:cubicBezTo>
                    <a:pt x="15706" y="6688"/>
                    <a:pt x="16058" y="7255"/>
                    <a:pt x="16372" y="7845"/>
                  </a:cubicBezTo>
                  <a:cubicBezTo>
                    <a:pt x="16703" y="8445"/>
                    <a:pt x="17011" y="9073"/>
                    <a:pt x="17314" y="9696"/>
                  </a:cubicBezTo>
                  <a:cubicBezTo>
                    <a:pt x="17623" y="10329"/>
                    <a:pt x="17937" y="10973"/>
                    <a:pt x="18284" y="11607"/>
                  </a:cubicBezTo>
                  <a:cubicBezTo>
                    <a:pt x="18625" y="12246"/>
                    <a:pt x="19011" y="12863"/>
                    <a:pt x="19435" y="13452"/>
                  </a:cubicBezTo>
                  <a:cubicBezTo>
                    <a:pt x="19876" y="14064"/>
                    <a:pt x="20382" y="14626"/>
                    <a:pt x="20950" y="15132"/>
                  </a:cubicBezTo>
                  <a:cubicBezTo>
                    <a:pt x="21594" y="15700"/>
                    <a:pt x="22316" y="16179"/>
                    <a:pt x="23082" y="16559"/>
                  </a:cubicBezTo>
                  <a:cubicBezTo>
                    <a:pt x="23616" y="16823"/>
                    <a:pt x="24178" y="17044"/>
                    <a:pt x="24751" y="17204"/>
                  </a:cubicBezTo>
                  <a:cubicBezTo>
                    <a:pt x="25263" y="17341"/>
                    <a:pt x="25786" y="17424"/>
                    <a:pt x="26315" y="17446"/>
                  </a:cubicBezTo>
                  <a:cubicBezTo>
                    <a:pt x="26389" y="17448"/>
                    <a:pt x="26463" y="17450"/>
                    <a:pt x="26538" y="17450"/>
                  </a:cubicBezTo>
                  <a:cubicBezTo>
                    <a:pt x="26955" y="17450"/>
                    <a:pt x="27375" y="17411"/>
                    <a:pt x="27791" y="17336"/>
                  </a:cubicBezTo>
                  <a:cubicBezTo>
                    <a:pt x="28276" y="17242"/>
                    <a:pt x="28750" y="17110"/>
                    <a:pt x="29213" y="16939"/>
                  </a:cubicBezTo>
                  <a:cubicBezTo>
                    <a:pt x="29438" y="16857"/>
                    <a:pt x="29659" y="16774"/>
                    <a:pt x="29879" y="16675"/>
                  </a:cubicBezTo>
                  <a:cubicBezTo>
                    <a:pt x="30105" y="16576"/>
                    <a:pt x="30325" y="16476"/>
                    <a:pt x="30551" y="16372"/>
                  </a:cubicBezTo>
                  <a:cubicBezTo>
                    <a:pt x="30772" y="16262"/>
                    <a:pt x="30992" y="16151"/>
                    <a:pt x="31223" y="16036"/>
                  </a:cubicBezTo>
                  <a:cubicBezTo>
                    <a:pt x="31455" y="15920"/>
                    <a:pt x="31680" y="15799"/>
                    <a:pt x="31912" y="15683"/>
                  </a:cubicBezTo>
                  <a:cubicBezTo>
                    <a:pt x="32143" y="15562"/>
                    <a:pt x="32375" y="15441"/>
                    <a:pt x="32617" y="15320"/>
                  </a:cubicBezTo>
                  <a:cubicBezTo>
                    <a:pt x="32854" y="15198"/>
                    <a:pt x="33096" y="15077"/>
                    <a:pt x="33350" y="14956"/>
                  </a:cubicBezTo>
                  <a:cubicBezTo>
                    <a:pt x="33603" y="14835"/>
                    <a:pt x="33856" y="14719"/>
                    <a:pt x="34126" y="14598"/>
                  </a:cubicBezTo>
                  <a:cubicBezTo>
                    <a:pt x="34391" y="14482"/>
                    <a:pt x="34666" y="14372"/>
                    <a:pt x="34947" y="14268"/>
                  </a:cubicBezTo>
                  <a:cubicBezTo>
                    <a:pt x="35575" y="14025"/>
                    <a:pt x="36219" y="13832"/>
                    <a:pt x="36875" y="13689"/>
                  </a:cubicBezTo>
                  <a:cubicBezTo>
                    <a:pt x="37624" y="13524"/>
                    <a:pt x="38384" y="13430"/>
                    <a:pt x="39150" y="13397"/>
                  </a:cubicBezTo>
                  <a:cubicBezTo>
                    <a:pt x="39333" y="13391"/>
                    <a:pt x="39516" y="13387"/>
                    <a:pt x="39698" y="13387"/>
                  </a:cubicBezTo>
                  <a:cubicBezTo>
                    <a:pt x="40435" y="13387"/>
                    <a:pt x="41170" y="13441"/>
                    <a:pt x="41899" y="13551"/>
                  </a:cubicBezTo>
                  <a:cubicBezTo>
                    <a:pt x="43039" y="13722"/>
                    <a:pt x="44168" y="13987"/>
                    <a:pt x="45264" y="14339"/>
                  </a:cubicBezTo>
                  <a:cubicBezTo>
                    <a:pt x="47016" y="14890"/>
                    <a:pt x="48696" y="15639"/>
                    <a:pt x="50272" y="16581"/>
                  </a:cubicBezTo>
                  <a:cubicBezTo>
                    <a:pt x="51709" y="17446"/>
                    <a:pt x="53037" y="18476"/>
                    <a:pt x="54238" y="19649"/>
                  </a:cubicBezTo>
                  <a:cubicBezTo>
                    <a:pt x="55356" y="20762"/>
                    <a:pt x="56381" y="21968"/>
                    <a:pt x="57295" y="23257"/>
                  </a:cubicBezTo>
                  <a:cubicBezTo>
                    <a:pt x="58210" y="24524"/>
                    <a:pt x="59025" y="25824"/>
                    <a:pt x="59840" y="27124"/>
                  </a:cubicBezTo>
                  <a:cubicBezTo>
                    <a:pt x="60677" y="28457"/>
                    <a:pt x="61531" y="29813"/>
                    <a:pt x="62512" y="31173"/>
                  </a:cubicBezTo>
                  <a:cubicBezTo>
                    <a:pt x="63580" y="32666"/>
                    <a:pt x="64765" y="34071"/>
                    <a:pt x="66059" y="35371"/>
                  </a:cubicBezTo>
                  <a:cubicBezTo>
                    <a:pt x="67513" y="36819"/>
                    <a:pt x="69265" y="38301"/>
                    <a:pt x="71502" y="39821"/>
                  </a:cubicBezTo>
                  <a:cubicBezTo>
                    <a:pt x="73832" y="41413"/>
                    <a:pt x="76740" y="43088"/>
                    <a:pt x="80481" y="44878"/>
                  </a:cubicBezTo>
                  <a:cubicBezTo>
                    <a:pt x="76828" y="43071"/>
                    <a:pt x="73986" y="41386"/>
                    <a:pt x="71700" y="39794"/>
                  </a:cubicBezTo>
                  <a:cubicBezTo>
                    <a:pt x="69508" y="38263"/>
                    <a:pt x="67778" y="36781"/>
                    <a:pt x="66351" y="35338"/>
                  </a:cubicBezTo>
                  <a:cubicBezTo>
                    <a:pt x="65073" y="34038"/>
                    <a:pt x="63894" y="32638"/>
                    <a:pt x="62837" y="31157"/>
                  </a:cubicBezTo>
                  <a:cubicBezTo>
                    <a:pt x="61862" y="29796"/>
                    <a:pt x="61013" y="28446"/>
                    <a:pt x="60182" y="27130"/>
                  </a:cubicBezTo>
                  <a:cubicBezTo>
                    <a:pt x="59350" y="25813"/>
                    <a:pt x="58518" y="24491"/>
                    <a:pt x="57587" y="23208"/>
                  </a:cubicBezTo>
                  <a:cubicBezTo>
                    <a:pt x="56656" y="21897"/>
                    <a:pt x="55615" y="20668"/>
                    <a:pt x="54469" y="19545"/>
                  </a:cubicBezTo>
                  <a:cubicBezTo>
                    <a:pt x="53246" y="18349"/>
                    <a:pt x="51891" y="17303"/>
                    <a:pt x="50426" y="16427"/>
                  </a:cubicBezTo>
                  <a:cubicBezTo>
                    <a:pt x="48818" y="15474"/>
                    <a:pt x="47104" y="14714"/>
                    <a:pt x="45314" y="14163"/>
                  </a:cubicBezTo>
                  <a:cubicBezTo>
                    <a:pt x="44196" y="13799"/>
                    <a:pt x="43050" y="13535"/>
                    <a:pt x="41888" y="13364"/>
                  </a:cubicBezTo>
                  <a:cubicBezTo>
                    <a:pt x="41152" y="13258"/>
                    <a:pt x="40409" y="13206"/>
                    <a:pt x="39662" y="13206"/>
                  </a:cubicBezTo>
                  <a:cubicBezTo>
                    <a:pt x="39475" y="13206"/>
                    <a:pt x="39288" y="13209"/>
                    <a:pt x="39100" y="13215"/>
                  </a:cubicBezTo>
                  <a:cubicBezTo>
                    <a:pt x="38329" y="13248"/>
                    <a:pt x="37558" y="13348"/>
                    <a:pt x="36798" y="13518"/>
                  </a:cubicBezTo>
                  <a:cubicBezTo>
                    <a:pt x="36137" y="13667"/>
                    <a:pt x="35487" y="13860"/>
                    <a:pt x="34853" y="14108"/>
                  </a:cubicBezTo>
                  <a:cubicBezTo>
                    <a:pt x="34567" y="14212"/>
                    <a:pt x="34291" y="14328"/>
                    <a:pt x="34027" y="14444"/>
                  </a:cubicBezTo>
                  <a:cubicBezTo>
                    <a:pt x="33763" y="14560"/>
                    <a:pt x="33498" y="14681"/>
                    <a:pt x="33250" y="14807"/>
                  </a:cubicBezTo>
                  <a:cubicBezTo>
                    <a:pt x="32997" y="14929"/>
                    <a:pt x="32749" y="15050"/>
                    <a:pt x="32512" y="15176"/>
                  </a:cubicBezTo>
                  <a:cubicBezTo>
                    <a:pt x="32270" y="15298"/>
                    <a:pt x="32033" y="15424"/>
                    <a:pt x="31807" y="15540"/>
                  </a:cubicBezTo>
                  <a:cubicBezTo>
                    <a:pt x="31576" y="15661"/>
                    <a:pt x="31350" y="15782"/>
                    <a:pt x="31124" y="15893"/>
                  </a:cubicBezTo>
                  <a:cubicBezTo>
                    <a:pt x="30904" y="16008"/>
                    <a:pt x="30678" y="16124"/>
                    <a:pt x="30458" y="16229"/>
                  </a:cubicBezTo>
                  <a:cubicBezTo>
                    <a:pt x="30237" y="16333"/>
                    <a:pt x="30017" y="16438"/>
                    <a:pt x="29797" y="16532"/>
                  </a:cubicBezTo>
                  <a:cubicBezTo>
                    <a:pt x="29576" y="16625"/>
                    <a:pt x="29356" y="16713"/>
                    <a:pt x="29135" y="16796"/>
                  </a:cubicBezTo>
                  <a:cubicBezTo>
                    <a:pt x="28678" y="16967"/>
                    <a:pt x="28210" y="17099"/>
                    <a:pt x="27731" y="17193"/>
                  </a:cubicBezTo>
                  <a:cubicBezTo>
                    <a:pt x="27324" y="17267"/>
                    <a:pt x="26913" y="17306"/>
                    <a:pt x="26498" y="17306"/>
                  </a:cubicBezTo>
                  <a:cubicBezTo>
                    <a:pt x="26425" y="17306"/>
                    <a:pt x="26351" y="17305"/>
                    <a:pt x="26277" y="17303"/>
                  </a:cubicBezTo>
                  <a:cubicBezTo>
                    <a:pt x="25759" y="17286"/>
                    <a:pt x="25241" y="17209"/>
                    <a:pt x="24740" y="17071"/>
                  </a:cubicBezTo>
                  <a:cubicBezTo>
                    <a:pt x="24172" y="16917"/>
                    <a:pt x="23621" y="16708"/>
                    <a:pt x="23098" y="16443"/>
                  </a:cubicBezTo>
                  <a:cubicBezTo>
                    <a:pt x="22338" y="16069"/>
                    <a:pt x="21633" y="15601"/>
                    <a:pt x="20999" y="15039"/>
                  </a:cubicBezTo>
                  <a:cubicBezTo>
                    <a:pt x="20438" y="14543"/>
                    <a:pt x="19936" y="13987"/>
                    <a:pt x="19501" y="13381"/>
                  </a:cubicBezTo>
                  <a:cubicBezTo>
                    <a:pt x="19077" y="12797"/>
                    <a:pt x="18697" y="12185"/>
                    <a:pt x="18361" y="11552"/>
                  </a:cubicBezTo>
                  <a:cubicBezTo>
                    <a:pt x="18014" y="10929"/>
                    <a:pt x="17705" y="10296"/>
                    <a:pt x="17397" y="9662"/>
                  </a:cubicBezTo>
                  <a:cubicBezTo>
                    <a:pt x="17088" y="9029"/>
                    <a:pt x="16774" y="8396"/>
                    <a:pt x="16444" y="7784"/>
                  </a:cubicBezTo>
                  <a:cubicBezTo>
                    <a:pt x="16124" y="7189"/>
                    <a:pt x="15766" y="6616"/>
                    <a:pt x="15364" y="6071"/>
                  </a:cubicBezTo>
                  <a:cubicBezTo>
                    <a:pt x="14995" y="5564"/>
                    <a:pt x="14560" y="5101"/>
                    <a:pt x="14070" y="4705"/>
                  </a:cubicBezTo>
                  <a:cubicBezTo>
                    <a:pt x="13607" y="4330"/>
                    <a:pt x="13073" y="4038"/>
                    <a:pt x="12505" y="3857"/>
                  </a:cubicBezTo>
                  <a:cubicBezTo>
                    <a:pt x="12169" y="3746"/>
                    <a:pt x="11817" y="3686"/>
                    <a:pt x="11459" y="3686"/>
                  </a:cubicBezTo>
                  <a:cubicBezTo>
                    <a:pt x="11172" y="3691"/>
                    <a:pt x="10891" y="3741"/>
                    <a:pt x="10621" y="3845"/>
                  </a:cubicBezTo>
                  <a:cubicBezTo>
                    <a:pt x="10373" y="3945"/>
                    <a:pt x="10142" y="4077"/>
                    <a:pt x="9938" y="4242"/>
                  </a:cubicBezTo>
                  <a:cubicBezTo>
                    <a:pt x="9729" y="4407"/>
                    <a:pt x="9542" y="4589"/>
                    <a:pt x="9371" y="4793"/>
                  </a:cubicBezTo>
                  <a:cubicBezTo>
                    <a:pt x="9288" y="4887"/>
                    <a:pt x="9211" y="4986"/>
                    <a:pt x="9134" y="5085"/>
                  </a:cubicBezTo>
                  <a:cubicBezTo>
                    <a:pt x="9057" y="5190"/>
                    <a:pt x="8985" y="5294"/>
                    <a:pt x="8908" y="5393"/>
                  </a:cubicBezTo>
                  <a:cubicBezTo>
                    <a:pt x="8837" y="5498"/>
                    <a:pt x="8765" y="5603"/>
                    <a:pt x="8699" y="5707"/>
                  </a:cubicBezTo>
                  <a:lnTo>
                    <a:pt x="8489" y="6021"/>
                  </a:lnTo>
                  <a:cubicBezTo>
                    <a:pt x="8423" y="6120"/>
                    <a:pt x="8357" y="6231"/>
                    <a:pt x="8291" y="6330"/>
                  </a:cubicBezTo>
                  <a:cubicBezTo>
                    <a:pt x="8225" y="6429"/>
                    <a:pt x="8153" y="6528"/>
                    <a:pt x="8093" y="6622"/>
                  </a:cubicBezTo>
                  <a:cubicBezTo>
                    <a:pt x="8027" y="6715"/>
                    <a:pt x="7955" y="6809"/>
                    <a:pt x="7889" y="6897"/>
                  </a:cubicBezTo>
                  <a:cubicBezTo>
                    <a:pt x="7817" y="6985"/>
                    <a:pt x="7751" y="7073"/>
                    <a:pt x="7680" y="7156"/>
                  </a:cubicBezTo>
                  <a:cubicBezTo>
                    <a:pt x="7542" y="7316"/>
                    <a:pt x="7388" y="7465"/>
                    <a:pt x="7217" y="7591"/>
                  </a:cubicBezTo>
                  <a:cubicBezTo>
                    <a:pt x="7063" y="7712"/>
                    <a:pt x="6886" y="7801"/>
                    <a:pt x="6699" y="7856"/>
                  </a:cubicBezTo>
                  <a:cubicBezTo>
                    <a:pt x="6572" y="7896"/>
                    <a:pt x="6443" y="7914"/>
                    <a:pt x="6312" y="7914"/>
                  </a:cubicBezTo>
                  <a:cubicBezTo>
                    <a:pt x="6245" y="7914"/>
                    <a:pt x="6177" y="7909"/>
                    <a:pt x="6110" y="7900"/>
                  </a:cubicBezTo>
                  <a:cubicBezTo>
                    <a:pt x="5873" y="7867"/>
                    <a:pt x="5642" y="7795"/>
                    <a:pt x="5432" y="7685"/>
                  </a:cubicBezTo>
                  <a:cubicBezTo>
                    <a:pt x="5080" y="7509"/>
                    <a:pt x="4760" y="7266"/>
                    <a:pt x="4490" y="6980"/>
                  </a:cubicBezTo>
                  <a:cubicBezTo>
                    <a:pt x="4209" y="6677"/>
                    <a:pt x="3961" y="6352"/>
                    <a:pt x="3747" y="5994"/>
                  </a:cubicBezTo>
                  <a:cubicBezTo>
                    <a:pt x="3521" y="5625"/>
                    <a:pt x="3311" y="5234"/>
                    <a:pt x="3130" y="4837"/>
                  </a:cubicBezTo>
                  <a:cubicBezTo>
                    <a:pt x="2937" y="4435"/>
                    <a:pt x="2755" y="4022"/>
                    <a:pt x="2579" y="3609"/>
                  </a:cubicBezTo>
                  <a:cubicBezTo>
                    <a:pt x="2397" y="3190"/>
                    <a:pt x="2215" y="2777"/>
                    <a:pt x="2028" y="2380"/>
                  </a:cubicBezTo>
                  <a:cubicBezTo>
                    <a:pt x="1846" y="2000"/>
                    <a:pt x="1648" y="1631"/>
                    <a:pt x="1433" y="1279"/>
                  </a:cubicBezTo>
                  <a:cubicBezTo>
                    <a:pt x="1246" y="970"/>
                    <a:pt x="1020" y="689"/>
                    <a:pt x="761" y="436"/>
                  </a:cubicBezTo>
                  <a:cubicBezTo>
                    <a:pt x="552" y="232"/>
                    <a:pt x="287" y="78"/>
                    <a:pt x="1"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9" name="Google Shape;453;p21">
            <a:extLst>
              <a:ext uri="{FF2B5EF4-FFF2-40B4-BE49-F238E27FC236}">
                <a16:creationId xmlns:a16="http://schemas.microsoft.com/office/drawing/2014/main" id="{71C32A65-868E-2A64-D67B-72B178C4C165}"/>
              </a:ext>
            </a:extLst>
          </p:cNvPr>
          <p:cNvSpPr/>
          <p:nvPr/>
        </p:nvSpPr>
        <p:spPr>
          <a:xfrm>
            <a:off x="519436" y="1716297"/>
            <a:ext cx="172735" cy="150826"/>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0" name="Google Shape;454;p21">
            <a:extLst>
              <a:ext uri="{FF2B5EF4-FFF2-40B4-BE49-F238E27FC236}">
                <a16:creationId xmlns:a16="http://schemas.microsoft.com/office/drawing/2014/main" id="{16F68737-8FF0-62B7-E7D4-4A50CECDEC02}"/>
              </a:ext>
            </a:extLst>
          </p:cNvPr>
          <p:cNvCxnSpPr>
            <a:cxnSpLocks/>
          </p:cNvCxnSpPr>
          <p:nvPr/>
        </p:nvCxnSpPr>
        <p:spPr>
          <a:xfrm>
            <a:off x="603461" y="1847564"/>
            <a:ext cx="0" cy="1047113"/>
          </a:xfrm>
          <a:prstGeom prst="straightConnector1">
            <a:avLst/>
          </a:prstGeom>
          <a:noFill/>
          <a:ln w="19050" cap="flat" cmpd="sng">
            <a:solidFill>
              <a:schemeClr val="accent4"/>
            </a:solidFill>
            <a:prstDash val="solid"/>
            <a:round/>
            <a:headEnd type="none" w="med" len="med"/>
            <a:tailEnd type="oval" w="med" len="med"/>
          </a:ln>
        </p:spPr>
      </p:cxnSp>
      <p:sp>
        <p:nvSpPr>
          <p:cNvPr id="21" name="Google Shape;456;p21">
            <a:extLst>
              <a:ext uri="{FF2B5EF4-FFF2-40B4-BE49-F238E27FC236}">
                <a16:creationId xmlns:a16="http://schemas.microsoft.com/office/drawing/2014/main" id="{9BD680B0-C787-27ED-909C-ABEBC066B74B}"/>
              </a:ext>
            </a:extLst>
          </p:cNvPr>
          <p:cNvSpPr txBox="1"/>
          <p:nvPr/>
        </p:nvSpPr>
        <p:spPr>
          <a:xfrm>
            <a:off x="686711" y="1826473"/>
            <a:ext cx="1700751"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Basics of Sustainability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3">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22" name="Google Shape;467;p21">
            <a:extLst>
              <a:ext uri="{FF2B5EF4-FFF2-40B4-BE49-F238E27FC236}">
                <a16:creationId xmlns:a16="http://schemas.microsoft.com/office/drawing/2014/main" id="{B9BFA69B-3951-6D00-DCC6-57E32222BE83}"/>
              </a:ext>
            </a:extLst>
          </p:cNvPr>
          <p:cNvSpPr txBox="1"/>
          <p:nvPr/>
        </p:nvSpPr>
        <p:spPr>
          <a:xfrm>
            <a:off x="2251726" y="4634919"/>
            <a:ext cx="484500" cy="313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prstClr val="white"/>
                </a:solidFill>
                <a:effectLst/>
                <a:uLnTx/>
                <a:uFillTx/>
                <a:latin typeface="Arial" panose="020B0604020202020204" pitchFamily="34" charset="0"/>
                <a:ea typeface="Fira Sans Extra Condensed Medium"/>
                <a:cs typeface="Arial" panose="020B0604020202020204" pitchFamily="34" charset="0"/>
                <a:sym typeface="Fira Sans Extra Condensed Medium"/>
              </a:rPr>
              <a:t>1.2</a:t>
            </a:r>
            <a:endParaRPr kumimoji="0" sz="1600" b="0" i="0" u="none" strike="noStrike" kern="1200" cap="none" spc="0" normalizeH="0" baseline="0" noProof="0">
              <a:ln>
                <a:noFill/>
              </a:ln>
              <a:solidFill>
                <a:prstClr val="white"/>
              </a:solidFill>
              <a:effectLst/>
              <a:uLnTx/>
              <a:uFillTx/>
              <a:latin typeface="Arial" panose="020B0604020202020204" pitchFamily="34" charset="0"/>
              <a:ea typeface="Fira Sans Extra Condensed Medium"/>
              <a:cs typeface="Arial" panose="020B0604020202020204" pitchFamily="34" charset="0"/>
              <a:sym typeface="Fira Sans Extra Condensed Medium"/>
            </a:endParaRPr>
          </a:p>
        </p:txBody>
      </p:sp>
      <p:sp>
        <p:nvSpPr>
          <p:cNvPr id="23" name="Google Shape;455;p21">
            <a:extLst>
              <a:ext uri="{FF2B5EF4-FFF2-40B4-BE49-F238E27FC236}">
                <a16:creationId xmlns:a16="http://schemas.microsoft.com/office/drawing/2014/main" id="{9A7E6439-9EA5-4277-8A81-A0CE8879F970}"/>
              </a:ext>
            </a:extLst>
          </p:cNvPr>
          <p:cNvSpPr txBox="1"/>
          <p:nvPr/>
        </p:nvSpPr>
        <p:spPr>
          <a:xfrm>
            <a:off x="686781" y="1570302"/>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2021</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24" name="Google Shape;456;p21">
            <a:extLst>
              <a:ext uri="{FF2B5EF4-FFF2-40B4-BE49-F238E27FC236}">
                <a16:creationId xmlns:a16="http://schemas.microsoft.com/office/drawing/2014/main" id="{A7DCADCF-952A-DC19-0431-6DBB9AB16201}"/>
              </a:ext>
            </a:extLst>
          </p:cNvPr>
          <p:cNvSpPr txBox="1"/>
          <p:nvPr/>
        </p:nvSpPr>
        <p:spPr>
          <a:xfrm>
            <a:off x="832679" y="4293661"/>
            <a:ext cx="1793431"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Key Performance Indicators of Sustainability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4">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25" name="Google Shape;455;p21">
            <a:extLst>
              <a:ext uri="{FF2B5EF4-FFF2-40B4-BE49-F238E27FC236}">
                <a16:creationId xmlns:a16="http://schemas.microsoft.com/office/drawing/2014/main" id="{F14DF909-7C8B-C596-AD7C-F3EF9B77C830}"/>
              </a:ext>
            </a:extLst>
          </p:cNvPr>
          <p:cNvSpPr txBox="1"/>
          <p:nvPr/>
        </p:nvSpPr>
        <p:spPr>
          <a:xfrm>
            <a:off x="832749" y="4034712"/>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2022</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26" name="Google Shape;453;p21">
            <a:extLst>
              <a:ext uri="{FF2B5EF4-FFF2-40B4-BE49-F238E27FC236}">
                <a16:creationId xmlns:a16="http://schemas.microsoft.com/office/drawing/2014/main" id="{C7E94724-B5CC-A5F7-2A4B-22EFFF2D028D}"/>
              </a:ext>
            </a:extLst>
          </p:cNvPr>
          <p:cNvSpPr/>
          <p:nvPr/>
        </p:nvSpPr>
        <p:spPr>
          <a:xfrm>
            <a:off x="2150748" y="1677944"/>
            <a:ext cx="172735" cy="150826"/>
          </a:xfrm>
          <a:prstGeom prst="ellipse">
            <a:avLst/>
          </a:prstGeom>
          <a:solidFill>
            <a:schemeClr val="bg2">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Google Shape;454;p21">
            <a:extLst>
              <a:ext uri="{FF2B5EF4-FFF2-40B4-BE49-F238E27FC236}">
                <a16:creationId xmlns:a16="http://schemas.microsoft.com/office/drawing/2014/main" id="{07992D7A-A920-CBB3-0096-491A2E2DDAF9}"/>
              </a:ext>
            </a:extLst>
          </p:cNvPr>
          <p:cNvCxnSpPr>
            <a:cxnSpLocks/>
          </p:cNvCxnSpPr>
          <p:nvPr/>
        </p:nvCxnSpPr>
        <p:spPr>
          <a:xfrm>
            <a:off x="2234773" y="1781678"/>
            <a:ext cx="0" cy="1333988"/>
          </a:xfrm>
          <a:prstGeom prst="straightConnector1">
            <a:avLst/>
          </a:prstGeom>
          <a:noFill/>
          <a:ln w="19050" cap="flat" cmpd="sng">
            <a:solidFill>
              <a:schemeClr val="bg2">
                <a:lumMod val="50000"/>
              </a:schemeClr>
            </a:solidFill>
            <a:prstDash val="solid"/>
            <a:round/>
            <a:headEnd type="none" w="med" len="med"/>
            <a:tailEnd type="oval" w="med" len="med"/>
          </a:ln>
        </p:spPr>
      </p:cxnSp>
      <p:sp>
        <p:nvSpPr>
          <p:cNvPr id="28" name="Google Shape;453;p21">
            <a:extLst>
              <a:ext uri="{FF2B5EF4-FFF2-40B4-BE49-F238E27FC236}">
                <a16:creationId xmlns:a16="http://schemas.microsoft.com/office/drawing/2014/main" id="{162B3915-F5FE-4ECE-5942-AF6AA2C942D2}"/>
              </a:ext>
            </a:extLst>
          </p:cNvPr>
          <p:cNvSpPr/>
          <p:nvPr/>
        </p:nvSpPr>
        <p:spPr>
          <a:xfrm>
            <a:off x="2286755" y="4492393"/>
            <a:ext cx="172735" cy="150826"/>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Google Shape;453;p21">
            <a:extLst>
              <a:ext uri="{FF2B5EF4-FFF2-40B4-BE49-F238E27FC236}">
                <a16:creationId xmlns:a16="http://schemas.microsoft.com/office/drawing/2014/main" id="{9B03CB99-D359-93C5-5E15-50E8891BECC6}"/>
              </a:ext>
            </a:extLst>
          </p:cNvPr>
          <p:cNvSpPr/>
          <p:nvPr/>
        </p:nvSpPr>
        <p:spPr>
          <a:xfrm>
            <a:off x="3813611" y="2322380"/>
            <a:ext cx="172735" cy="150826"/>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Google Shape;456;p21">
            <a:extLst>
              <a:ext uri="{FF2B5EF4-FFF2-40B4-BE49-F238E27FC236}">
                <a16:creationId xmlns:a16="http://schemas.microsoft.com/office/drawing/2014/main" id="{FDC6FF70-C3D9-63C2-BC87-EA6D99144AD2}"/>
              </a:ext>
            </a:extLst>
          </p:cNvPr>
          <p:cNvSpPr txBox="1"/>
          <p:nvPr/>
        </p:nvSpPr>
        <p:spPr>
          <a:xfrm>
            <a:off x="2362355" y="1798306"/>
            <a:ext cx="1737300"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Understanding the product carbon footprint of lubricants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5">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31" name="Google Shape;455;p21">
            <a:extLst>
              <a:ext uri="{FF2B5EF4-FFF2-40B4-BE49-F238E27FC236}">
                <a16:creationId xmlns:a16="http://schemas.microsoft.com/office/drawing/2014/main" id="{01ECCE02-C05B-E843-1C28-D14EBD5BEE1D}"/>
              </a:ext>
            </a:extLst>
          </p:cNvPr>
          <p:cNvSpPr txBox="1"/>
          <p:nvPr/>
        </p:nvSpPr>
        <p:spPr>
          <a:xfrm>
            <a:off x="2318799" y="1507038"/>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2022</a:t>
            </a:r>
            <a:endParaRPr kumimoji="0" lang="en-US" sz="18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32" name="Google Shape;456;p21">
            <a:extLst>
              <a:ext uri="{FF2B5EF4-FFF2-40B4-BE49-F238E27FC236}">
                <a16:creationId xmlns:a16="http://schemas.microsoft.com/office/drawing/2014/main" id="{BF579B6F-50DC-5DE7-F9BE-4010A17A1AE0}"/>
              </a:ext>
            </a:extLst>
          </p:cNvPr>
          <p:cNvSpPr txBox="1"/>
          <p:nvPr/>
        </p:nvSpPr>
        <p:spPr>
          <a:xfrm>
            <a:off x="2447836" y="4604472"/>
            <a:ext cx="1942656"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Circular Economy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6">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33" name="Google Shape;455;p21">
            <a:extLst>
              <a:ext uri="{FF2B5EF4-FFF2-40B4-BE49-F238E27FC236}">
                <a16:creationId xmlns:a16="http://schemas.microsoft.com/office/drawing/2014/main" id="{B075D966-A861-AA8F-EF06-3998C074E7BD}"/>
              </a:ext>
            </a:extLst>
          </p:cNvPr>
          <p:cNvSpPr txBox="1"/>
          <p:nvPr/>
        </p:nvSpPr>
        <p:spPr>
          <a:xfrm>
            <a:off x="2447836" y="4353747"/>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2022</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34" name="Google Shape;456;p21">
            <a:extLst>
              <a:ext uri="{FF2B5EF4-FFF2-40B4-BE49-F238E27FC236}">
                <a16:creationId xmlns:a16="http://schemas.microsoft.com/office/drawing/2014/main" id="{33FB3A27-E98A-2198-5B66-F1052C4F6AAB}"/>
              </a:ext>
            </a:extLst>
          </p:cNvPr>
          <p:cNvSpPr txBox="1"/>
          <p:nvPr/>
        </p:nvSpPr>
        <p:spPr>
          <a:xfrm>
            <a:off x="3986346" y="2471187"/>
            <a:ext cx="1737299"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Understanding the product carbon handprint of lubricants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7">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35" name="Google Shape;455;p21">
            <a:extLst>
              <a:ext uri="{FF2B5EF4-FFF2-40B4-BE49-F238E27FC236}">
                <a16:creationId xmlns:a16="http://schemas.microsoft.com/office/drawing/2014/main" id="{836E38CE-2414-0EE9-FAC3-2DB7613350B2}"/>
              </a:ext>
            </a:extLst>
          </p:cNvPr>
          <p:cNvSpPr txBox="1"/>
          <p:nvPr/>
        </p:nvSpPr>
        <p:spPr>
          <a:xfrm>
            <a:off x="3986346" y="2191054"/>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2022</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cxnSp>
        <p:nvCxnSpPr>
          <p:cNvPr id="36" name="Google Shape;454;p21">
            <a:extLst>
              <a:ext uri="{FF2B5EF4-FFF2-40B4-BE49-F238E27FC236}">
                <a16:creationId xmlns:a16="http://schemas.microsoft.com/office/drawing/2014/main" id="{848BE7DA-4269-7149-FC8F-0AAB97FE1E9B}"/>
              </a:ext>
            </a:extLst>
          </p:cNvPr>
          <p:cNvCxnSpPr>
            <a:cxnSpLocks/>
          </p:cNvCxnSpPr>
          <p:nvPr/>
        </p:nvCxnSpPr>
        <p:spPr>
          <a:xfrm flipV="1">
            <a:off x="4257421" y="3631237"/>
            <a:ext cx="0" cy="1090450"/>
          </a:xfrm>
          <a:prstGeom prst="straightConnector1">
            <a:avLst/>
          </a:prstGeom>
          <a:noFill/>
          <a:ln w="19050" cap="flat" cmpd="sng">
            <a:solidFill>
              <a:schemeClr val="accent2"/>
            </a:solidFill>
            <a:prstDash val="solid"/>
            <a:round/>
            <a:headEnd type="none" w="med" len="med"/>
            <a:tailEnd type="oval" w="med" len="med"/>
          </a:ln>
        </p:spPr>
      </p:cxnSp>
      <p:sp>
        <p:nvSpPr>
          <p:cNvPr id="37" name="Google Shape;453;p21">
            <a:extLst>
              <a:ext uri="{FF2B5EF4-FFF2-40B4-BE49-F238E27FC236}">
                <a16:creationId xmlns:a16="http://schemas.microsoft.com/office/drawing/2014/main" id="{2FB8BEAE-8106-B294-DF1B-35B0AAC999BA}"/>
              </a:ext>
            </a:extLst>
          </p:cNvPr>
          <p:cNvSpPr/>
          <p:nvPr/>
        </p:nvSpPr>
        <p:spPr>
          <a:xfrm>
            <a:off x="4173396" y="4717070"/>
            <a:ext cx="172735" cy="150826"/>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Google Shape;456;p21">
            <a:extLst>
              <a:ext uri="{FF2B5EF4-FFF2-40B4-BE49-F238E27FC236}">
                <a16:creationId xmlns:a16="http://schemas.microsoft.com/office/drawing/2014/main" id="{00A51560-F890-B969-421D-6D22CBB3DD39}"/>
              </a:ext>
            </a:extLst>
          </p:cNvPr>
          <p:cNvSpPr txBox="1"/>
          <p:nvPr/>
        </p:nvSpPr>
        <p:spPr>
          <a:xfrm>
            <a:off x="4316710" y="4838886"/>
            <a:ext cx="1621817"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Scope 1-2-3 Emissions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8">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39" name="Google Shape;455;p21">
            <a:extLst>
              <a:ext uri="{FF2B5EF4-FFF2-40B4-BE49-F238E27FC236}">
                <a16:creationId xmlns:a16="http://schemas.microsoft.com/office/drawing/2014/main" id="{4EDDF674-56DF-7D84-EEBE-699FFB77A3E3}"/>
              </a:ext>
            </a:extLst>
          </p:cNvPr>
          <p:cNvSpPr txBox="1"/>
          <p:nvPr/>
        </p:nvSpPr>
        <p:spPr>
          <a:xfrm>
            <a:off x="4316780" y="4579937"/>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2023</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40" name="Google Shape;453;p21">
            <a:extLst>
              <a:ext uri="{FF2B5EF4-FFF2-40B4-BE49-F238E27FC236}">
                <a16:creationId xmlns:a16="http://schemas.microsoft.com/office/drawing/2014/main" id="{2B121D07-8F25-1DB2-387E-702AFF100EC4}"/>
              </a:ext>
            </a:extLst>
          </p:cNvPr>
          <p:cNvSpPr/>
          <p:nvPr/>
        </p:nvSpPr>
        <p:spPr>
          <a:xfrm>
            <a:off x="5537003" y="2144974"/>
            <a:ext cx="172735" cy="150826"/>
          </a:xfrm>
          <a:prstGeom prst="ellipse">
            <a:avLst/>
          </a:prstGeom>
          <a:solidFill>
            <a:srgbClr val="02E4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1" name="Google Shape;454;p21">
            <a:extLst>
              <a:ext uri="{FF2B5EF4-FFF2-40B4-BE49-F238E27FC236}">
                <a16:creationId xmlns:a16="http://schemas.microsoft.com/office/drawing/2014/main" id="{85A27498-3519-35A8-97B4-D6AD702E5F33}"/>
              </a:ext>
            </a:extLst>
          </p:cNvPr>
          <p:cNvCxnSpPr>
            <a:cxnSpLocks/>
          </p:cNvCxnSpPr>
          <p:nvPr/>
        </p:nvCxnSpPr>
        <p:spPr>
          <a:xfrm>
            <a:off x="5630640" y="2290887"/>
            <a:ext cx="0" cy="1207580"/>
          </a:xfrm>
          <a:prstGeom prst="straightConnector1">
            <a:avLst/>
          </a:prstGeom>
          <a:noFill/>
          <a:ln w="19050" cap="flat" cmpd="sng">
            <a:solidFill>
              <a:srgbClr val="00B050"/>
            </a:solidFill>
            <a:prstDash val="solid"/>
            <a:round/>
            <a:headEnd type="none" w="med" len="med"/>
            <a:tailEnd type="oval" w="med" len="med"/>
          </a:ln>
        </p:spPr>
      </p:cxnSp>
      <p:sp>
        <p:nvSpPr>
          <p:cNvPr id="42" name="Google Shape;456;p21">
            <a:extLst>
              <a:ext uri="{FF2B5EF4-FFF2-40B4-BE49-F238E27FC236}">
                <a16:creationId xmlns:a16="http://schemas.microsoft.com/office/drawing/2014/main" id="{647C24AA-1BA3-C26C-B8A9-1AD7FB2A87E6}"/>
              </a:ext>
            </a:extLst>
          </p:cNvPr>
          <p:cNvSpPr txBox="1"/>
          <p:nvPr/>
        </p:nvSpPr>
        <p:spPr>
          <a:xfrm>
            <a:off x="5709738" y="2293781"/>
            <a:ext cx="1737299"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EU Green Deal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9">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43" name="Google Shape;455;p21">
            <a:extLst>
              <a:ext uri="{FF2B5EF4-FFF2-40B4-BE49-F238E27FC236}">
                <a16:creationId xmlns:a16="http://schemas.microsoft.com/office/drawing/2014/main" id="{1976844F-2F6A-4768-7A8D-EB8A4B94154C}"/>
              </a:ext>
            </a:extLst>
          </p:cNvPr>
          <p:cNvSpPr txBox="1"/>
          <p:nvPr/>
        </p:nvSpPr>
        <p:spPr>
          <a:xfrm>
            <a:off x="5709738" y="2013648"/>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2023</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cxnSp>
        <p:nvCxnSpPr>
          <p:cNvPr id="44" name="Straight Connector 43">
            <a:extLst>
              <a:ext uri="{FF2B5EF4-FFF2-40B4-BE49-F238E27FC236}">
                <a16:creationId xmlns:a16="http://schemas.microsoft.com/office/drawing/2014/main" id="{3C4938E5-8792-BC45-C595-CAB5B328EB85}"/>
              </a:ext>
            </a:extLst>
          </p:cNvPr>
          <p:cNvCxnSpPr>
            <a:cxnSpLocks/>
          </p:cNvCxnSpPr>
          <p:nvPr/>
        </p:nvCxnSpPr>
        <p:spPr>
          <a:xfrm>
            <a:off x="7272234" y="1487685"/>
            <a:ext cx="8163" cy="2356934"/>
          </a:xfrm>
          <a:prstGeom prst="line">
            <a:avLst/>
          </a:prstGeom>
          <a:ln>
            <a:solidFill>
              <a:schemeClr val="tx1">
                <a:lumMod val="50000"/>
              </a:schemeClr>
            </a:solidFill>
            <a:prstDash val="sysDash"/>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7DB7A3AD-3145-55F9-40B0-62D63571891F}"/>
              </a:ext>
            </a:extLst>
          </p:cNvPr>
          <p:cNvSpPr txBox="1"/>
          <p:nvPr/>
        </p:nvSpPr>
        <p:spPr>
          <a:xfrm>
            <a:off x="6174318" y="1300456"/>
            <a:ext cx="10420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Released</a:t>
            </a:r>
            <a:endParaRPr kumimoji="0" lang="nl-NL"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Arrow: Right 46">
            <a:extLst>
              <a:ext uri="{FF2B5EF4-FFF2-40B4-BE49-F238E27FC236}">
                <a16:creationId xmlns:a16="http://schemas.microsoft.com/office/drawing/2014/main" id="{2EB0B9BD-50AE-C9C1-77BC-15A9A1B30CDB}"/>
              </a:ext>
            </a:extLst>
          </p:cNvPr>
          <p:cNvSpPr/>
          <p:nvPr/>
        </p:nvSpPr>
        <p:spPr>
          <a:xfrm rot="10800000">
            <a:off x="5886659" y="1214643"/>
            <a:ext cx="1385575" cy="543978"/>
          </a:xfrm>
          <a:prstGeom prst="rightArrow">
            <a:avLst/>
          </a:prstGeom>
          <a:noFill/>
          <a:ln>
            <a:solidFill>
              <a:schemeClr val="tx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9" name="Graphic 58">
            <a:extLst>
              <a:ext uri="{FF2B5EF4-FFF2-40B4-BE49-F238E27FC236}">
                <a16:creationId xmlns:a16="http://schemas.microsoft.com/office/drawing/2014/main" id="{57089068-38AA-86EA-FD0E-FA5E523B631B}"/>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633499" y="2217760"/>
            <a:ext cx="347641" cy="347640"/>
          </a:xfrm>
          <a:prstGeom prst="rect">
            <a:avLst/>
          </a:prstGeom>
        </p:spPr>
      </p:pic>
      <p:pic>
        <p:nvPicPr>
          <p:cNvPr id="60" name="Graphic 59">
            <a:extLst>
              <a:ext uri="{FF2B5EF4-FFF2-40B4-BE49-F238E27FC236}">
                <a16:creationId xmlns:a16="http://schemas.microsoft.com/office/drawing/2014/main" id="{B33CE2CF-5A90-BAA3-68B5-73813117EDA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rot="4939912" flipH="1">
            <a:off x="3075171" y="1571227"/>
            <a:ext cx="391890" cy="391890"/>
          </a:xfrm>
          <a:prstGeom prst="rect">
            <a:avLst/>
          </a:prstGeom>
        </p:spPr>
      </p:pic>
      <p:pic>
        <p:nvPicPr>
          <p:cNvPr id="62" name="Picture 4" descr="Paper icon 554493 Vector Art at Vecteezy">
            <a:extLst>
              <a:ext uri="{FF2B5EF4-FFF2-40B4-BE49-F238E27FC236}">
                <a16:creationId xmlns:a16="http://schemas.microsoft.com/office/drawing/2014/main" id="{C21A7A1F-D4AC-FA11-DBBC-7E7F6B41C946}"/>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226799" y="896064"/>
            <a:ext cx="507089" cy="507089"/>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7CECB37D-D00F-C8EA-9EB1-6EE87EAB2762}"/>
              </a:ext>
            </a:extLst>
          </p:cNvPr>
          <p:cNvSpPr txBox="1"/>
          <p:nvPr/>
        </p:nvSpPr>
        <p:spPr>
          <a:xfrm>
            <a:off x="771439" y="979486"/>
            <a:ext cx="24673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 Paper updates</a:t>
            </a:r>
          </a:p>
        </p:txBody>
      </p:sp>
      <p:cxnSp>
        <p:nvCxnSpPr>
          <p:cNvPr id="3" name="Google Shape;454;p21">
            <a:extLst>
              <a:ext uri="{FF2B5EF4-FFF2-40B4-BE49-F238E27FC236}">
                <a16:creationId xmlns:a16="http://schemas.microsoft.com/office/drawing/2014/main" id="{3DFC5922-EF5C-2991-1EAB-609C1AA2ECDA}"/>
              </a:ext>
            </a:extLst>
          </p:cNvPr>
          <p:cNvCxnSpPr>
            <a:cxnSpLocks/>
          </p:cNvCxnSpPr>
          <p:nvPr/>
        </p:nvCxnSpPr>
        <p:spPr>
          <a:xfrm>
            <a:off x="3899979" y="2457247"/>
            <a:ext cx="0" cy="1207580"/>
          </a:xfrm>
          <a:prstGeom prst="straightConnector1">
            <a:avLst/>
          </a:prstGeom>
          <a:noFill/>
          <a:ln w="19050" cap="flat" cmpd="sng">
            <a:solidFill>
              <a:schemeClr val="accent1"/>
            </a:solidFill>
            <a:prstDash val="solid"/>
            <a:round/>
            <a:headEnd type="none" w="med" len="med"/>
            <a:tailEnd type="oval" w="med" len="med"/>
          </a:ln>
        </p:spPr>
      </p:cxnSp>
      <p:cxnSp>
        <p:nvCxnSpPr>
          <p:cNvPr id="64" name="Google Shape;454;p21">
            <a:extLst>
              <a:ext uri="{FF2B5EF4-FFF2-40B4-BE49-F238E27FC236}">
                <a16:creationId xmlns:a16="http://schemas.microsoft.com/office/drawing/2014/main" id="{E5CAEE65-B705-02C3-80B3-102E4F0108AD}"/>
              </a:ext>
            </a:extLst>
          </p:cNvPr>
          <p:cNvCxnSpPr>
            <a:cxnSpLocks/>
          </p:cNvCxnSpPr>
          <p:nvPr/>
        </p:nvCxnSpPr>
        <p:spPr>
          <a:xfrm flipV="1">
            <a:off x="6180081" y="3581594"/>
            <a:ext cx="0" cy="1135476"/>
          </a:xfrm>
          <a:prstGeom prst="straightConnector1">
            <a:avLst/>
          </a:prstGeom>
          <a:noFill/>
          <a:ln w="19050" cap="flat" cmpd="sng">
            <a:solidFill>
              <a:srgbClr val="7030A0"/>
            </a:solidFill>
            <a:prstDash val="solid"/>
            <a:round/>
            <a:headEnd type="none" w="med" len="med"/>
            <a:tailEnd type="oval" w="med" len="med"/>
          </a:ln>
        </p:spPr>
      </p:cxnSp>
      <p:sp>
        <p:nvSpPr>
          <p:cNvPr id="65" name="Google Shape;453;p21">
            <a:extLst>
              <a:ext uri="{FF2B5EF4-FFF2-40B4-BE49-F238E27FC236}">
                <a16:creationId xmlns:a16="http://schemas.microsoft.com/office/drawing/2014/main" id="{8DD67042-3D47-9403-75EA-FE2A00193868}"/>
              </a:ext>
            </a:extLst>
          </p:cNvPr>
          <p:cNvSpPr/>
          <p:nvPr/>
        </p:nvSpPr>
        <p:spPr>
          <a:xfrm>
            <a:off x="6101179" y="4680667"/>
            <a:ext cx="172735" cy="150826"/>
          </a:xfrm>
          <a:prstGeom prst="ellipse">
            <a:avLst/>
          </a:prstGeom>
          <a:solidFill>
            <a:srgbClr val="703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Google Shape;456;p21">
            <a:extLst>
              <a:ext uri="{FF2B5EF4-FFF2-40B4-BE49-F238E27FC236}">
                <a16:creationId xmlns:a16="http://schemas.microsoft.com/office/drawing/2014/main" id="{8F51D51B-E8EE-64E0-E329-F32F6C828D8F}"/>
              </a:ext>
            </a:extLst>
          </p:cNvPr>
          <p:cNvSpPr txBox="1"/>
          <p:nvPr/>
        </p:nvSpPr>
        <p:spPr>
          <a:xfrm>
            <a:off x="6253474" y="4801443"/>
            <a:ext cx="1490511"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Avoided Emissions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Objective: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inform</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and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clarify</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avoided</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emissions</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guidelines</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67" name="Google Shape;455;p21">
            <a:extLst>
              <a:ext uri="{FF2B5EF4-FFF2-40B4-BE49-F238E27FC236}">
                <a16:creationId xmlns:a16="http://schemas.microsoft.com/office/drawing/2014/main" id="{AC1C674F-CA40-1850-7975-964A60F4FCA8}"/>
              </a:ext>
            </a:extLst>
          </p:cNvPr>
          <p:cNvSpPr txBox="1"/>
          <p:nvPr/>
        </p:nvSpPr>
        <p:spPr>
          <a:xfrm>
            <a:off x="6253475" y="4530897"/>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2024</a:t>
            </a:r>
            <a:endParaRPr kumimoji="0" lang="en-US" sz="18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151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F00C8-73EA-A251-B6CD-9F5E189B37F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1014448-73D2-6E49-13D1-6239DCEC3B61}"/>
              </a:ext>
            </a:extLst>
          </p:cNvPr>
          <p:cNvSpPr/>
          <p:nvPr/>
        </p:nvSpPr>
        <p:spPr>
          <a:xfrm>
            <a:off x="149820" y="1937780"/>
            <a:ext cx="3508383" cy="402708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1DEE1FD-A944-88B2-EEDD-2619E4F48394}"/>
              </a:ext>
            </a:extLst>
          </p:cNvPr>
          <p:cNvSpPr/>
          <p:nvPr/>
        </p:nvSpPr>
        <p:spPr>
          <a:xfrm>
            <a:off x="5124941" y="1951965"/>
            <a:ext cx="3352800" cy="402708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5C0A87E-C85C-2E7F-34EC-B918CA658970}"/>
              </a:ext>
            </a:extLst>
          </p:cNvPr>
          <p:cNvSpPr/>
          <p:nvPr/>
        </p:nvSpPr>
        <p:spPr>
          <a:xfrm>
            <a:off x="9090837" y="1852238"/>
            <a:ext cx="2849525" cy="402708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EA3A3B-D20E-E937-9080-CB7CBAB6300F}"/>
              </a:ext>
            </a:extLst>
          </p:cNvPr>
          <p:cNvSpPr>
            <a:spLocks noGrp="1"/>
          </p:cNvSpPr>
          <p:nvPr>
            <p:ph type="title"/>
          </p:nvPr>
        </p:nvSpPr>
        <p:spPr>
          <a:xfrm>
            <a:off x="595858" y="387615"/>
            <a:ext cx="10515600" cy="848351"/>
          </a:xfrm>
        </p:spPr>
        <p:txBody>
          <a:bodyPr/>
          <a:lstStyle/>
          <a:p>
            <a:r>
              <a:rPr lang="en-US" dirty="0">
                <a:latin typeface="Arial"/>
                <a:cs typeface="Arial"/>
              </a:rPr>
              <a:t>Lubricants and Greases </a:t>
            </a:r>
            <a:r>
              <a:rPr lang="en-US" b="1" dirty="0">
                <a:latin typeface="Arial"/>
                <a:cs typeface="Arial"/>
              </a:rPr>
              <a:t>Avoided Emissions</a:t>
            </a:r>
            <a:endParaRPr lang="en-US" b="1" dirty="0"/>
          </a:p>
        </p:txBody>
      </p:sp>
      <p:sp>
        <p:nvSpPr>
          <p:cNvPr id="9" name="TextBox 8">
            <a:extLst>
              <a:ext uri="{FF2B5EF4-FFF2-40B4-BE49-F238E27FC236}">
                <a16:creationId xmlns:a16="http://schemas.microsoft.com/office/drawing/2014/main" id="{D2390115-6259-9092-F780-AD410507A906}"/>
              </a:ext>
            </a:extLst>
          </p:cNvPr>
          <p:cNvSpPr txBox="1"/>
          <p:nvPr/>
        </p:nvSpPr>
        <p:spPr>
          <a:xfrm>
            <a:off x="5124940" y="1443841"/>
            <a:ext cx="3352800" cy="4278094"/>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points from industry Response: Open Consultation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for broader scope in avoided emissions guidelines.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Lubricants play a role in decarbonization (e.g., in EVs).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 price comparability.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Remove impractical monitoring of end-use.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Include re-refined and bio-based oils.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Recognize efficiency gains in fossil-dependent sectors.</a:t>
            </a:r>
          </a:p>
        </p:txBody>
      </p:sp>
      <p:sp>
        <p:nvSpPr>
          <p:cNvPr id="3" name="TextBox 2">
            <a:extLst>
              <a:ext uri="{FF2B5EF4-FFF2-40B4-BE49-F238E27FC236}">
                <a16:creationId xmlns:a16="http://schemas.microsoft.com/office/drawing/2014/main" id="{E6B69D34-B4A0-2C01-B9D6-F84B97FD86DF}"/>
              </a:ext>
            </a:extLst>
          </p:cNvPr>
          <p:cNvSpPr txBox="1"/>
          <p:nvPr/>
        </p:nvSpPr>
        <p:spPr>
          <a:xfrm>
            <a:off x="108492" y="1443841"/>
            <a:ext cx="3600770"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points from Technical Document WBCSD: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Fossil products may help decarbonize but risk lock-in.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only if no low-emission alternatives, with oversight and transition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Avoided emissions don’t count for phased-out tech.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Separate approach needed for phase-down.</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Isosceles Triangle 3">
            <a:extLst>
              <a:ext uri="{FF2B5EF4-FFF2-40B4-BE49-F238E27FC236}">
                <a16:creationId xmlns:a16="http://schemas.microsoft.com/office/drawing/2014/main" id="{BF7BAEB3-F15F-DA76-DDD2-F007E6ACE944}"/>
              </a:ext>
            </a:extLst>
          </p:cNvPr>
          <p:cNvSpPr/>
          <p:nvPr/>
        </p:nvSpPr>
        <p:spPr>
          <a:xfrm rot="5400000">
            <a:off x="2082892" y="3620515"/>
            <a:ext cx="3823134" cy="457664"/>
          </a:xfrm>
          <a:prstGeom prst="triangle">
            <a:avLst/>
          </a:prstGeom>
          <a:solidFill>
            <a:schemeClr val="bg1">
              <a:lumMod val="9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97988F7-FC0A-760C-B460-98B18D97E4B3}"/>
              </a:ext>
            </a:extLst>
          </p:cNvPr>
          <p:cNvSpPr txBox="1"/>
          <p:nvPr/>
        </p:nvSpPr>
        <p:spPr>
          <a:xfrm>
            <a:off x="9090837" y="1446857"/>
            <a:ext cx="2782153" cy="25237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and next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Ongoing collaboration with 11 global associations on WBCSD response.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ATIEL &amp; UEIL JSC / Downstream WG to define own position on Avoided Emissions.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Continue promoting lubricants' role in sustainability.</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0FF56840-9B00-1588-8465-87833DBE3EF4}"/>
              </a:ext>
            </a:extLst>
          </p:cNvPr>
          <p:cNvPicPr>
            <a:picLocks noChangeAspect="1"/>
          </p:cNvPicPr>
          <p:nvPr/>
        </p:nvPicPr>
        <p:blipFill>
          <a:blip r:embed="rId3"/>
          <a:srcRect l="2271" t="803" r="1174" b="554"/>
          <a:stretch/>
        </p:blipFill>
        <p:spPr>
          <a:xfrm>
            <a:off x="3912888" y="2406956"/>
            <a:ext cx="845578" cy="1480565"/>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376F494A-B2CA-9DF0-2935-253B95CB18F5}"/>
              </a:ext>
            </a:extLst>
          </p:cNvPr>
          <p:cNvPicPr>
            <a:picLocks noChangeAspect="1"/>
          </p:cNvPicPr>
          <p:nvPr/>
        </p:nvPicPr>
        <p:blipFill>
          <a:blip r:embed="rId4"/>
          <a:stretch>
            <a:fillRect/>
          </a:stretch>
        </p:blipFill>
        <p:spPr>
          <a:xfrm>
            <a:off x="4015970" y="2859258"/>
            <a:ext cx="1036077" cy="1578211"/>
          </a:xfrm>
          <a:prstGeom prst="rect">
            <a:avLst/>
          </a:prstGeom>
          <a:effectLst>
            <a:outerShdw blurRad="50800" dist="38100" dir="5400000" algn="t" rotWithShape="0">
              <a:prstClr val="black">
                <a:alpha val="40000"/>
              </a:prstClr>
            </a:outerShdw>
          </a:effectLst>
        </p:spPr>
      </p:pic>
      <p:sp>
        <p:nvSpPr>
          <p:cNvPr id="11" name="Isosceles Triangle 10">
            <a:extLst>
              <a:ext uri="{FF2B5EF4-FFF2-40B4-BE49-F238E27FC236}">
                <a16:creationId xmlns:a16="http://schemas.microsoft.com/office/drawing/2014/main" id="{506B1A51-8DAA-3A42-7913-13D8F652DC3A}"/>
              </a:ext>
            </a:extLst>
          </p:cNvPr>
          <p:cNvSpPr/>
          <p:nvPr/>
        </p:nvSpPr>
        <p:spPr>
          <a:xfrm rot="5400000">
            <a:off x="6907735" y="3636949"/>
            <a:ext cx="3823134" cy="457664"/>
          </a:xfrm>
          <a:prstGeom prst="triangle">
            <a:avLst/>
          </a:prstGeom>
          <a:solidFill>
            <a:schemeClr val="bg1">
              <a:lumMod val="9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0AC5FCD-BF49-EFC4-31BB-38EA71C8CD6E}"/>
              </a:ext>
            </a:extLst>
          </p:cNvPr>
          <p:cNvSpPr txBox="1"/>
          <p:nvPr/>
        </p:nvSpPr>
        <p:spPr>
          <a:xfrm>
            <a:off x="3966277" y="1520204"/>
            <a:ext cx="95270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response</a:t>
            </a: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8E8F4D57-44CD-EA51-AE7C-BA95C7A732F3}"/>
              </a:ext>
            </a:extLst>
          </p:cNvPr>
          <p:cNvCxnSpPr>
            <a:cxnSpLocks/>
          </p:cNvCxnSpPr>
          <p:nvPr/>
        </p:nvCxnSpPr>
        <p:spPr>
          <a:xfrm>
            <a:off x="4459183" y="1937779"/>
            <a:ext cx="0" cy="399162"/>
          </a:xfrm>
          <a:prstGeom prst="straightConnector1">
            <a:avLst/>
          </a:prstGeom>
          <a:ln>
            <a:headEnd type="none"/>
            <a:tailEnd type="ova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7591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61120-666C-214C-D7AA-FFDDAB5FC740}"/>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B18810C2-46D1-7276-4008-289FDFB394B2}"/>
              </a:ext>
            </a:extLst>
          </p:cNvPr>
          <p:cNvSpPr>
            <a:spLocks noGrp="1"/>
          </p:cNvSpPr>
          <p:nvPr>
            <p:ph type="title"/>
          </p:nvPr>
        </p:nvSpPr>
        <p:spPr/>
        <p:txBody>
          <a:bodyPr/>
          <a:lstStyle/>
          <a:p>
            <a:r>
              <a:rPr lang="de-DE" dirty="0"/>
              <a:t>Downstream White Paper / </a:t>
            </a:r>
            <a:r>
              <a:rPr lang="de-DE" dirty="0" err="1"/>
              <a:t>Document</a:t>
            </a:r>
            <a:r>
              <a:rPr lang="de-DE" dirty="0"/>
              <a:t> Releases</a:t>
            </a:r>
          </a:p>
        </p:txBody>
      </p:sp>
      <p:sp>
        <p:nvSpPr>
          <p:cNvPr id="4" name="Fußzeilenplatzhalter 3">
            <a:extLst>
              <a:ext uri="{FF2B5EF4-FFF2-40B4-BE49-F238E27FC236}">
                <a16:creationId xmlns:a16="http://schemas.microsoft.com/office/drawing/2014/main" id="{B9FD4605-BB55-348B-0AAA-5B553439F7F4}"/>
              </a:ext>
            </a:extLst>
          </p:cNvPr>
          <p:cNvSpPr>
            <a:spLocks noGrp="1"/>
          </p:cNvSpPr>
          <p:nvPr>
            <p:ph type="ftr" sz="quarter" idx="3"/>
          </p:nvPr>
        </p:nvSpPr>
        <p:spPr>
          <a:xfrm>
            <a:off x="848821" y="6312553"/>
            <a:ext cx="4114800" cy="365125"/>
          </a:xfrm>
          <a:prstGeom prst="rect">
            <a:avLst/>
          </a:prstGeom>
        </p:spPr>
        <p:txBody>
          <a:bodyPr vert="horz" lIns="91440" tIns="45720" rIns="91440" bIns="45720" rtlCol="0" anchor="ctr"/>
          <a:lstStyle>
            <a:defPPr>
              <a:defRPr lang="sv-SE"/>
            </a:defPPr>
            <a:lvl1pPr marL="0" algn="l" defTabSz="914400" rtl="0" eaLnBrk="1" latinLnBrk="0" hangingPunct="1">
              <a:defRPr sz="1000" kern="1200">
                <a:solidFill>
                  <a:srgbClr val="8F91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F9191"/>
                </a:solidFill>
                <a:effectLst/>
                <a:uLnTx/>
                <a:uFillTx/>
                <a:latin typeface="Arial" panose="020B0604020202020204" pitchFamily="34" charset="0"/>
                <a:ea typeface="+mn-ea"/>
                <a:cs typeface="Arial" panose="020B0604020202020204" pitchFamily="34" charset="0"/>
              </a:rPr>
              <a:t>ATIEL &amp; UEIL Joint Sustainability Committee</a:t>
            </a:r>
          </a:p>
        </p:txBody>
      </p:sp>
      <p:cxnSp>
        <p:nvCxnSpPr>
          <p:cNvPr id="6" name="Google Shape;454;p21">
            <a:extLst>
              <a:ext uri="{FF2B5EF4-FFF2-40B4-BE49-F238E27FC236}">
                <a16:creationId xmlns:a16="http://schemas.microsoft.com/office/drawing/2014/main" id="{A7CE8DCA-CAE0-15B7-9397-11941B594FA3}"/>
              </a:ext>
            </a:extLst>
          </p:cNvPr>
          <p:cNvCxnSpPr>
            <a:cxnSpLocks/>
          </p:cNvCxnSpPr>
          <p:nvPr/>
        </p:nvCxnSpPr>
        <p:spPr>
          <a:xfrm flipV="1">
            <a:off x="2370780" y="3406560"/>
            <a:ext cx="0" cy="1090450"/>
          </a:xfrm>
          <a:prstGeom prst="straightConnector1">
            <a:avLst/>
          </a:prstGeom>
          <a:noFill/>
          <a:ln w="19050" cap="flat" cmpd="sng">
            <a:solidFill>
              <a:schemeClr val="accent3"/>
            </a:solidFill>
            <a:prstDash val="solid"/>
            <a:round/>
            <a:headEnd type="none" w="med" len="med"/>
            <a:tailEnd type="oval" w="med" len="med"/>
          </a:ln>
        </p:spPr>
      </p:cxnSp>
      <p:sp>
        <p:nvSpPr>
          <p:cNvPr id="7" name="Google Shape;453;p21">
            <a:extLst>
              <a:ext uri="{FF2B5EF4-FFF2-40B4-BE49-F238E27FC236}">
                <a16:creationId xmlns:a16="http://schemas.microsoft.com/office/drawing/2014/main" id="{56E6B3C9-4337-CCE2-2CE1-ED60C68379B7}"/>
              </a:ext>
            </a:extLst>
          </p:cNvPr>
          <p:cNvSpPr/>
          <p:nvPr/>
        </p:nvSpPr>
        <p:spPr>
          <a:xfrm>
            <a:off x="680636" y="4176462"/>
            <a:ext cx="172735" cy="150826"/>
          </a:xfrm>
          <a:prstGeom prst="ellipse">
            <a:avLst/>
          </a:pr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 name="Google Shape;454;p21">
            <a:extLst>
              <a:ext uri="{FF2B5EF4-FFF2-40B4-BE49-F238E27FC236}">
                <a16:creationId xmlns:a16="http://schemas.microsoft.com/office/drawing/2014/main" id="{B7DF6924-FDA6-9502-E51F-6F5ECF3D8637}"/>
              </a:ext>
            </a:extLst>
          </p:cNvPr>
          <p:cNvCxnSpPr>
            <a:cxnSpLocks/>
          </p:cNvCxnSpPr>
          <p:nvPr/>
        </p:nvCxnSpPr>
        <p:spPr>
          <a:xfrm flipV="1">
            <a:off x="764661" y="3090629"/>
            <a:ext cx="0" cy="1090450"/>
          </a:xfrm>
          <a:prstGeom prst="straightConnector1">
            <a:avLst/>
          </a:prstGeom>
          <a:noFill/>
          <a:ln w="19050" cap="flat" cmpd="sng">
            <a:solidFill>
              <a:schemeClr val="tx1"/>
            </a:solidFill>
            <a:prstDash val="solid"/>
            <a:round/>
            <a:headEnd type="none" w="med" len="med"/>
            <a:tailEnd type="oval" w="med" len="med"/>
          </a:ln>
        </p:spPr>
      </p:cxnSp>
      <p:grpSp>
        <p:nvGrpSpPr>
          <p:cNvPr id="9" name="Google Shape;434;p21">
            <a:extLst>
              <a:ext uri="{FF2B5EF4-FFF2-40B4-BE49-F238E27FC236}">
                <a16:creationId xmlns:a16="http://schemas.microsoft.com/office/drawing/2014/main" id="{04D8046E-572A-CD2E-E760-B3D47D7520C4}"/>
              </a:ext>
            </a:extLst>
          </p:cNvPr>
          <p:cNvGrpSpPr/>
          <p:nvPr/>
        </p:nvGrpSpPr>
        <p:grpSpPr>
          <a:xfrm>
            <a:off x="68108" y="2763627"/>
            <a:ext cx="10955043" cy="2505333"/>
            <a:chOff x="1987282" y="2283054"/>
            <a:chExt cx="5169367" cy="2403078"/>
          </a:xfrm>
        </p:grpSpPr>
        <p:grpSp>
          <p:nvGrpSpPr>
            <p:cNvPr id="10" name="Google Shape;435;p21">
              <a:extLst>
                <a:ext uri="{FF2B5EF4-FFF2-40B4-BE49-F238E27FC236}">
                  <a16:creationId xmlns:a16="http://schemas.microsoft.com/office/drawing/2014/main" id="{359AC7E1-4180-1117-FD0B-5CF45592B8EF}"/>
                </a:ext>
              </a:extLst>
            </p:cNvPr>
            <p:cNvGrpSpPr/>
            <p:nvPr/>
          </p:nvGrpSpPr>
          <p:grpSpPr>
            <a:xfrm>
              <a:off x="1988926" y="2283054"/>
              <a:ext cx="2723382" cy="932762"/>
              <a:chOff x="1988926" y="2283054"/>
              <a:chExt cx="2723382" cy="932762"/>
            </a:xfrm>
          </p:grpSpPr>
          <p:grpSp>
            <p:nvGrpSpPr>
              <p:cNvPr id="13" name="Google Shape;436;p21">
                <a:extLst>
                  <a:ext uri="{FF2B5EF4-FFF2-40B4-BE49-F238E27FC236}">
                    <a16:creationId xmlns:a16="http://schemas.microsoft.com/office/drawing/2014/main" id="{C84D875A-B709-55A7-5FBE-E6C1273DFA04}"/>
                  </a:ext>
                </a:extLst>
              </p:cNvPr>
              <p:cNvGrpSpPr/>
              <p:nvPr/>
            </p:nvGrpSpPr>
            <p:grpSpPr>
              <a:xfrm>
                <a:off x="1988926" y="2283054"/>
                <a:ext cx="1092792" cy="437467"/>
                <a:chOff x="1988926" y="2283054"/>
                <a:chExt cx="1092792" cy="437467"/>
              </a:xfrm>
            </p:grpSpPr>
            <p:sp>
              <p:nvSpPr>
                <p:cNvPr id="17" name="Google Shape;437;p21">
                  <a:extLst>
                    <a:ext uri="{FF2B5EF4-FFF2-40B4-BE49-F238E27FC236}">
                      <a16:creationId xmlns:a16="http://schemas.microsoft.com/office/drawing/2014/main" id="{7C2DC8EE-3A33-7F93-5F80-E7764742CFBF}"/>
                    </a:ext>
                  </a:extLst>
                </p:cNvPr>
                <p:cNvSpPr/>
                <p:nvPr/>
              </p:nvSpPr>
              <p:spPr>
                <a:xfrm>
                  <a:off x="1988926" y="2283054"/>
                  <a:ext cx="748203" cy="431603"/>
                </a:xfrm>
                <a:custGeom>
                  <a:avLst/>
                  <a:gdLst/>
                  <a:ahLst/>
                  <a:cxnLst/>
                  <a:rect l="l" t="t" r="r" b="b"/>
                  <a:pathLst>
                    <a:path w="12737" h="8098" extrusionOk="0">
                      <a:moveTo>
                        <a:pt x="5784" y="0"/>
                      </a:moveTo>
                      <a:lnTo>
                        <a:pt x="0" y="243"/>
                      </a:lnTo>
                      <a:cubicBezTo>
                        <a:pt x="33" y="254"/>
                        <a:pt x="66" y="259"/>
                        <a:pt x="100" y="270"/>
                      </a:cubicBezTo>
                      <a:cubicBezTo>
                        <a:pt x="133" y="281"/>
                        <a:pt x="160" y="292"/>
                        <a:pt x="193" y="309"/>
                      </a:cubicBezTo>
                      <a:lnTo>
                        <a:pt x="199" y="309"/>
                      </a:lnTo>
                      <a:cubicBezTo>
                        <a:pt x="232" y="320"/>
                        <a:pt x="259" y="336"/>
                        <a:pt x="292" y="353"/>
                      </a:cubicBezTo>
                      <a:cubicBezTo>
                        <a:pt x="325" y="364"/>
                        <a:pt x="358" y="380"/>
                        <a:pt x="386" y="402"/>
                      </a:cubicBezTo>
                      <a:cubicBezTo>
                        <a:pt x="518" y="479"/>
                        <a:pt x="639" y="573"/>
                        <a:pt x="755" y="678"/>
                      </a:cubicBezTo>
                      <a:cubicBezTo>
                        <a:pt x="810" y="733"/>
                        <a:pt x="871" y="793"/>
                        <a:pt x="931" y="854"/>
                      </a:cubicBezTo>
                      <a:cubicBezTo>
                        <a:pt x="986" y="915"/>
                        <a:pt x="1041" y="986"/>
                        <a:pt x="1097" y="1052"/>
                      </a:cubicBezTo>
                      <a:cubicBezTo>
                        <a:pt x="1152" y="1124"/>
                        <a:pt x="1207" y="1196"/>
                        <a:pt x="1262" y="1273"/>
                      </a:cubicBezTo>
                      <a:cubicBezTo>
                        <a:pt x="1311" y="1350"/>
                        <a:pt x="1366" y="1427"/>
                        <a:pt x="1416" y="1504"/>
                      </a:cubicBezTo>
                      <a:lnTo>
                        <a:pt x="1422" y="1515"/>
                      </a:lnTo>
                      <a:cubicBezTo>
                        <a:pt x="1471" y="1598"/>
                        <a:pt x="1521" y="1680"/>
                        <a:pt x="1570" y="1763"/>
                      </a:cubicBezTo>
                      <a:cubicBezTo>
                        <a:pt x="1620" y="1851"/>
                        <a:pt x="1669" y="1939"/>
                        <a:pt x="1719" y="2033"/>
                      </a:cubicBezTo>
                      <a:cubicBezTo>
                        <a:pt x="1719" y="2033"/>
                        <a:pt x="1719" y="2038"/>
                        <a:pt x="1725" y="2044"/>
                      </a:cubicBezTo>
                      <a:cubicBezTo>
                        <a:pt x="1774" y="2132"/>
                        <a:pt x="1818" y="2220"/>
                        <a:pt x="1868" y="2319"/>
                      </a:cubicBezTo>
                      <a:cubicBezTo>
                        <a:pt x="1868" y="2319"/>
                        <a:pt x="1868" y="2319"/>
                        <a:pt x="1868" y="2325"/>
                      </a:cubicBezTo>
                      <a:cubicBezTo>
                        <a:pt x="1912" y="2413"/>
                        <a:pt x="1956" y="2507"/>
                        <a:pt x="2005" y="2600"/>
                      </a:cubicBezTo>
                      <a:lnTo>
                        <a:pt x="2016" y="2633"/>
                      </a:lnTo>
                      <a:cubicBezTo>
                        <a:pt x="2061" y="2721"/>
                        <a:pt x="2105" y="2810"/>
                        <a:pt x="2143" y="2903"/>
                      </a:cubicBezTo>
                      <a:cubicBezTo>
                        <a:pt x="2149" y="2909"/>
                        <a:pt x="2154" y="2920"/>
                        <a:pt x="2154" y="2925"/>
                      </a:cubicBezTo>
                      <a:cubicBezTo>
                        <a:pt x="2198" y="3013"/>
                        <a:pt x="2237" y="3102"/>
                        <a:pt x="2275" y="3195"/>
                      </a:cubicBezTo>
                      <a:cubicBezTo>
                        <a:pt x="2281" y="3212"/>
                        <a:pt x="2292" y="3228"/>
                        <a:pt x="2297" y="3239"/>
                      </a:cubicBezTo>
                      <a:lnTo>
                        <a:pt x="2419" y="3515"/>
                      </a:lnTo>
                      <a:lnTo>
                        <a:pt x="2446" y="3586"/>
                      </a:lnTo>
                      <a:cubicBezTo>
                        <a:pt x="2485" y="3669"/>
                        <a:pt x="2523" y="3757"/>
                        <a:pt x="2562" y="3845"/>
                      </a:cubicBezTo>
                      <a:lnTo>
                        <a:pt x="2633" y="4010"/>
                      </a:lnTo>
                      <a:cubicBezTo>
                        <a:pt x="2661" y="4071"/>
                        <a:pt x="2689" y="4132"/>
                        <a:pt x="2716" y="4192"/>
                      </a:cubicBezTo>
                      <a:lnTo>
                        <a:pt x="2799" y="4379"/>
                      </a:lnTo>
                      <a:lnTo>
                        <a:pt x="2821" y="4429"/>
                      </a:lnTo>
                      <a:lnTo>
                        <a:pt x="2826" y="4451"/>
                      </a:lnTo>
                      <a:lnTo>
                        <a:pt x="2881" y="4567"/>
                      </a:lnTo>
                      <a:lnTo>
                        <a:pt x="2942" y="4699"/>
                      </a:lnTo>
                      <a:lnTo>
                        <a:pt x="3003" y="4831"/>
                      </a:lnTo>
                      <a:cubicBezTo>
                        <a:pt x="3025" y="4875"/>
                        <a:pt x="3041" y="4919"/>
                        <a:pt x="3063" y="4963"/>
                      </a:cubicBezTo>
                      <a:cubicBezTo>
                        <a:pt x="3074" y="4991"/>
                        <a:pt x="3091" y="5018"/>
                        <a:pt x="3102" y="5046"/>
                      </a:cubicBezTo>
                      <a:lnTo>
                        <a:pt x="3102" y="5052"/>
                      </a:lnTo>
                      <a:lnTo>
                        <a:pt x="3107" y="5068"/>
                      </a:lnTo>
                      <a:lnTo>
                        <a:pt x="3124" y="5096"/>
                      </a:lnTo>
                      <a:lnTo>
                        <a:pt x="3157" y="5173"/>
                      </a:lnTo>
                      <a:lnTo>
                        <a:pt x="3195" y="5250"/>
                      </a:lnTo>
                      <a:cubicBezTo>
                        <a:pt x="3206" y="5272"/>
                        <a:pt x="3223" y="5299"/>
                        <a:pt x="3234" y="5321"/>
                      </a:cubicBezTo>
                      <a:lnTo>
                        <a:pt x="3250" y="5354"/>
                      </a:lnTo>
                      <a:cubicBezTo>
                        <a:pt x="3256" y="5371"/>
                        <a:pt x="3261" y="5382"/>
                        <a:pt x="3267" y="5399"/>
                      </a:cubicBezTo>
                      <a:lnTo>
                        <a:pt x="3300" y="5459"/>
                      </a:lnTo>
                      <a:lnTo>
                        <a:pt x="3328" y="5514"/>
                      </a:lnTo>
                      <a:cubicBezTo>
                        <a:pt x="3339" y="5536"/>
                        <a:pt x="3350" y="5553"/>
                        <a:pt x="3361" y="5575"/>
                      </a:cubicBezTo>
                      <a:cubicBezTo>
                        <a:pt x="3366" y="5591"/>
                        <a:pt x="3377" y="5613"/>
                        <a:pt x="3388" y="5630"/>
                      </a:cubicBezTo>
                      <a:lnTo>
                        <a:pt x="3416" y="5679"/>
                      </a:lnTo>
                      <a:lnTo>
                        <a:pt x="3443" y="5735"/>
                      </a:lnTo>
                      <a:lnTo>
                        <a:pt x="3471" y="5784"/>
                      </a:lnTo>
                      <a:lnTo>
                        <a:pt x="3498" y="5834"/>
                      </a:lnTo>
                      <a:lnTo>
                        <a:pt x="3520" y="5878"/>
                      </a:lnTo>
                      <a:cubicBezTo>
                        <a:pt x="3531" y="5894"/>
                        <a:pt x="3542" y="5905"/>
                        <a:pt x="3548" y="5922"/>
                      </a:cubicBezTo>
                      <a:lnTo>
                        <a:pt x="3575" y="5971"/>
                      </a:lnTo>
                      <a:lnTo>
                        <a:pt x="3603" y="6016"/>
                      </a:lnTo>
                      <a:cubicBezTo>
                        <a:pt x="3608" y="6027"/>
                        <a:pt x="3619" y="6043"/>
                        <a:pt x="3625" y="6060"/>
                      </a:cubicBezTo>
                      <a:cubicBezTo>
                        <a:pt x="3636" y="6071"/>
                        <a:pt x="3642" y="6087"/>
                        <a:pt x="3653" y="6098"/>
                      </a:cubicBezTo>
                      <a:lnTo>
                        <a:pt x="3680" y="6142"/>
                      </a:lnTo>
                      <a:lnTo>
                        <a:pt x="3702" y="6186"/>
                      </a:lnTo>
                      <a:cubicBezTo>
                        <a:pt x="3708" y="6192"/>
                        <a:pt x="3713" y="6203"/>
                        <a:pt x="3719" y="6208"/>
                      </a:cubicBezTo>
                      <a:cubicBezTo>
                        <a:pt x="3719" y="6214"/>
                        <a:pt x="3724" y="6219"/>
                        <a:pt x="3730" y="6225"/>
                      </a:cubicBezTo>
                      <a:lnTo>
                        <a:pt x="3752" y="6269"/>
                      </a:lnTo>
                      <a:lnTo>
                        <a:pt x="3779" y="6307"/>
                      </a:lnTo>
                      <a:lnTo>
                        <a:pt x="3807" y="6352"/>
                      </a:lnTo>
                      <a:lnTo>
                        <a:pt x="3834" y="6396"/>
                      </a:lnTo>
                      <a:lnTo>
                        <a:pt x="3862" y="6434"/>
                      </a:lnTo>
                      <a:lnTo>
                        <a:pt x="3884" y="6473"/>
                      </a:lnTo>
                      <a:lnTo>
                        <a:pt x="3889" y="6478"/>
                      </a:lnTo>
                      <a:lnTo>
                        <a:pt x="3917" y="6517"/>
                      </a:lnTo>
                      <a:lnTo>
                        <a:pt x="3944" y="6555"/>
                      </a:lnTo>
                      <a:lnTo>
                        <a:pt x="3972" y="6594"/>
                      </a:lnTo>
                      <a:lnTo>
                        <a:pt x="4000" y="6638"/>
                      </a:lnTo>
                      <a:lnTo>
                        <a:pt x="4027" y="6677"/>
                      </a:lnTo>
                      <a:lnTo>
                        <a:pt x="4055" y="6715"/>
                      </a:lnTo>
                      <a:lnTo>
                        <a:pt x="4066" y="6726"/>
                      </a:lnTo>
                      <a:lnTo>
                        <a:pt x="4082" y="6748"/>
                      </a:lnTo>
                      <a:lnTo>
                        <a:pt x="4115" y="6787"/>
                      </a:lnTo>
                      <a:lnTo>
                        <a:pt x="4143" y="6825"/>
                      </a:lnTo>
                      <a:lnTo>
                        <a:pt x="4170" y="6858"/>
                      </a:lnTo>
                      <a:lnTo>
                        <a:pt x="4198" y="6891"/>
                      </a:lnTo>
                      <a:lnTo>
                        <a:pt x="4225" y="6924"/>
                      </a:lnTo>
                      <a:lnTo>
                        <a:pt x="4253" y="6957"/>
                      </a:lnTo>
                      <a:cubicBezTo>
                        <a:pt x="4253" y="6963"/>
                        <a:pt x="4253" y="6963"/>
                        <a:pt x="4258" y="6963"/>
                      </a:cubicBezTo>
                      <a:cubicBezTo>
                        <a:pt x="4264" y="6974"/>
                        <a:pt x="4269" y="6979"/>
                        <a:pt x="4275" y="6991"/>
                      </a:cubicBezTo>
                      <a:lnTo>
                        <a:pt x="4303" y="7018"/>
                      </a:lnTo>
                      <a:cubicBezTo>
                        <a:pt x="4314" y="7029"/>
                        <a:pt x="4319" y="7040"/>
                        <a:pt x="4330" y="7051"/>
                      </a:cubicBezTo>
                      <a:lnTo>
                        <a:pt x="4358" y="7084"/>
                      </a:lnTo>
                      <a:lnTo>
                        <a:pt x="4385" y="7112"/>
                      </a:lnTo>
                      <a:lnTo>
                        <a:pt x="4413" y="7139"/>
                      </a:lnTo>
                      <a:lnTo>
                        <a:pt x="4435" y="7167"/>
                      </a:lnTo>
                      <a:lnTo>
                        <a:pt x="4451" y="7183"/>
                      </a:lnTo>
                      <a:lnTo>
                        <a:pt x="4462" y="7194"/>
                      </a:lnTo>
                      <a:lnTo>
                        <a:pt x="4484" y="7216"/>
                      </a:lnTo>
                      <a:lnTo>
                        <a:pt x="4512" y="7244"/>
                      </a:lnTo>
                      <a:lnTo>
                        <a:pt x="4539" y="7271"/>
                      </a:lnTo>
                      <a:lnTo>
                        <a:pt x="4567" y="7293"/>
                      </a:lnTo>
                      <a:lnTo>
                        <a:pt x="4589" y="7321"/>
                      </a:lnTo>
                      <a:lnTo>
                        <a:pt x="4617" y="7343"/>
                      </a:lnTo>
                      <a:lnTo>
                        <a:pt x="4644" y="7371"/>
                      </a:lnTo>
                      <a:lnTo>
                        <a:pt x="4666" y="7393"/>
                      </a:lnTo>
                      <a:lnTo>
                        <a:pt x="4694" y="7415"/>
                      </a:lnTo>
                      <a:lnTo>
                        <a:pt x="4721" y="7437"/>
                      </a:lnTo>
                      <a:lnTo>
                        <a:pt x="4749" y="7459"/>
                      </a:lnTo>
                      <a:lnTo>
                        <a:pt x="4771" y="7481"/>
                      </a:lnTo>
                      <a:lnTo>
                        <a:pt x="4798" y="7503"/>
                      </a:lnTo>
                      <a:lnTo>
                        <a:pt x="4826" y="7525"/>
                      </a:lnTo>
                      <a:lnTo>
                        <a:pt x="4853" y="7547"/>
                      </a:lnTo>
                      <a:lnTo>
                        <a:pt x="4881" y="7569"/>
                      </a:lnTo>
                      <a:lnTo>
                        <a:pt x="4892" y="7574"/>
                      </a:lnTo>
                      <a:lnTo>
                        <a:pt x="4903" y="7585"/>
                      </a:lnTo>
                      <a:cubicBezTo>
                        <a:pt x="4914" y="7591"/>
                        <a:pt x="4925" y="7602"/>
                        <a:pt x="4931" y="7607"/>
                      </a:cubicBezTo>
                      <a:lnTo>
                        <a:pt x="4958" y="7624"/>
                      </a:lnTo>
                      <a:lnTo>
                        <a:pt x="4986" y="7646"/>
                      </a:lnTo>
                      <a:cubicBezTo>
                        <a:pt x="4997" y="7652"/>
                        <a:pt x="5008" y="7657"/>
                        <a:pt x="5019" y="7668"/>
                      </a:cubicBezTo>
                      <a:lnTo>
                        <a:pt x="5046" y="7685"/>
                      </a:lnTo>
                      <a:lnTo>
                        <a:pt x="5074" y="7707"/>
                      </a:lnTo>
                      <a:lnTo>
                        <a:pt x="5101" y="7723"/>
                      </a:lnTo>
                      <a:lnTo>
                        <a:pt x="5134" y="7740"/>
                      </a:lnTo>
                      <a:lnTo>
                        <a:pt x="5162" y="7762"/>
                      </a:lnTo>
                      <a:lnTo>
                        <a:pt x="5189" y="7778"/>
                      </a:lnTo>
                      <a:lnTo>
                        <a:pt x="5222" y="7795"/>
                      </a:lnTo>
                      <a:lnTo>
                        <a:pt x="5256" y="7817"/>
                      </a:lnTo>
                      <a:lnTo>
                        <a:pt x="5289" y="7833"/>
                      </a:lnTo>
                      <a:lnTo>
                        <a:pt x="5322" y="7850"/>
                      </a:lnTo>
                      <a:lnTo>
                        <a:pt x="5355" y="7866"/>
                      </a:lnTo>
                      <a:lnTo>
                        <a:pt x="5360" y="7872"/>
                      </a:lnTo>
                      <a:lnTo>
                        <a:pt x="5371" y="7877"/>
                      </a:lnTo>
                      <a:lnTo>
                        <a:pt x="5377" y="7877"/>
                      </a:lnTo>
                      <a:lnTo>
                        <a:pt x="5388" y="7883"/>
                      </a:lnTo>
                      <a:lnTo>
                        <a:pt x="5415" y="7899"/>
                      </a:lnTo>
                      <a:lnTo>
                        <a:pt x="5437" y="7910"/>
                      </a:lnTo>
                      <a:lnTo>
                        <a:pt x="5465" y="7921"/>
                      </a:lnTo>
                      <a:lnTo>
                        <a:pt x="5487" y="7932"/>
                      </a:lnTo>
                      <a:lnTo>
                        <a:pt x="5525" y="7949"/>
                      </a:lnTo>
                      <a:lnTo>
                        <a:pt x="5531" y="7949"/>
                      </a:lnTo>
                      <a:lnTo>
                        <a:pt x="5553" y="7960"/>
                      </a:lnTo>
                      <a:lnTo>
                        <a:pt x="5592" y="7971"/>
                      </a:lnTo>
                      <a:lnTo>
                        <a:pt x="5625" y="7982"/>
                      </a:lnTo>
                      <a:cubicBezTo>
                        <a:pt x="5630" y="7988"/>
                        <a:pt x="5647" y="7993"/>
                        <a:pt x="5658" y="7999"/>
                      </a:cubicBezTo>
                      <a:lnTo>
                        <a:pt x="5663" y="7999"/>
                      </a:lnTo>
                      <a:lnTo>
                        <a:pt x="5685" y="8004"/>
                      </a:lnTo>
                      <a:lnTo>
                        <a:pt x="5718" y="8015"/>
                      </a:lnTo>
                      <a:lnTo>
                        <a:pt x="5751" y="8026"/>
                      </a:lnTo>
                      <a:lnTo>
                        <a:pt x="5790" y="8037"/>
                      </a:lnTo>
                      <a:lnTo>
                        <a:pt x="5817" y="8048"/>
                      </a:lnTo>
                      <a:lnTo>
                        <a:pt x="5850" y="8054"/>
                      </a:lnTo>
                      <a:lnTo>
                        <a:pt x="5883" y="8065"/>
                      </a:lnTo>
                      <a:lnTo>
                        <a:pt x="5917" y="8070"/>
                      </a:lnTo>
                      <a:lnTo>
                        <a:pt x="5950" y="8076"/>
                      </a:lnTo>
                      <a:lnTo>
                        <a:pt x="5983" y="8081"/>
                      </a:lnTo>
                      <a:lnTo>
                        <a:pt x="6021" y="8087"/>
                      </a:lnTo>
                      <a:lnTo>
                        <a:pt x="6054" y="8087"/>
                      </a:lnTo>
                      <a:lnTo>
                        <a:pt x="6093" y="8092"/>
                      </a:lnTo>
                      <a:lnTo>
                        <a:pt x="6126" y="8098"/>
                      </a:lnTo>
                      <a:lnTo>
                        <a:pt x="6401" y="8098"/>
                      </a:lnTo>
                      <a:lnTo>
                        <a:pt x="12438" y="7463"/>
                      </a:lnTo>
                      <a:lnTo>
                        <a:pt x="12438" y="7463"/>
                      </a:lnTo>
                      <a:cubicBezTo>
                        <a:pt x="12455" y="7464"/>
                        <a:pt x="12472" y="7464"/>
                        <a:pt x="12488" y="7464"/>
                      </a:cubicBezTo>
                      <a:cubicBezTo>
                        <a:pt x="12571" y="7459"/>
                        <a:pt x="12653" y="7448"/>
                        <a:pt x="12736" y="7431"/>
                      </a:cubicBezTo>
                      <a:lnTo>
                        <a:pt x="12736" y="7431"/>
                      </a:lnTo>
                      <a:lnTo>
                        <a:pt x="12438" y="7463"/>
                      </a:lnTo>
                      <a:lnTo>
                        <a:pt x="12438" y="7463"/>
                      </a:lnTo>
                      <a:cubicBezTo>
                        <a:pt x="12408" y="7461"/>
                        <a:pt x="12378" y="7459"/>
                        <a:pt x="12351" y="7459"/>
                      </a:cubicBezTo>
                      <a:lnTo>
                        <a:pt x="12345" y="7459"/>
                      </a:lnTo>
                      <a:cubicBezTo>
                        <a:pt x="12295" y="7453"/>
                        <a:pt x="12251" y="7448"/>
                        <a:pt x="12207" y="7437"/>
                      </a:cubicBezTo>
                      <a:cubicBezTo>
                        <a:pt x="12163" y="7431"/>
                        <a:pt x="12108" y="7420"/>
                        <a:pt x="12059" y="7409"/>
                      </a:cubicBezTo>
                      <a:lnTo>
                        <a:pt x="12053" y="7409"/>
                      </a:lnTo>
                      <a:cubicBezTo>
                        <a:pt x="12009" y="7398"/>
                        <a:pt x="11959" y="7387"/>
                        <a:pt x="11910" y="7376"/>
                      </a:cubicBezTo>
                      <a:lnTo>
                        <a:pt x="11904" y="7376"/>
                      </a:lnTo>
                      <a:cubicBezTo>
                        <a:pt x="11800" y="7343"/>
                        <a:pt x="11695" y="7310"/>
                        <a:pt x="11590" y="7266"/>
                      </a:cubicBezTo>
                      <a:cubicBezTo>
                        <a:pt x="11205" y="7112"/>
                        <a:pt x="10852" y="6886"/>
                        <a:pt x="10544" y="6610"/>
                      </a:cubicBezTo>
                      <a:cubicBezTo>
                        <a:pt x="10395" y="6473"/>
                        <a:pt x="10252" y="6329"/>
                        <a:pt x="10125" y="6175"/>
                      </a:cubicBezTo>
                      <a:cubicBezTo>
                        <a:pt x="10053" y="6098"/>
                        <a:pt x="9993" y="6021"/>
                        <a:pt x="9932" y="5938"/>
                      </a:cubicBezTo>
                      <a:cubicBezTo>
                        <a:pt x="9872" y="5856"/>
                        <a:pt x="9811" y="5773"/>
                        <a:pt x="9750" y="5685"/>
                      </a:cubicBezTo>
                      <a:cubicBezTo>
                        <a:pt x="9690" y="5602"/>
                        <a:pt x="9635" y="5520"/>
                        <a:pt x="9580" y="5432"/>
                      </a:cubicBezTo>
                      <a:cubicBezTo>
                        <a:pt x="9580" y="5426"/>
                        <a:pt x="9580" y="5426"/>
                        <a:pt x="9580" y="5421"/>
                      </a:cubicBezTo>
                      <a:cubicBezTo>
                        <a:pt x="9525" y="5338"/>
                        <a:pt x="9470" y="5244"/>
                        <a:pt x="9414" y="5156"/>
                      </a:cubicBezTo>
                      <a:cubicBezTo>
                        <a:pt x="9365" y="5063"/>
                        <a:pt x="9310" y="4974"/>
                        <a:pt x="9260" y="4881"/>
                      </a:cubicBezTo>
                      <a:cubicBezTo>
                        <a:pt x="9211" y="4787"/>
                        <a:pt x="9161" y="4693"/>
                        <a:pt x="9117" y="4605"/>
                      </a:cubicBezTo>
                      <a:lnTo>
                        <a:pt x="9106" y="4589"/>
                      </a:lnTo>
                      <a:cubicBezTo>
                        <a:pt x="9012" y="4402"/>
                        <a:pt x="8919" y="4214"/>
                        <a:pt x="8825" y="4021"/>
                      </a:cubicBezTo>
                      <a:cubicBezTo>
                        <a:pt x="8825" y="4016"/>
                        <a:pt x="8820" y="4005"/>
                        <a:pt x="8814" y="3999"/>
                      </a:cubicBezTo>
                      <a:cubicBezTo>
                        <a:pt x="8726" y="3807"/>
                        <a:pt x="8632" y="3614"/>
                        <a:pt x="8544" y="3421"/>
                      </a:cubicBezTo>
                      <a:cubicBezTo>
                        <a:pt x="8517" y="3366"/>
                        <a:pt x="8495" y="3305"/>
                        <a:pt x="8467" y="3245"/>
                      </a:cubicBezTo>
                      <a:cubicBezTo>
                        <a:pt x="8456" y="3228"/>
                        <a:pt x="8450" y="3212"/>
                        <a:pt x="8439" y="3190"/>
                      </a:cubicBezTo>
                      <a:cubicBezTo>
                        <a:pt x="8423" y="3157"/>
                        <a:pt x="8406" y="3124"/>
                        <a:pt x="8395" y="3091"/>
                      </a:cubicBezTo>
                      <a:lnTo>
                        <a:pt x="8384" y="3074"/>
                      </a:lnTo>
                      <a:cubicBezTo>
                        <a:pt x="8357" y="3013"/>
                        <a:pt x="8329" y="2958"/>
                        <a:pt x="8302" y="2898"/>
                      </a:cubicBezTo>
                      <a:cubicBezTo>
                        <a:pt x="8296" y="2887"/>
                        <a:pt x="8291" y="2870"/>
                        <a:pt x="8285" y="2859"/>
                      </a:cubicBezTo>
                      <a:cubicBezTo>
                        <a:pt x="8280" y="2848"/>
                        <a:pt x="8263" y="2821"/>
                        <a:pt x="8252" y="2799"/>
                      </a:cubicBezTo>
                      <a:cubicBezTo>
                        <a:pt x="8247" y="2782"/>
                        <a:pt x="8230" y="2749"/>
                        <a:pt x="8219" y="2727"/>
                      </a:cubicBezTo>
                      <a:lnTo>
                        <a:pt x="8159" y="2600"/>
                      </a:lnTo>
                      <a:cubicBezTo>
                        <a:pt x="8153" y="2584"/>
                        <a:pt x="8142" y="2567"/>
                        <a:pt x="8136" y="2556"/>
                      </a:cubicBezTo>
                      <a:cubicBezTo>
                        <a:pt x="8131" y="2540"/>
                        <a:pt x="8125" y="2534"/>
                        <a:pt x="8120" y="2518"/>
                      </a:cubicBezTo>
                      <a:lnTo>
                        <a:pt x="8098" y="2474"/>
                      </a:lnTo>
                      <a:lnTo>
                        <a:pt x="8032" y="2352"/>
                      </a:lnTo>
                      <a:lnTo>
                        <a:pt x="7988" y="2259"/>
                      </a:lnTo>
                      <a:lnTo>
                        <a:pt x="7982" y="2248"/>
                      </a:lnTo>
                      <a:lnTo>
                        <a:pt x="7982" y="2242"/>
                      </a:lnTo>
                      <a:cubicBezTo>
                        <a:pt x="7982" y="2237"/>
                        <a:pt x="7977" y="2231"/>
                        <a:pt x="7971" y="2226"/>
                      </a:cubicBezTo>
                      <a:lnTo>
                        <a:pt x="7938" y="2160"/>
                      </a:lnTo>
                      <a:lnTo>
                        <a:pt x="7900" y="2088"/>
                      </a:lnTo>
                      <a:lnTo>
                        <a:pt x="7867" y="2022"/>
                      </a:lnTo>
                      <a:lnTo>
                        <a:pt x="7839" y="1978"/>
                      </a:lnTo>
                      <a:lnTo>
                        <a:pt x="7834" y="1967"/>
                      </a:lnTo>
                      <a:lnTo>
                        <a:pt x="7828" y="1956"/>
                      </a:lnTo>
                      <a:cubicBezTo>
                        <a:pt x="7817" y="1934"/>
                        <a:pt x="7806" y="1917"/>
                        <a:pt x="7800" y="1901"/>
                      </a:cubicBezTo>
                      <a:lnTo>
                        <a:pt x="7767" y="1846"/>
                      </a:lnTo>
                      <a:lnTo>
                        <a:pt x="7740" y="1796"/>
                      </a:lnTo>
                      <a:lnTo>
                        <a:pt x="7707" y="1741"/>
                      </a:lnTo>
                      <a:cubicBezTo>
                        <a:pt x="7701" y="1724"/>
                        <a:pt x="7690" y="1713"/>
                        <a:pt x="7685" y="1697"/>
                      </a:cubicBezTo>
                      <a:lnTo>
                        <a:pt x="7657" y="1653"/>
                      </a:lnTo>
                      <a:cubicBezTo>
                        <a:pt x="7646" y="1636"/>
                        <a:pt x="7635" y="1625"/>
                        <a:pt x="7630" y="1609"/>
                      </a:cubicBezTo>
                      <a:lnTo>
                        <a:pt x="7602" y="1565"/>
                      </a:lnTo>
                      <a:lnTo>
                        <a:pt x="7575" y="1521"/>
                      </a:lnTo>
                      <a:cubicBezTo>
                        <a:pt x="7569" y="1510"/>
                        <a:pt x="7558" y="1499"/>
                        <a:pt x="7553" y="1482"/>
                      </a:cubicBezTo>
                      <a:lnTo>
                        <a:pt x="7525" y="1443"/>
                      </a:lnTo>
                      <a:lnTo>
                        <a:pt x="7503" y="1405"/>
                      </a:lnTo>
                      <a:lnTo>
                        <a:pt x="7475" y="1366"/>
                      </a:lnTo>
                      <a:lnTo>
                        <a:pt x="7453" y="1328"/>
                      </a:lnTo>
                      <a:lnTo>
                        <a:pt x="7426" y="1289"/>
                      </a:lnTo>
                      <a:lnTo>
                        <a:pt x="7404" y="1256"/>
                      </a:lnTo>
                      <a:cubicBezTo>
                        <a:pt x="7393" y="1240"/>
                        <a:pt x="7387" y="1229"/>
                        <a:pt x="7376" y="1218"/>
                      </a:cubicBezTo>
                      <a:cubicBezTo>
                        <a:pt x="7371" y="1207"/>
                        <a:pt x="7360" y="1196"/>
                        <a:pt x="7349" y="1179"/>
                      </a:cubicBezTo>
                      <a:lnTo>
                        <a:pt x="7327" y="1146"/>
                      </a:lnTo>
                      <a:cubicBezTo>
                        <a:pt x="7316" y="1135"/>
                        <a:pt x="7310" y="1124"/>
                        <a:pt x="7299" y="1107"/>
                      </a:cubicBezTo>
                      <a:lnTo>
                        <a:pt x="7272" y="1074"/>
                      </a:lnTo>
                      <a:cubicBezTo>
                        <a:pt x="7266" y="1063"/>
                        <a:pt x="7255" y="1052"/>
                        <a:pt x="7250" y="1041"/>
                      </a:cubicBezTo>
                      <a:lnTo>
                        <a:pt x="7222" y="1008"/>
                      </a:lnTo>
                      <a:lnTo>
                        <a:pt x="7195" y="970"/>
                      </a:lnTo>
                      <a:lnTo>
                        <a:pt x="7167" y="937"/>
                      </a:lnTo>
                      <a:cubicBezTo>
                        <a:pt x="7161" y="926"/>
                        <a:pt x="7150" y="915"/>
                        <a:pt x="7139" y="904"/>
                      </a:cubicBezTo>
                      <a:lnTo>
                        <a:pt x="7112" y="871"/>
                      </a:lnTo>
                      <a:lnTo>
                        <a:pt x="7084" y="843"/>
                      </a:lnTo>
                      <a:lnTo>
                        <a:pt x="7057" y="810"/>
                      </a:lnTo>
                      <a:lnTo>
                        <a:pt x="7035" y="782"/>
                      </a:lnTo>
                      <a:lnTo>
                        <a:pt x="7013" y="760"/>
                      </a:lnTo>
                      <a:lnTo>
                        <a:pt x="7007" y="749"/>
                      </a:lnTo>
                      <a:lnTo>
                        <a:pt x="6980" y="722"/>
                      </a:lnTo>
                      <a:cubicBezTo>
                        <a:pt x="6974" y="711"/>
                        <a:pt x="6963" y="705"/>
                        <a:pt x="6952" y="694"/>
                      </a:cubicBezTo>
                      <a:lnTo>
                        <a:pt x="6930" y="667"/>
                      </a:lnTo>
                      <a:lnTo>
                        <a:pt x="6903" y="639"/>
                      </a:lnTo>
                      <a:lnTo>
                        <a:pt x="6875" y="617"/>
                      </a:lnTo>
                      <a:lnTo>
                        <a:pt x="6853" y="590"/>
                      </a:lnTo>
                      <a:lnTo>
                        <a:pt x="6831" y="573"/>
                      </a:lnTo>
                      <a:lnTo>
                        <a:pt x="6809" y="546"/>
                      </a:lnTo>
                      <a:lnTo>
                        <a:pt x="6781" y="524"/>
                      </a:lnTo>
                      <a:lnTo>
                        <a:pt x="6759" y="502"/>
                      </a:lnTo>
                      <a:lnTo>
                        <a:pt x="6732" y="479"/>
                      </a:lnTo>
                      <a:lnTo>
                        <a:pt x="6710" y="463"/>
                      </a:lnTo>
                      <a:lnTo>
                        <a:pt x="6682" y="441"/>
                      </a:lnTo>
                      <a:lnTo>
                        <a:pt x="6660" y="419"/>
                      </a:lnTo>
                      <a:lnTo>
                        <a:pt x="6638" y="402"/>
                      </a:lnTo>
                      <a:lnTo>
                        <a:pt x="6616" y="386"/>
                      </a:lnTo>
                      <a:lnTo>
                        <a:pt x="6589" y="364"/>
                      </a:lnTo>
                      <a:lnTo>
                        <a:pt x="6567" y="347"/>
                      </a:lnTo>
                      <a:lnTo>
                        <a:pt x="6545" y="331"/>
                      </a:lnTo>
                      <a:lnTo>
                        <a:pt x="6522" y="320"/>
                      </a:lnTo>
                      <a:lnTo>
                        <a:pt x="6500" y="303"/>
                      </a:lnTo>
                      <a:lnTo>
                        <a:pt x="6478" y="287"/>
                      </a:lnTo>
                      <a:lnTo>
                        <a:pt x="6451" y="270"/>
                      </a:lnTo>
                      <a:lnTo>
                        <a:pt x="6445" y="265"/>
                      </a:lnTo>
                      <a:lnTo>
                        <a:pt x="6429" y="254"/>
                      </a:lnTo>
                      <a:lnTo>
                        <a:pt x="6407" y="243"/>
                      </a:lnTo>
                      <a:lnTo>
                        <a:pt x="6385" y="226"/>
                      </a:lnTo>
                      <a:lnTo>
                        <a:pt x="6363" y="215"/>
                      </a:lnTo>
                      <a:lnTo>
                        <a:pt x="6341" y="204"/>
                      </a:lnTo>
                      <a:lnTo>
                        <a:pt x="6313" y="193"/>
                      </a:lnTo>
                      <a:lnTo>
                        <a:pt x="6291" y="177"/>
                      </a:lnTo>
                      <a:lnTo>
                        <a:pt x="6269" y="165"/>
                      </a:lnTo>
                      <a:lnTo>
                        <a:pt x="6242" y="154"/>
                      </a:lnTo>
                      <a:lnTo>
                        <a:pt x="6236" y="149"/>
                      </a:lnTo>
                      <a:lnTo>
                        <a:pt x="6220" y="143"/>
                      </a:lnTo>
                      <a:lnTo>
                        <a:pt x="6197" y="132"/>
                      </a:lnTo>
                      <a:lnTo>
                        <a:pt x="6170" y="121"/>
                      </a:lnTo>
                      <a:lnTo>
                        <a:pt x="6148" y="110"/>
                      </a:lnTo>
                      <a:lnTo>
                        <a:pt x="6120" y="99"/>
                      </a:lnTo>
                      <a:lnTo>
                        <a:pt x="6098" y="88"/>
                      </a:lnTo>
                      <a:lnTo>
                        <a:pt x="6071" y="77"/>
                      </a:lnTo>
                      <a:lnTo>
                        <a:pt x="6043" y="72"/>
                      </a:lnTo>
                      <a:lnTo>
                        <a:pt x="6016" y="61"/>
                      </a:lnTo>
                      <a:lnTo>
                        <a:pt x="5994" y="50"/>
                      </a:lnTo>
                      <a:lnTo>
                        <a:pt x="5966" y="44"/>
                      </a:lnTo>
                      <a:lnTo>
                        <a:pt x="5939" y="33"/>
                      </a:lnTo>
                      <a:lnTo>
                        <a:pt x="5911" y="28"/>
                      </a:lnTo>
                      <a:lnTo>
                        <a:pt x="5900" y="28"/>
                      </a:lnTo>
                      <a:lnTo>
                        <a:pt x="5883" y="22"/>
                      </a:lnTo>
                      <a:lnTo>
                        <a:pt x="5856" y="17"/>
                      </a:lnTo>
                      <a:lnTo>
                        <a:pt x="5823" y="11"/>
                      </a:lnTo>
                      <a:lnTo>
                        <a:pt x="5795" y="0"/>
                      </a:lnTo>
                      <a:close/>
                    </a:path>
                  </a:pathLst>
                </a:custGeom>
                <a:gradFill>
                  <a:gsLst>
                    <a:gs pos="0">
                      <a:schemeClr val="accent3"/>
                    </a:gs>
                    <a:gs pos="100000">
                      <a:schemeClr val="accent4"/>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Google Shape;438;p21">
                  <a:extLst>
                    <a:ext uri="{FF2B5EF4-FFF2-40B4-BE49-F238E27FC236}">
                      <a16:creationId xmlns:a16="http://schemas.microsoft.com/office/drawing/2014/main" id="{1C814AF0-43C0-CEF2-D512-54E03C5BD1DD}"/>
                    </a:ext>
                  </a:extLst>
                </p:cNvPr>
                <p:cNvSpPr/>
                <p:nvPr/>
              </p:nvSpPr>
              <p:spPr>
                <a:xfrm>
                  <a:off x="2368173" y="2467144"/>
                  <a:ext cx="713545" cy="253376"/>
                </a:xfrm>
                <a:custGeom>
                  <a:avLst/>
                  <a:gdLst/>
                  <a:ahLst/>
                  <a:cxnLst/>
                  <a:rect l="l" t="t" r="r" b="b"/>
                  <a:pathLst>
                    <a:path w="12147" h="4754" extrusionOk="0">
                      <a:moveTo>
                        <a:pt x="12147" y="0"/>
                      </a:moveTo>
                      <a:cubicBezTo>
                        <a:pt x="12140" y="1"/>
                        <a:pt x="12134" y="1"/>
                        <a:pt x="12127" y="2"/>
                      </a:cubicBezTo>
                      <a:lnTo>
                        <a:pt x="12127" y="2"/>
                      </a:lnTo>
                      <a:lnTo>
                        <a:pt x="12147" y="0"/>
                      </a:lnTo>
                      <a:close/>
                      <a:moveTo>
                        <a:pt x="12127" y="2"/>
                      </a:moveTo>
                      <a:lnTo>
                        <a:pt x="4826" y="556"/>
                      </a:lnTo>
                      <a:cubicBezTo>
                        <a:pt x="4633" y="567"/>
                        <a:pt x="4435" y="606"/>
                        <a:pt x="4253" y="672"/>
                      </a:cubicBezTo>
                      <a:cubicBezTo>
                        <a:pt x="4077" y="733"/>
                        <a:pt x="3911" y="810"/>
                        <a:pt x="3752" y="909"/>
                      </a:cubicBezTo>
                      <a:cubicBezTo>
                        <a:pt x="3597" y="1003"/>
                        <a:pt x="3454" y="1113"/>
                        <a:pt x="3317" y="1239"/>
                      </a:cubicBezTo>
                      <a:cubicBezTo>
                        <a:pt x="3179" y="1361"/>
                        <a:pt x="3052" y="1493"/>
                        <a:pt x="2936" y="1636"/>
                      </a:cubicBezTo>
                      <a:cubicBezTo>
                        <a:pt x="2854" y="1730"/>
                        <a:pt x="2771" y="1829"/>
                        <a:pt x="2694" y="1928"/>
                      </a:cubicBezTo>
                      <a:cubicBezTo>
                        <a:pt x="2617" y="2027"/>
                        <a:pt x="2545" y="2132"/>
                        <a:pt x="2474" y="2231"/>
                      </a:cubicBezTo>
                      <a:cubicBezTo>
                        <a:pt x="2402" y="2336"/>
                        <a:pt x="2330" y="2440"/>
                        <a:pt x="2264" y="2545"/>
                      </a:cubicBezTo>
                      <a:cubicBezTo>
                        <a:pt x="2193" y="2650"/>
                        <a:pt x="2127" y="2749"/>
                        <a:pt x="2055" y="2853"/>
                      </a:cubicBezTo>
                      <a:cubicBezTo>
                        <a:pt x="1989" y="2958"/>
                        <a:pt x="1917" y="3063"/>
                        <a:pt x="1851" y="3162"/>
                      </a:cubicBezTo>
                      <a:cubicBezTo>
                        <a:pt x="1791" y="3261"/>
                        <a:pt x="1719" y="3360"/>
                        <a:pt x="1653" y="3459"/>
                      </a:cubicBezTo>
                      <a:cubicBezTo>
                        <a:pt x="1587" y="3553"/>
                        <a:pt x="1515" y="3647"/>
                        <a:pt x="1444" y="3740"/>
                      </a:cubicBezTo>
                      <a:cubicBezTo>
                        <a:pt x="1378" y="3828"/>
                        <a:pt x="1306" y="3917"/>
                        <a:pt x="1240" y="3994"/>
                      </a:cubicBezTo>
                      <a:cubicBezTo>
                        <a:pt x="1152" y="4098"/>
                        <a:pt x="1058" y="4192"/>
                        <a:pt x="959" y="4280"/>
                      </a:cubicBezTo>
                      <a:cubicBezTo>
                        <a:pt x="865" y="4368"/>
                        <a:pt x="766" y="4445"/>
                        <a:pt x="661" y="4512"/>
                      </a:cubicBezTo>
                      <a:cubicBezTo>
                        <a:pt x="562" y="4578"/>
                        <a:pt x="458" y="4627"/>
                        <a:pt x="347" y="4671"/>
                      </a:cubicBezTo>
                      <a:cubicBezTo>
                        <a:pt x="232" y="4710"/>
                        <a:pt x="116" y="4737"/>
                        <a:pt x="0" y="4754"/>
                      </a:cubicBezTo>
                      <a:lnTo>
                        <a:pt x="6335" y="4087"/>
                      </a:lnTo>
                      <a:cubicBezTo>
                        <a:pt x="6473" y="4071"/>
                        <a:pt x="6611" y="4043"/>
                        <a:pt x="6737" y="3999"/>
                      </a:cubicBezTo>
                      <a:cubicBezTo>
                        <a:pt x="6870" y="3961"/>
                        <a:pt x="6996" y="3906"/>
                        <a:pt x="7117" y="3839"/>
                      </a:cubicBezTo>
                      <a:cubicBezTo>
                        <a:pt x="7244" y="3773"/>
                        <a:pt x="7360" y="3702"/>
                        <a:pt x="7475" y="3614"/>
                      </a:cubicBezTo>
                      <a:cubicBezTo>
                        <a:pt x="7597" y="3531"/>
                        <a:pt x="7712" y="3437"/>
                        <a:pt x="7823" y="3338"/>
                      </a:cubicBezTo>
                      <a:cubicBezTo>
                        <a:pt x="7905" y="3256"/>
                        <a:pt x="7993" y="3173"/>
                        <a:pt x="8081" y="3085"/>
                      </a:cubicBezTo>
                      <a:cubicBezTo>
                        <a:pt x="8164" y="2997"/>
                        <a:pt x="8247" y="2909"/>
                        <a:pt x="8335" y="2815"/>
                      </a:cubicBezTo>
                      <a:cubicBezTo>
                        <a:pt x="8417" y="2721"/>
                        <a:pt x="8500" y="2628"/>
                        <a:pt x="8583" y="2528"/>
                      </a:cubicBezTo>
                      <a:cubicBezTo>
                        <a:pt x="8665" y="2429"/>
                        <a:pt x="8753" y="2330"/>
                        <a:pt x="8836" y="2231"/>
                      </a:cubicBezTo>
                      <a:lnTo>
                        <a:pt x="9089" y="1934"/>
                      </a:lnTo>
                      <a:cubicBezTo>
                        <a:pt x="9172" y="1829"/>
                        <a:pt x="9260" y="1730"/>
                        <a:pt x="9354" y="1631"/>
                      </a:cubicBezTo>
                      <a:cubicBezTo>
                        <a:pt x="9442" y="1531"/>
                        <a:pt x="9530" y="1432"/>
                        <a:pt x="9629" y="1339"/>
                      </a:cubicBezTo>
                      <a:cubicBezTo>
                        <a:pt x="9723" y="1239"/>
                        <a:pt x="9817" y="1146"/>
                        <a:pt x="9916" y="1052"/>
                      </a:cubicBezTo>
                      <a:cubicBezTo>
                        <a:pt x="10064" y="914"/>
                        <a:pt x="10219" y="788"/>
                        <a:pt x="10384" y="672"/>
                      </a:cubicBezTo>
                      <a:cubicBezTo>
                        <a:pt x="10544" y="551"/>
                        <a:pt x="10720" y="446"/>
                        <a:pt x="10896" y="353"/>
                      </a:cubicBezTo>
                      <a:cubicBezTo>
                        <a:pt x="11084" y="253"/>
                        <a:pt x="11282" y="176"/>
                        <a:pt x="11480" y="121"/>
                      </a:cubicBezTo>
                      <a:cubicBezTo>
                        <a:pt x="11689" y="57"/>
                        <a:pt x="11908" y="19"/>
                        <a:pt x="12127" y="2"/>
                      </a:cubicBezTo>
                      <a:close/>
                    </a:path>
                  </a:pathLst>
                </a:custGeom>
                <a:gradFill>
                  <a:gsLst>
                    <a:gs pos="0">
                      <a:schemeClr val="accent4"/>
                    </a:gs>
                    <a:gs pos="100000">
                      <a:schemeClr val="accent5"/>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oogle Shape;439;p21">
                <a:extLst>
                  <a:ext uri="{FF2B5EF4-FFF2-40B4-BE49-F238E27FC236}">
                    <a16:creationId xmlns:a16="http://schemas.microsoft.com/office/drawing/2014/main" id="{067DAC91-3654-DC67-8D58-BBF196FD241E}"/>
                  </a:ext>
                </a:extLst>
              </p:cNvPr>
              <p:cNvGrpSpPr/>
              <p:nvPr/>
            </p:nvGrpSpPr>
            <p:grpSpPr>
              <a:xfrm>
                <a:off x="2650669" y="2463573"/>
                <a:ext cx="2061639" cy="752243"/>
                <a:chOff x="2650669" y="2463573"/>
                <a:chExt cx="2061639" cy="752243"/>
              </a:xfrm>
            </p:grpSpPr>
            <p:sp>
              <p:nvSpPr>
                <p:cNvPr id="15" name="Google Shape;440;p21">
                  <a:extLst>
                    <a:ext uri="{FF2B5EF4-FFF2-40B4-BE49-F238E27FC236}">
                      <a16:creationId xmlns:a16="http://schemas.microsoft.com/office/drawing/2014/main" id="{51607D03-1598-32D3-1EFA-1972EDB222CB}"/>
                    </a:ext>
                  </a:extLst>
                </p:cNvPr>
                <p:cNvSpPr/>
                <p:nvPr/>
              </p:nvSpPr>
              <p:spPr>
                <a:xfrm>
                  <a:off x="2650669" y="2463573"/>
                  <a:ext cx="1468797" cy="751655"/>
                </a:xfrm>
                <a:custGeom>
                  <a:avLst/>
                  <a:gdLst/>
                  <a:ahLst/>
                  <a:cxnLst/>
                  <a:rect l="l" t="t" r="r" b="b"/>
                  <a:pathLst>
                    <a:path w="25004" h="14103" extrusionOk="0">
                      <a:moveTo>
                        <a:pt x="13" y="552"/>
                      </a:moveTo>
                      <a:cubicBezTo>
                        <a:pt x="9" y="552"/>
                        <a:pt x="5" y="552"/>
                        <a:pt x="0" y="552"/>
                      </a:cubicBezTo>
                      <a:lnTo>
                        <a:pt x="11" y="552"/>
                      </a:lnTo>
                      <a:lnTo>
                        <a:pt x="13" y="552"/>
                      </a:lnTo>
                      <a:close/>
                      <a:moveTo>
                        <a:pt x="25004" y="12213"/>
                      </a:moveTo>
                      <a:lnTo>
                        <a:pt x="24768" y="12262"/>
                      </a:lnTo>
                      <a:lnTo>
                        <a:pt x="24768" y="12262"/>
                      </a:lnTo>
                      <a:cubicBezTo>
                        <a:pt x="24845" y="12248"/>
                        <a:pt x="24925" y="12232"/>
                        <a:pt x="25004" y="12213"/>
                      </a:cubicBezTo>
                      <a:close/>
                      <a:moveTo>
                        <a:pt x="7387" y="1"/>
                      </a:moveTo>
                      <a:lnTo>
                        <a:pt x="7327" y="6"/>
                      </a:lnTo>
                      <a:lnTo>
                        <a:pt x="7321" y="6"/>
                      </a:lnTo>
                      <a:lnTo>
                        <a:pt x="4776" y="199"/>
                      </a:lnTo>
                      <a:lnTo>
                        <a:pt x="13" y="552"/>
                      </a:lnTo>
                      <a:lnTo>
                        <a:pt x="13" y="552"/>
                      </a:lnTo>
                      <a:cubicBezTo>
                        <a:pt x="53" y="551"/>
                        <a:pt x="93" y="546"/>
                        <a:pt x="133" y="546"/>
                      </a:cubicBezTo>
                      <a:lnTo>
                        <a:pt x="276" y="546"/>
                      </a:lnTo>
                      <a:cubicBezTo>
                        <a:pt x="325" y="546"/>
                        <a:pt x="375" y="552"/>
                        <a:pt x="419" y="557"/>
                      </a:cubicBezTo>
                      <a:cubicBezTo>
                        <a:pt x="469" y="557"/>
                        <a:pt x="513" y="563"/>
                        <a:pt x="557" y="568"/>
                      </a:cubicBezTo>
                      <a:lnTo>
                        <a:pt x="568" y="568"/>
                      </a:lnTo>
                      <a:cubicBezTo>
                        <a:pt x="617" y="574"/>
                        <a:pt x="667" y="585"/>
                        <a:pt x="716" y="590"/>
                      </a:cubicBezTo>
                      <a:lnTo>
                        <a:pt x="722" y="590"/>
                      </a:lnTo>
                      <a:cubicBezTo>
                        <a:pt x="772" y="601"/>
                        <a:pt x="821" y="612"/>
                        <a:pt x="876" y="623"/>
                      </a:cubicBezTo>
                      <a:cubicBezTo>
                        <a:pt x="981" y="645"/>
                        <a:pt x="1091" y="679"/>
                        <a:pt x="1207" y="712"/>
                      </a:cubicBezTo>
                      <a:cubicBezTo>
                        <a:pt x="1350" y="756"/>
                        <a:pt x="1488" y="811"/>
                        <a:pt x="1631" y="866"/>
                      </a:cubicBezTo>
                      <a:cubicBezTo>
                        <a:pt x="1697" y="899"/>
                        <a:pt x="1763" y="926"/>
                        <a:pt x="1824" y="959"/>
                      </a:cubicBezTo>
                      <a:lnTo>
                        <a:pt x="1835" y="965"/>
                      </a:lnTo>
                      <a:cubicBezTo>
                        <a:pt x="1901" y="992"/>
                        <a:pt x="1961" y="1026"/>
                        <a:pt x="2022" y="1059"/>
                      </a:cubicBezTo>
                      <a:lnTo>
                        <a:pt x="2033" y="1064"/>
                      </a:lnTo>
                      <a:cubicBezTo>
                        <a:pt x="2099" y="1097"/>
                        <a:pt x="2160" y="1136"/>
                        <a:pt x="2220" y="1174"/>
                      </a:cubicBezTo>
                      <a:cubicBezTo>
                        <a:pt x="2286" y="1207"/>
                        <a:pt x="2347" y="1246"/>
                        <a:pt x="2408" y="1290"/>
                      </a:cubicBezTo>
                      <a:lnTo>
                        <a:pt x="2413" y="1295"/>
                      </a:lnTo>
                      <a:cubicBezTo>
                        <a:pt x="2474" y="1334"/>
                        <a:pt x="2534" y="1373"/>
                        <a:pt x="2589" y="1417"/>
                      </a:cubicBezTo>
                      <a:lnTo>
                        <a:pt x="2595" y="1417"/>
                      </a:lnTo>
                      <a:cubicBezTo>
                        <a:pt x="2655" y="1461"/>
                        <a:pt x="2716" y="1505"/>
                        <a:pt x="2771" y="1554"/>
                      </a:cubicBezTo>
                      <a:cubicBezTo>
                        <a:pt x="2832" y="1604"/>
                        <a:pt x="2887" y="1654"/>
                        <a:pt x="2947" y="1703"/>
                      </a:cubicBezTo>
                      <a:lnTo>
                        <a:pt x="2953" y="1709"/>
                      </a:lnTo>
                      <a:cubicBezTo>
                        <a:pt x="3008" y="1753"/>
                        <a:pt x="3063" y="1802"/>
                        <a:pt x="3118" y="1852"/>
                      </a:cubicBezTo>
                      <a:lnTo>
                        <a:pt x="3124" y="1863"/>
                      </a:lnTo>
                      <a:cubicBezTo>
                        <a:pt x="3179" y="1912"/>
                        <a:pt x="3234" y="1962"/>
                        <a:pt x="3283" y="2012"/>
                      </a:cubicBezTo>
                      <a:lnTo>
                        <a:pt x="3294" y="2028"/>
                      </a:lnTo>
                      <a:cubicBezTo>
                        <a:pt x="3350" y="2078"/>
                        <a:pt x="3399" y="2127"/>
                        <a:pt x="3449" y="2182"/>
                      </a:cubicBezTo>
                      <a:lnTo>
                        <a:pt x="3460" y="2193"/>
                      </a:lnTo>
                      <a:cubicBezTo>
                        <a:pt x="3509" y="2248"/>
                        <a:pt x="3559" y="2298"/>
                        <a:pt x="3603" y="2359"/>
                      </a:cubicBezTo>
                      <a:lnTo>
                        <a:pt x="3614" y="2370"/>
                      </a:lnTo>
                      <a:cubicBezTo>
                        <a:pt x="3669" y="2425"/>
                        <a:pt x="3719" y="2485"/>
                        <a:pt x="3768" y="2546"/>
                      </a:cubicBezTo>
                      <a:cubicBezTo>
                        <a:pt x="3818" y="2601"/>
                        <a:pt x="3862" y="2662"/>
                        <a:pt x="3911" y="2722"/>
                      </a:cubicBezTo>
                      <a:cubicBezTo>
                        <a:pt x="3917" y="2728"/>
                        <a:pt x="3922" y="2733"/>
                        <a:pt x="3928" y="2739"/>
                      </a:cubicBezTo>
                      <a:cubicBezTo>
                        <a:pt x="3972" y="2799"/>
                        <a:pt x="4016" y="2860"/>
                        <a:pt x="4066" y="2920"/>
                      </a:cubicBezTo>
                      <a:cubicBezTo>
                        <a:pt x="4066" y="2920"/>
                        <a:pt x="4066" y="2926"/>
                        <a:pt x="4066" y="2926"/>
                      </a:cubicBezTo>
                      <a:cubicBezTo>
                        <a:pt x="4165" y="3053"/>
                        <a:pt x="4258" y="3185"/>
                        <a:pt x="4347" y="3317"/>
                      </a:cubicBezTo>
                      <a:lnTo>
                        <a:pt x="4358" y="3334"/>
                      </a:lnTo>
                      <a:cubicBezTo>
                        <a:pt x="4446" y="3466"/>
                        <a:pt x="4534" y="3604"/>
                        <a:pt x="4622" y="3741"/>
                      </a:cubicBezTo>
                      <a:cubicBezTo>
                        <a:pt x="4628" y="3747"/>
                        <a:pt x="4628" y="3752"/>
                        <a:pt x="4633" y="3758"/>
                      </a:cubicBezTo>
                      <a:cubicBezTo>
                        <a:pt x="4721" y="3895"/>
                        <a:pt x="4804" y="4039"/>
                        <a:pt x="4886" y="4182"/>
                      </a:cubicBezTo>
                      <a:cubicBezTo>
                        <a:pt x="4886" y="4187"/>
                        <a:pt x="4892" y="4187"/>
                        <a:pt x="4892" y="4193"/>
                      </a:cubicBezTo>
                      <a:cubicBezTo>
                        <a:pt x="4975" y="4336"/>
                        <a:pt x="5052" y="4474"/>
                        <a:pt x="5134" y="4617"/>
                      </a:cubicBezTo>
                      <a:lnTo>
                        <a:pt x="5156" y="4661"/>
                      </a:lnTo>
                      <a:cubicBezTo>
                        <a:pt x="5233" y="4799"/>
                        <a:pt x="5305" y="4942"/>
                        <a:pt x="5377" y="5080"/>
                      </a:cubicBezTo>
                      <a:lnTo>
                        <a:pt x="5399" y="5113"/>
                      </a:lnTo>
                      <a:cubicBezTo>
                        <a:pt x="5470" y="5256"/>
                        <a:pt x="5542" y="5394"/>
                        <a:pt x="5614" y="5537"/>
                      </a:cubicBezTo>
                      <a:lnTo>
                        <a:pt x="5641" y="5592"/>
                      </a:lnTo>
                      <a:cubicBezTo>
                        <a:pt x="5707" y="5730"/>
                        <a:pt x="5784" y="5879"/>
                        <a:pt x="5850" y="6016"/>
                      </a:cubicBezTo>
                      <a:lnTo>
                        <a:pt x="5900" y="6060"/>
                      </a:lnTo>
                      <a:cubicBezTo>
                        <a:pt x="5966" y="6198"/>
                        <a:pt x="6038" y="6341"/>
                        <a:pt x="6104" y="6479"/>
                      </a:cubicBezTo>
                      <a:lnTo>
                        <a:pt x="6242" y="6765"/>
                      </a:lnTo>
                      <a:lnTo>
                        <a:pt x="6379" y="7052"/>
                      </a:lnTo>
                      <a:lnTo>
                        <a:pt x="6522" y="7338"/>
                      </a:lnTo>
                      <a:cubicBezTo>
                        <a:pt x="6533" y="7360"/>
                        <a:pt x="6544" y="7382"/>
                        <a:pt x="6555" y="7404"/>
                      </a:cubicBezTo>
                      <a:cubicBezTo>
                        <a:pt x="6567" y="7426"/>
                        <a:pt x="6572" y="7432"/>
                        <a:pt x="6578" y="7443"/>
                      </a:cubicBezTo>
                      <a:lnTo>
                        <a:pt x="6666" y="7625"/>
                      </a:lnTo>
                      <a:lnTo>
                        <a:pt x="6770" y="7829"/>
                      </a:lnTo>
                      <a:cubicBezTo>
                        <a:pt x="6809" y="7900"/>
                        <a:pt x="6842" y="7966"/>
                        <a:pt x="6880" y="8038"/>
                      </a:cubicBezTo>
                      <a:cubicBezTo>
                        <a:pt x="6914" y="8104"/>
                        <a:pt x="6947" y="8176"/>
                        <a:pt x="6985" y="8242"/>
                      </a:cubicBezTo>
                      <a:lnTo>
                        <a:pt x="7051" y="8363"/>
                      </a:lnTo>
                      <a:lnTo>
                        <a:pt x="7062" y="8379"/>
                      </a:lnTo>
                      <a:lnTo>
                        <a:pt x="7073" y="8401"/>
                      </a:lnTo>
                      <a:lnTo>
                        <a:pt x="7095" y="8445"/>
                      </a:lnTo>
                      <a:lnTo>
                        <a:pt x="7161" y="8561"/>
                      </a:lnTo>
                      <a:lnTo>
                        <a:pt x="7233" y="8682"/>
                      </a:lnTo>
                      <a:lnTo>
                        <a:pt x="7299" y="8798"/>
                      </a:lnTo>
                      <a:lnTo>
                        <a:pt x="7321" y="8842"/>
                      </a:lnTo>
                      <a:lnTo>
                        <a:pt x="7332" y="8853"/>
                      </a:lnTo>
                      <a:cubicBezTo>
                        <a:pt x="7343" y="8875"/>
                        <a:pt x="7354" y="8892"/>
                        <a:pt x="7365" y="8914"/>
                      </a:cubicBezTo>
                      <a:cubicBezTo>
                        <a:pt x="7376" y="8936"/>
                        <a:pt x="7404" y="8974"/>
                        <a:pt x="7420" y="9007"/>
                      </a:cubicBezTo>
                      <a:lnTo>
                        <a:pt x="7475" y="9101"/>
                      </a:lnTo>
                      <a:lnTo>
                        <a:pt x="7531" y="9189"/>
                      </a:lnTo>
                      <a:cubicBezTo>
                        <a:pt x="7547" y="9222"/>
                        <a:pt x="7569" y="9250"/>
                        <a:pt x="7586" y="9283"/>
                      </a:cubicBezTo>
                      <a:cubicBezTo>
                        <a:pt x="7591" y="9288"/>
                        <a:pt x="7597" y="9299"/>
                        <a:pt x="7602" y="9310"/>
                      </a:cubicBezTo>
                      <a:lnTo>
                        <a:pt x="7635" y="9360"/>
                      </a:lnTo>
                      <a:lnTo>
                        <a:pt x="7685" y="9437"/>
                      </a:lnTo>
                      <a:cubicBezTo>
                        <a:pt x="7701" y="9465"/>
                        <a:pt x="7718" y="9492"/>
                        <a:pt x="7734" y="9514"/>
                      </a:cubicBezTo>
                      <a:lnTo>
                        <a:pt x="7784" y="9597"/>
                      </a:lnTo>
                      <a:cubicBezTo>
                        <a:pt x="7800" y="9619"/>
                        <a:pt x="7817" y="9646"/>
                        <a:pt x="7833" y="9668"/>
                      </a:cubicBezTo>
                      <a:cubicBezTo>
                        <a:pt x="7850" y="9690"/>
                        <a:pt x="7867" y="9718"/>
                        <a:pt x="7883" y="9740"/>
                      </a:cubicBezTo>
                      <a:lnTo>
                        <a:pt x="7927" y="9812"/>
                      </a:lnTo>
                      <a:lnTo>
                        <a:pt x="7977" y="9889"/>
                      </a:lnTo>
                      <a:lnTo>
                        <a:pt x="8026" y="9955"/>
                      </a:lnTo>
                      <a:lnTo>
                        <a:pt x="8076" y="10026"/>
                      </a:lnTo>
                      <a:cubicBezTo>
                        <a:pt x="8092" y="10048"/>
                        <a:pt x="8109" y="10070"/>
                        <a:pt x="8125" y="10093"/>
                      </a:cubicBezTo>
                      <a:lnTo>
                        <a:pt x="8175" y="10164"/>
                      </a:lnTo>
                      <a:cubicBezTo>
                        <a:pt x="8192" y="10186"/>
                        <a:pt x="8208" y="10208"/>
                        <a:pt x="8225" y="10230"/>
                      </a:cubicBezTo>
                      <a:lnTo>
                        <a:pt x="8274" y="10302"/>
                      </a:lnTo>
                      <a:cubicBezTo>
                        <a:pt x="8291" y="10324"/>
                        <a:pt x="8307" y="10346"/>
                        <a:pt x="8329" y="10368"/>
                      </a:cubicBezTo>
                      <a:lnTo>
                        <a:pt x="8379" y="10440"/>
                      </a:lnTo>
                      <a:lnTo>
                        <a:pt x="8434" y="10506"/>
                      </a:lnTo>
                      <a:lnTo>
                        <a:pt x="8483" y="10577"/>
                      </a:lnTo>
                      <a:lnTo>
                        <a:pt x="8539" y="10643"/>
                      </a:lnTo>
                      <a:lnTo>
                        <a:pt x="8594" y="10715"/>
                      </a:lnTo>
                      <a:lnTo>
                        <a:pt x="8649" y="10781"/>
                      </a:lnTo>
                      <a:cubicBezTo>
                        <a:pt x="8665" y="10803"/>
                        <a:pt x="8687" y="10825"/>
                        <a:pt x="8704" y="10853"/>
                      </a:cubicBezTo>
                      <a:lnTo>
                        <a:pt x="8759" y="10919"/>
                      </a:lnTo>
                      <a:cubicBezTo>
                        <a:pt x="8781" y="10941"/>
                        <a:pt x="8797" y="10963"/>
                        <a:pt x="8820" y="10985"/>
                      </a:cubicBezTo>
                      <a:lnTo>
                        <a:pt x="8875" y="11051"/>
                      </a:lnTo>
                      <a:cubicBezTo>
                        <a:pt x="8880" y="11057"/>
                        <a:pt x="8891" y="11068"/>
                        <a:pt x="8897" y="11073"/>
                      </a:cubicBezTo>
                      <a:lnTo>
                        <a:pt x="8930" y="11112"/>
                      </a:lnTo>
                      <a:lnTo>
                        <a:pt x="8990" y="11178"/>
                      </a:lnTo>
                      <a:lnTo>
                        <a:pt x="9045" y="11238"/>
                      </a:lnTo>
                      <a:lnTo>
                        <a:pt x="9100" y="11299"/>
                      </a:lnTo>
                      <a:lnTo>
                        <a:pt x="9161" y="11354"/>
                      </a:lnTo>
                      <a:lnTo>
                        <a:pt x="9216" y="11415"/>
                      </a:lnTo>
                      <a:lnTo>
                        <a:pt x="9271" y="11470"/>
                      </a:lnTo>
                      <a:lnTo>
                        <a:pt x="9326" y="11525"/>
                      </a:lnTo>
                      <a:lnTo>
                        <a:pt x="9381" y="11580"/>
                      </a:lnTo>
                      <a:lnTo>
                        <a:pt x="9442" y="11635"/>
                      </a:lnTo>
                      <a:lnTo>
                        <a:pt x="9497" y="11690"/>
                      </a:lnTo>
                      <a:lnTo>
                        <a:pt x="9552" y="11740"/>
                      </a:lnTo>
                      <a:lnTo>
                        <a:pt x="9607" y="11789"/>
                      </a:lnTo>
                      <a:cubicBezTo>
                        <a:pt x="9624" y="11811"/>
                        <a:pt x="9646" y="11828"/>
                        <a:pt x="9662" y="11844"/>
                      </a:cubicBezTo>
                      <a:lnTo>
                        <a:pt x="9701" y="11872"/>
                      </a:lnTo>
                      <a:lnTo>
                        <a:pt x="9717" y="11888"/>
                      </a:lnTo>
                      <a:lnTo>
                        <a:pt x="9772" y="11932"/>
                      </a:lnTo>
                      <a:lnTo>
                        <a:pt x="9828" y="11982"/>
                      </a:lnTo>
                      <a:lnTo>
                        <a:pt x="9883" y="12026"/>
                      </a:lnTo>
                      <a:lnTo>
                        <a:pt x="9921" y="12059"/>
                      </a:lnTo>
                      <a:lnTo>
                        <a:pt x="9938" y="12070"/>
                      </a:lnTo>
                      <a:lnTo>
                        <a:pt x="9993" y="12114"/>
                      </a:lnTo>
                      <a:lnTo>
                        <a:pt x="10048" y="12164"/>
                      </a:lnTo>
                      <a:lnTo>
                        <a:pt x="10103" y="12208"/>
                      </a:lnTo>
                      <a:lnTo>
                        <a:pt x="10158" y="12252"/>
                      </a:lnTo>
                      <a:lnTo>
                        <a:pt x="10213" y="12290"/>
                      </a:lnTo>
                      <a:lnTo>
                        <a:pt x="10274" y="12334"/>
                      </a:lnTo>
                      <a:lnTo>
                        <a:pt x="10329" y="12379"/>
                      </a:lnTo>
                      <a:lnTo>
                        <a:pt x="10389" y="12423"/>
                      </a:lnTo>
                      <a:lnTo>
                        <a:pt x="10445" y="12461"/>
                      </a:lnTo>
                      <a:lnTo>
                        <a:pt x="10505" y="12505"/>
                      </a:lnTo>
                      <a:lnTo>
                        <a:pt x="10566" y="12544"/>
                      </a:lnTo>
                      <a:lnTo>
                        <a:pt x="10626" y="12588"/>
                      </a:lnTo>
                      <a:cubicBezTo>
                        <a:pt x="10643" y="12599"/>
                        <a:pt x="10665" y="12615"/>
                        <a:pt x="10687" y="12626"/>
                      </a:cubicBezTo>
                      <a:lnTo>
                        <a:pt x="10747" y="12665"/>
                      </a:lnTo>
                      <a:lnTo>
                        <a:pt x="10808" y="12709"/>
                      </a:lnTo>
                      <a:lnTo>
                        <a:pt x="10869" y="12748"/>
                      </a:lnTo>
                      <a:lnTo>
                        <a:pt x="10935" y="12786"/>
                      </a:lnTo>
                      <a:lnTo>
                        <a:pt x="11001" y="12830"/>
                      </a:lnTo>
                      <a:lnTo>
                        <a:pt x="11072" y="12869"/>
                      </a:lnTo>
                      <a:lnTo>
                        <a:pt x="11139" y="12907"/>
                      </a:lnTo>
                      <a:lnTo>
                        <a:pt x="11210" y="12946"/>
                      </a:lnTo>
                      <a:cubicBezTo>
                        <a:pt x="11232" y="12962"/>
                        <a:pt x="11254" y="12973"/>
                        <a:pt x="11276" y="12990"/>
                      </a:cubicBezTo>
                      <a:lnTo>
                        <a:pt x="11348" y="13029"/>
                      </a:lnTo>
                      <a:lnTo>
                        <a:pt x="11414" y="13067"/>
                      </a:lnTo>
                      <a:lnTo>
                        <a:pt x="11491" y="13106"/>
                      </a:lnTo>
                      <a:lnTo>
                        <a:pt x="11497" y="13111"/>
                      </a:lnTo>
                      <a:lnTo>
                        <a:pt x="11502" y="13111"/>
                      </a:lnTo>
                      <a:lnTo>
                        <a:pt x="11568" y="13144"/>
                      </a:lnTo>
                      <a:lnTo>
                        <a:pt x="11640" y="13183"/>
                      </a:lnTo>
                      <a:lnTo>
                        <a:pt x="11717" y="13227"/>
                      </a:lnTo>
                      <a:lnTo>
                        <a:pt x="11739" y="13232"/>
                      </a:lnTo>
                      <a:lnTo>
                        <a:pt x="11761" y="13243"/>
                      </a:lnTo>
                      <a:lnTo>
                        <a:pt x="11778" y="13254"/>
                      </a:lnTo>
                      <a:lnTo>
                        <a:pt x="11800" y="13265"/>
                      </a:lnTo>
                      <a:lnTo>
                        <a:pt x="11860" y="13293"/>
                      </a:lnTo>
                      <a:lnTo>
                        <a:pt x="11921" y="13326"/>
                      </a:lnTo>
                      <a:lnTo>
                        <a:pt x="11981" y="13354"/>
                      </a:lnTo>
                      <a:lnTo>
                        <a:pt x="12042" y="13381"/>
                      </a:lnTo>
                      <a:lnTo>
                        <a:pt x="12119" y="13420"/>
                      </a:lnTo>
                      <a:lnTo>
                        <a:pt x="12136" y="13420"/>
                      </a:lnTo>
                      <a:cubicBezTo>
                        <a:pt x="12158" y="13431"/>
                        <a:pt x="12180" y="13442"/>
                        <a:pt x="12202" y="13453"/>
                      </a:cubicBezTo>
                      <a:lnTo>
                        <a:pt x="12279" y="13486"/>
                      </a:lnTo>
                      <a:lnTo>
                        <a:pt x="12361" y="13519"/>
                      </a:lnTo>
                      <a:lnTo>
                        <a:pt x="12444" y="13552"/>
                      </a:lnTo>
                      <a:lnTo>
                        <a:pt x="12455" y="13557"/>
                      </a:lnTo>
                      <a:lnTo>
                        <a:pt x="12461" y="13563"/>
                      </a:lnTo>
                      <a:lnTo>
                        <a:pt x="12521" y="13585"/>
                      </a:lnTo>
                      <a:lnTo>
                        <a:pt x="12604" y="13618"/>
                      </a:lnTo>
                      <a:lnTo>
                        <a:pt x="12681" y="13645"/>
                      </a:lnTo>
                      <a:lnTo>
                        <a:pt x="12764" y="13679"/>
                      </a:lnTo>
                      <a:lnTo>
                        <a:pt x="12780" y="13679"/>
                      </a:lnTo>
                      <a:lnTo>
                        <a:pt x="12852" y="13701"/>
                      </a:lnTo>
                      <a:lnTo>
                        <a:pt x="12929" y="13728"/>
                      </a:lnTo>
                      <a:lnTo>
                        <a:pt x="13012" y="13756"/>
                      </a:lnTo>
                      <a:lnTo>
                        <a:pt x="13089" y="13783"/>
                      </a:lnTo>
                      <a:lnTo>
                        <a:pt x="13094" y="13783"/>
                      </a:lnTo>
                      <a:lnTo>
                        <a:pt x="13177" y="13811"/>
                      </a:lnTo>
                      <a:lnTo>
                        <a:pt x="13265" y="13833"/>
                      </a:lnTo>
                      <a:lnTo>
                        <a:pt x="13348" y="13860"/>
                      </a:lnTo>
                      <a:lnTo>
                        <a:pt x="13397" y="13871"/>
                      </a:lnTo>
                      <a:lnTo>
                        <a:pt x="13403" y="13871"/>
                      </a:lnTo>
                      <a:lnTo>
                        <a:pt x="13436" y="13882"/>
                      </a:lnTo>
                      <a:lnTo>
                        <a:pt x="13529" y="13904"/>
                      </a:lnTo>
                      <a:lnTo>
                        <a:pt x="13617" y="13926"/>
                      </a:lnTo>
                      <a:lnTo>
                        <a:pt x="13706" y="13948"/>
                      </a:lnTo>
                      <a:lnTo>
                        <a:pt x="13805" y="13970"/>
                      </a:lnTo>
                      <a:lnTo>
                        <a:pt x="13904" y="13993"/>
                      </a:lnTo>
                      <a:lnTo>
                        <a:pt x="14003" y="14009"/>
                      </a:lnTo>
                      <a:lnTo>
                        <a:pt x="14014" y="14009"/>
                      </a:lnTo>
                      <a:lnTo>
                        <a:pt x="14102" y="14026"/>
                      </a:lnTo>
                      <a:lnTo>
                        <a:pt x="14218" y="14042"/>
                      </a:lnTo>
                      <a:lnTo>
                        <a:pt x="14295" y="14053"/>
                      </a:lnTo>
                      <a:lnTo>
                        <a:pt x="14334" y="14053"/>
                      </a:lnTo>
                      <a:lnTo>
                        <a:pt x="14455" y="14070"/>
                      </a:lnTo>
                      <a:cubicBezTo>
                        <a:pt x="14493" y="14070"/>
                        <a:pt x="14532" y="14075"/>
                        <a:pt x="14570" y="14081"/>
                      </a:cubicBezTo>
                      <a:lnTo>
                        <a:pt x="14631" y="14081"/>
                      </a:lnTo>
                      <a:lnTo>
                        <a:pt x="14725" y="14086"/>
                      </a:lnTo>
                      <a:cubicBezTo>
                        <a:pt x="14774" y="14092"/>
                        <a:pt x="14824" y="14097"/>
                        <a:pt x="14873" y="14097"/>
                      </a:cubicBezTo>
                      <a:lnTo>
                        <a:pt x="14917" y="14097"/>
                      </a:lnTo>
                      <a:lnTo>
                        <a:pt x="15028" y="14103"/>
                      </a:lnTo>
                      <a:lnTo>
                        <a:pt x="15182" y="14103"/>
                      </a:lnTo>
                      <a:cubicBezTo>
                        <a:pt x="15281" y="14103"/>
                        <a:pt x="15375" y="14103"/>
                        <a:pt x="15474" y="14097"/>
                      </a:cubicBezTo>
                      <a:lnTo>
                        <a:pt x="15540" y="14097"/>
                      </a:lnTo>
                      <a:lnTo>
                        <a:pt x="15606" y="14092"/>
                      </a:lnTo>
                      <a:cubicBezTo>
                        <a:pt x="15683" y="14086"/>
                        <a:pt x="15766" y="14081"/>
                        <a:pt x="15843" y="14070"/>
                      </a:cubicBezTo>
                      <a:lnTo>
                        <a:pt x="15892" y="14064"/>
                      </a:lnTo>
                      <a:cubicBezTo>
                        <a:pt x="15915" y="14064"/>
                        <a:pt x="15931" y="14059"/>
                        <a:pt x="15953" y="14059"/>
                      </a:cubicBezTo>
                      <a:cubicBezTo>
                        <a:pt x="16030" y="14048"/>
                        <a:pt x="16102" y="14042"/>
                        <a:pt x="16179" y="14026"/>
                      </a:cubicBezTo>
                      <a:lnTo>
                        <a:pt x="16251" y="14020"/>
                      </a:lnTo>
                      <a:lnTo>
                        <a:pt x="16278" y="14015"/>
                      </a:lnTo>
                      <a:cubicBezTo>
                        <a:pt x="16388" y="13998"/>
                        <a:pt x="16493" y="13976"/>
                        <a:pt x="16598" y="13954"/>
                      </a:cubicBezTo>
                      <a:lnTo>
                        <a:pt x="24768" y="12262"/>
                      </a:lnTo>
                      <a:lnTo>
                        <a:pt x="24768" y="12262"/>
                      </a:lnTo>
                      <a:cubicBezTo>
                        <a:pt x="24732" y="12268"/>
                        <a:pt x="24697" y="12274"/>
                        <a:pt x="24662" y="12279"/>
                      </a:cubicBezTo>
                      <a:lnTo>
                        <a:pt x="24546" y="12296"/>
                      </a:lnTo>
                      <a:cubicBezTo>
                        <a:pt x="24469" y="12312"/>
                        <a:pt x="24387" y="12323"/>
                        <a:pt x="24304" y="12334"/>
                      </a:cubicBezTo>
                      <a:cubicBezTo>
                        <a:pt x="24260" y="12340"/>
                        <a:pt x="24221" y="12345"/>
                        <a:pt x="24183" y="12351"/>
                      </a:cubicBezTo>
                      <a:cubicBezTo>
                        <a:pt x="24095" y="12357"/>
                        <a:pt x="24012" y="12368"/>
                        <a:pt x="23929" y="12373"/>
                      </a:cubicBezTo>
                      <a:lnTo>
                        <a:pt x="23819" y="12384"/>
                      </a:lnTo>
                      <a:cubicBezTo>
                        <a:pt x="23704" y="12390"/>
                        <a:pt x="23582" y="12401"/>
                        <a:pt x="23461" y="12401"/>
                      </a:cubicBezTo>
                      <a:cubicBezTo>
                        <a:pt x="23362" y="12401"/>
                        <a:pt x="23263" y="12406"/>
                        <a:pt x="23164" y="12406"/>
                      </a:cubicBezTo>
                      <a:lnTo>
                        <a:pt x="23147" y="12406"/>
                      </a:lnTo>
                      <a:cubicBezTo>
                        <a:pt x="23048" y="12406"/>
                        <a:pt x="22954" y="12401"/>
                        <a:pt x="22855" y="12401"/>
                      </a:cubicBezTo>
                      <a:lnTo>
                        <a:pt x="22822" y="12401"/>
                      </a:lnTo>
                      <a:cubicBezTo>
                        <a:pt x="22723" y="12395"/>
                        <a:pt x="22618" y="12384"/>
                        <a:pt x="22519" y="12379"/>
                      </a:cubicBezTo>
                      <a:lnTo>
                        <a:pt x="22497" y="12379"/>
                      </a:lnTo>
                      <a:cubicBezTo>
                        <a:pt x="22398" y="12368"/>
                        <a:pt x="22293" y="12357"/>
                        <a:pt x="22189" y="12345"/>
                      </a:cubicBezTo>
                      <a:lnTo>
                        <a:pt x="22183" y="12345"/>
                      </a:lnTo>
                      <a:cubicBezTo>
                        <a:pt x="22079" y="12329"/>
                        <a:pt x="21968" y="12318"/>
                        <a:pt x="21864" y="12296"/>
                      </a:cubicBezTo>
                      <a:lnTo>
                        <a:pt x="21853" y="12296"/>
                      </a:lnTo>
                      <a:cubicBezTo>
                        <a:pt x="21748" y="12279"/>
                        <a:pt x="21638" y="12263"/>
                        <a:pt x="21533" y="12241"/>
                      </a:cubicBezTo>
                      <a:lnTo>
                        <a:pt x="21517" y="12241"/>
                      </a:lnTo>
                      <a:cubicBezTo>
                        <a:pt x="21407" y="12213"/>
                        <a:pt x="21296" y="12191"/>
                        <a:pt x="21186" y="12164"/>
                      </a:cubicBezTo>
                      <a:cubicBezTo>
                        <a:pt x="21076" y="12136"/>
                        <a:pt x="20960" y="12109"/>
                        <a:pt x="20850" y="12076"/>
                      </a:cubicBezTo>
                      <a:cubicBezTo>
                        <a:pt x="20619" y="12009"/>
                        <a:pt x="20393" y="11932"/>
                        <a:pt x="20162" y="11850"/>
                      </a:cubicBezTo>
                      <a:lnTo>
                        <a:pt x="20151" y="11850"/>
                      </a:lnTo>
                      <a:cubicBezTo>
                        <a:pt x="20035" y="11806"/>
                        <a:pt x="19919" y="11762"/>
                        <a:pt x="19798" y="11712"/>
                      </a:cubicBezTo>
                      <a:cubicBezTo>
                        <a:pt x="19688" y="11668"/>
                        <a:pt x="19583" y="11618"/>
                        <a:pt x="19479" y="11574"/>
                      </a:cubicBezTo>
                      <a:lnTo>
                        <a:pt x="19468" y="11574"/>
                      </a:lnTo>
                      <a:cubicBezTo>
                        <a:pt x="19258" y="11481"/>
                        <a:pt x="19054" y="11387"/>
                        <a:pt x="18862" y="11288"/>
                      </a:cubicBezTo>
                      <a:cubicBezTo>
                        <a:pt x="18768" y="11233"/>
                        <a:pt x="18674" y="11183"/>
                        <a:pt x="18581" y="11134"/>
                      </a:cubicBezTo>
                      <a:cubicBezTo>
                        <a:pt x="18487" y="11084"/>
                        <a:pt x="18399" y="11029"/>
                        <a:pt x="18311" y="10974"/>
                      </a:cubicBezTo>
                      <a:cubicBezTo>
                        <a:pt x="18223" y="10924"/>
                        <a:pt x="18134" y="10869"/>
                        <a:pt x="18052" y="10814"/>
                      </a:cubicBezTo>
                      <a:lnTo>
                        <a:pt x="18046" y="10814"/>
                      </a:lnTo>
                      <a:cubicBezTo>
                        <a:pt x="17964" y="10759"/>
                        <a:pt x="17881" y="10704"/>
                        <a:pt x="17798" y="10643"/>
                      </a:cubicBezTo>
                      <a:cubicBezTo>
                        <a:pt x="17716" y="10588"/>
                        <a:pt x="17639" y="10533"/>
                        <a:pt x="17562" y="10473"/>
                      </a:cubicBezTo>
                      <a:lnTo>
                        <a:pt x="17556" y="10473"/>
                      </a:lnTo>
                      <a:cubicBezTo>
                        <a:pt x="17407" y="10357"/>
                        <a:pt x="17259" y="10236"/>
                        <a:pt x="17121" y="10120"/>
                      </a:cubicBezTo>
                      <a:cubicBezTo>
                        <a:pt x="16983" y="9999"/>
                        <a:pt x="16845" y="9872"/>
                        <a:pt x="16719" y="9745"/>
                      </a:cubicBezTo>
                      <a:lnTo>
                        <a:pt x="16713" y="9745"/>
                      </a:lnTo>
                      <a:cubicBezTo>
                        <a:pt x="16581" y="9619"/>
                        <a:pt x="16460" y="9492"/>
                        <a:pt x="16339" y="9360"/>
                      </a:cubicBezTo>
                      <a:cubicBezTo>
                        <a:pt x="16217" y="9228"/>
                        <a:pt x="16102" y="9095"/>
                        <a:pt x="15997" y="8958"/>
                      </a:cubicBezTo>
                      <a:cubicBezTo>
                        <a:pt x="15887" y="8826"/>
                        <a:pt x="15777" y="8688"/>
                        <a:pt x="15678" y="8550"/>
                      </a:cubicBezTo>
                      <a:cubicBezTo>
                        <a:pt x="15573" y="8412"/>
                        <a:pt x="15479" y="8275"/>
                        <a:pt x="15380" y="8137"/>
                      </a:cubicBezTo>
                      <a:lnTo>
                        <a:pt x="15375" y="8120"/>
                      </a:lnTo>
                      <a:cubicBezTo>
                        <a:pt x="15281" y="7983"/>
                        <a:pt x="15193" y="7845"/>
                        <a:pt x="15099" y="7707"/>
                      </a:cubicBezTo>
                      <a:lnTo>
                        <a:pt x="15088" y="7691"/>
                      </a:lnTo>
                      <a:cubicBezTo>
                        <a:pt x="15006" y="7553"/>
                        <a:pt x="14917" y="7415"/>
                        <a:pt x="14835" y="7278"/>
                      </a:cubicBezTo>
                      <a:cubicBezTo>
                        <a:pt x="14829" y="7272"/>
                        <a:pt x="14824" y="7261"/>
                        <a:pt x="14818" y="7250"/>
                      </a:cubicBezTo>
                      <a:cubicBezTo>
                        <a:pt x="14741" y="7112"/>
                        <a:pt x="14659" y="6975"/>
                        <a:pt x="14581" y="6837"/>
                      </a:cubicBezTo>
                      <a:lnTo>
                        <a:pt x="14576" y="6820"/>
                      </a:lnTo>
                      <a:cubicBezTo>
                        <a:pt x="14499" y="6694"/>
                        <a:pt x="14427" y="6562"/>
                        <a:pt x="14356" y="6429"/>
                      </a:cubicBezTo>
                      <a:lnTo>
                        <a:pt x="14317" y="6352"/>
                      </a:lnTo>
                      <a:cubicBezTo>
                        <a:pt x="14245" y="6231"/>
                        <a:pt x="14185" y="6110"/>
                        <a:pt x="14119" y="5989"/>
                      </a:cubicBezTo>
                      <a:lnTo>
                        <a:pt x="14053" y="5868"/>
                      </a:lnTo>
                      <a:lnTo>
                        <a:pt x="13865" y="5509"/>
                      </a:lnTo>
                      <a:cubicBezTo>
                        <a:pt x="13821" y="5416"/>
                        <a:pt x="13772" y="5328"/>
                        <a:pt x="13728" y="5240"/>
                      </a:cubicBezTo>
                      <a:cubicBezTo>
                        <a:pt x="13700" y="5190"/>
                        <a:pt x="13673" y="5135"/>
                        <a:pt x="13645" y="5085"/>
                      </a:cubicBezTo>
                      <a:lnTo>
                        <a:pt x="13628" y="5058"/>
                      </a:lnTo>
                      <a:lnTo>
                        <a:pt x="13584" y="4975"/>
                      </a:lnTo>
                      <a:lnTo>
                        <a:pt x="13441" y="4705"/>
                      </a:lnTo>
                      <a:lnTo>
                        <a:pt x="13419" y="4667"/>
                      </a:lnTo>
                      <a:cubicBezTo>
                        <a:pt x="13408" y="4639"/>
                        <a:pt x="13392" y="4612"/>
                        <a:pt x="13375" y="4579"/>
                      </a:cubicBezTo>
                      <a:cubicBezTo>
                        <a:pt x="13348" y="4534"/>
                        <a:pt x="13325" y="4490"/>
                        <a:pt x="13298" y="4441"/>
                      </a:cubicBezTo>
                      <a:cubicBezTo>
                        <a:pt x="13265" y="4380"/>
                        <a:pt x="13232" y="4320"/>
                        <a:pt x="13193" y="4259"/>
                      </a:cubicBezTo>
                      <a:lnTo>
                        <a:pt x="13171" y="4215"/>
                      </a:lnTo>
                      <a:lnTo>
                        <a:pt x="13144" y="4171"/>
                      </a:lnTo>
                      <a:lnTo>
                        <a:pt x="13094" y="4072"/>
                      </a:lnTo>
                      <a:cubicBezTo>
                        <a:pt x="13056" y="4011"/>
                        <a:pt x="13023" y="3951"/>
                        <a:pt x="12984" y="3890"/>
                      </a:cubicBezTo>
                      <a:lnTo>
                        <a:pt x="12923" y="3791"/>
                      </a:lnTo>
                      <a:lnTo>
                        <a:pt x="12907" y="3758"/>
                      </a:lnTo>
                      <a:cubicBezTo>
                        <a:pt x="12907" y="3752"/>
                        <a:pt x="12901" y="3747"/>
                        <a:pt x="12901" y="3741"/>
                      </a:cubicBezTo>
                      <a:cubicBezTo>
                        <a:pt x="12896" y="3736"/>
                        <a:pt x="12885" y="3719"/>
                        <a:pt x="12879" y="3708"/>
                      </a:cubicBezTo>
                      <a:lnTo>
                        <a:pt x="12813" y="3604"/>
                      </a:lnTo>
                      <a:cubicBezTo>
                        <a:pt x="12791" y="3565"/>
                        <a:pt x="12769" y="3532"/>
                        <a:pt x="12747" y="3493"/>
                      </a:cubicBezTo>
                      <a:lnTo>
                        <a:pt x="12681" y="3389"/>
                      </a:lnTo>
                      <a:lnTo>
                        <a:pt x="12653" y="3345"/>
                      </a:lnTo>
                      <a:lnTo>
                        <a:pt x="12648" y="3339"/>
                      </a:lnTo>
                      <a:lnTo>
                        <a:pt x="12615" y="3284"/>
                      </a:lnTo>
                      <a:lnTo>
                        <a:pt x="12560" y="3201"/>
                      </a:lnTo>
                      <a:lnTo>
                        <a:pt x="12505" y="3119"/>
                      </a:lnTo>
                      <a:lnTo>
                        <a:pt x="12455" y="3042"/>
                      </a:lnTo>
                      <a:lnTo>
                        <a:pt x="12400" y="2959"/>
                      </a:lnTo>
                      <a:lnTo>
                        <a:pt x="12384" y="2937"/>
                      </a:lnTo>
                      <a:lnTo>
                        <a:pt x="12384" y="2931"/>
                      </a:lnTo>
                      <a:lnTo>
                        <a:pt x="12356" y="2893"/>
                      </a:lnTo>
                      <a:lnTo>
                        <a:pt x="12306" y="2821"/>
                      </a:lnTo>
                      <a:lnTo>
                        <a:pt x="12257" y="2755"/>
                      </a:lnTo>
                      <a:cubicBezTo>
                        <a:pt x="12240" y="2733"/>
                        <a:pt x="12224" y="2706"/>
                        <a:pt x="12207" y="2684"/>
                      </a:cubicBezTo>
                      <a:cubicBezTo>
                        <a:pt x="12191" y="2662"/>
                        <a:pt x="12180" y="2645"/>
                        <a:pt x="12163" y="2623"/>
                      </a:cubicBezTo>
                      <a:lnTo>
                        <a:pt x="12114" y="2562"/>
                      </a:lnTo>
                      <a:lnTo>
                        <a:pt x="12103" y="2540"/>
                      </a:lnTo>
                      <a:lnTo>
                        <a:pt x="12070" y="2496"/>
                      </a:lnTo>
                      <a:cubicBezTo>
                        <a:pt x="12059" y="2480"/>
                        <a:pt x="12042" y="2458"/>
                        <a:pt x="12025" y="2436"/>
                      </a:cubicBezTo>
                      <a:lnTo>
                        <a:pt x="11981" y="2375"/>
                      </a:lnTo>
                      <a:lnTo>
                        <a:pt x="11932" y="2320"/>
                      </a:lnTo>
                      <a:lnTo>
                        <a:pt x="11888" y="2259"/>
                      </a:lnTo>
                      <a:lnTo>
                        <a:pt x="11838" y="2204"/>
                      </a:lnTo>
                      <a:lnTo>
                        <a:pt x="11789" y="2144"/>
                      </a:lnTo>
                      <a:cubicBezTo>
                        <a:pt x="11772" y="2127"/>
                        <a:pt x="11756" y="2111"/>
                        <a:pt x="11745" y="2089"/>
                      </a:cubicBezTo>
                      <a:lnTo>
                        <a:pt x="11695" y="2034"/>
                      </a:lnTo>
                      <a:lnTo>
                        <a:pt x="11645" y="1979"/>
                      </a:lnTo>
                      <a:lnTo>
                        <a:pt x="11596" y="1923"/>
                      </a:lnTo>
                      <a:lnTo>
                        <a:pt x="11546" y="1868"/>
                      </a:lnTo>
                      <a:lnTo>
                        <a:pt x="11491" y="1813"/>
                      </a:lnTo>
                      <a:cubicBezTo>
                        <a:pt x="11475" y="1797"/>
                        <a:pt x="11458" y="1775"/>
                        <a:pt x="11442" y="1758"/>
                      </a:cubicBezTo>
                      <a:lnTo>
                        <a:pt x="11392" y="1709"/>
                      </a:lnTo>
                      <a:lnTo>
                        <a:pt x="11337" y="1654"/>
                      </a:lnTo>
                      <a:lnTo>
                        <a:pt x="11331" y="1642"/>
                      </a:lnTo>
                      <a:lnTo>
                        <a:pt x="11287" y="1604"/>
                      </a:lnTo>
                      <a:lnTo>
                        <a:pt x="11238" y="1554"/>
                      </a:lnTo>
                      <a:lnTo>
                        <a:pt x="11183" y="1505"/>
                      </a:lnTo>
                      <a:lnTo>
                        <a:pt x="11166" y="1488"/>
                      </a:lnTo>
                      <a:lnTo>
                        <a:pt x="11155" y="1477"/>
                      </a:lnTo>
                      <a:lnTo>
                        <a:pt x="11133" y="1455"/>
                      </a:lnTo>
                      <a:lnTo>
                        <a:pt x="11078" y="1406"/>
                      </a:lnTo>
                      <a:lnTo>
                        <a:pt x="11023" y="1356"/>
                      </a:lnTo>
                      <a:lnTo>
                        <a:pt x="10990" y="1329"/>
                      </a:lnTo>
                      <a:lnTo>
                        <a:pt x="10984" y="1323"/>
                      </a:lnTo>
                      <a:lnTo>
                        <a:pt x="10973" y="1312"/>
                      </a:lnTo>
                      <a:lnTo>
                        <a:pt x="10924" y="1273"/>
                      </a:lnTo>
                      <a:lnTo>
                        <a:pt x="10874" y="1229"/>
                      </a:lnTo>
                      <a:lnTo>
                        <a:pt x="10819" y="1185"/>
                      </a:lnTo>
                      <a:lnTo>
                        <a:pt x="10814" y="1180"/>
                      </a:lnTo>
                      <a:lnTo>
                        <a:pt x="10803" y="1174"/>
                      </a:lnTo>
                      <a:lnTo>
                        <a:pt x="10770" y="1147"/>
                      </a:lnTo>
                      <a:lnTo>
                        <a:pt x="10720" y="1108"/>
                      </a:lnTo>
                      <a:lnTo>
                        <a:pt x="10670" y="1070"/>
                      </a:lnTo>
                      <a:lnTo>
                        <a:pt x="10621" y="1031"/>
                      </a:lnTo>
                      <a:lnTo>
                        <a:pt x="10571" y="992"/>
                      </a:lnTo>
                      <a:lnTo>
                        <a:pt x="10522" y="959"/>
                      </a:lnTo>
                      <a:lnTo>
                        <a:pt x="10472" y="921"/>
                      </a:lnTo>
                      <a:lnTo>
                        <a:pt x="10417" y="888"/>
                      </a:lnTo>
                      <a:lnTo>
                        <a:pt x="10373" y="855"/>
                      </a:lnTo>
                      <a:lnTo>
                        <a:pt x="10323" y="827"/>
                      </a:lnTo>
                      <a:lnTo>
                        <a:pt x="10274" y="794"/>
                      </a:lnTo>
                      <a:lnTo>
                        <a:pt x="10230" y="767"/>
                      </a:lnTo>
                      <a:lnTo>
                        <a:pt x="10180" y="734"/>
                      </a:lnTo>
                      <a:cubicBezTo>
                        <a:pt x="10164" y="728"/>
                        <a:pt x="10147" y="717"/>
                        <a:pt x="10131" y="706"/>
                      </a:cubicBezTo>
                      <a:lnTo>
                        <a:pt x="10081" y="679"/>
                      </a:lnTo>
                      <a:lnTo>
                        <a:pt x="10042" y="656"/>
                      </a:lnTo>
                      <a:lnTo>
                        <a:pt x="10037" y="656"/>
                      </a:lnTo>
                      <a:lnTo>
                        <a:pt x="9987" y="629"/>
                      </a:lnTo>
                      <a:cubicBezTo>
                        <a:pt x="9971" y="618"/>
                        <a:pt x="9954" y="612"/>
                        <a:pt x="9938" y="601"/>
                      </a:cubicBezTo>
                      <a:lnTo>
                        <a:pt x="9894" y="574"/>
                      </a:lnTo>
                      <a:lnTo>
                        <a:pt x="9844" y="552"/>
                      </a:lnTo>
                      <a:lnTo>
                        <a:pt x="9833" y="552"/>
                      </a:lnTo>
                      <a:lnTo>
                        <a:pt x="9795" y="530"/>
                      </a:lnTo>
                      <a:lnTo>
                        <a:pt x="9745" y="508"/>
                      </a:lnTo>
                      <a:lnTo>
                        <a:pt x="9695" y="480"/>
                      </a:lnTo>
                      <a:lnTo>
                        <a:pt x="9646" y="458"/>
                      </a:lnTo>
                      <a:lnTo>
                        <a:pt x="9624" y="447"/>
                      </a:lnTo>
                      <a:lnTo>
                        <a:pt x="9596" y="436"/>
                      </a:lnTo>
                      <a:lnTo>
                        <a:pt x="9547" y="414"/>
                      </a:lnTo>
                      <a:lnTo>
                        <a:pt x="9492" y="392"/>
                      </a:lnTo>
                      <a:lnTo>
                        <a:pt x="9442" y="370"/>
                      </a:lnTo>
                      <a:lnTo>
                        <a:pt x="9409" y="359"/>
                      </a:lnTo>
                      <a:lnTo>
                        <a:pt x="9403" y="359"/>
                      </a:lnTo>
                      <a:lnTo>
                        <a:pt x="9392" y="354"/>
                      </a:lnTo>
                      <a:lnTo>
                        <a:pt x="9337" y="331"/>
                      </a:lnTo>
                      <a:lnTo>
                        <a:pt x="9282" y="315"/>
                      </a:lnTo>
                      <a:lnTo>
                        <a:pt x="9233" y="293"/>
                      </a:lnTo>
                      <a:lnTo>
                        <a:pt x="9178" y="271"/>
                      </a:lnTo>
                      <a:lnTo>
                        <a:pt x="9122" y="254"/>
                      </a:lnTo>
                      <a:lnTo>
                        <a:pt x="9067" y="238"/>
                      </a:lnTo>
                      <a:lnTo>
                        <a:pt x="9012" y="216"/>
                      </a:lnTo>
                      <a:lnTo>
                        <a:pt x="8952" y="199"/>
                      </a:lnTo>
                      <a:lnTo>
                        <a:pt x="8946" y="199"/>
                      </a:lnTo>
                      <a:lnTo>
                        <a:pt x="8891" y="183"/>
                      </a:lnTo>
                      <a:lnTo>
                        <a:pt x="8836" y="166"/>
                      </a:lnTo>
                      <a:lnTo>
                        <a:pt x="8775" y="150"/>
                      </a:lnTo>
                      <a:lnTo>
                        <a:pt x="8759" y="144"/>
                      </a:lnTo>
                      <a:lnTo>
                        <a:pt x="8742" y="144"/>
                      </a:lnTo>
                      <a:lnTo>
                        <a:pt x="8726" y="139"/>
                      </a:lnTo>
                      <a:lnTo>
                        <a:pt x="8715" y="133"/>
                      </a:lnTo>
                      <a:lnTo>
                        <a:pt x="8665" y="122"/>
                      </a:lnTo>
                      <a:lnTo>
                        <a:pt x="8621" y="111"/>
                      </a:lnTo>
                      <a:cubicBezTo>
                        <a:pt x="8605" y="111"/>
                        <a:pt x="8594" y="106"/>
                        <a:pt x="8577" y="100"/>
                      </a:cubicBezTo>
                      <a:lnTo>
                        <a:pt x="8533" y="95"/>
                      </a:lnTo>
                      <a:lnTo>
                        <a:pt x="8522" y="95"/>
                      </a:lnTo>
                      <a:lnTo>
                        <a:pt x="8472" y="84"/>
                      </a:lnTo>
                      <a:lnTo>
                        <a:pt x="8412" y="67"/>
                      </a:lnTo>
                      <a:lnTo>
                        <a:pt x="8351" y="56"/>
                      </a:lnTo>
                      <a:lnTo>
                        <a:pt x="8307" y="56"/>
                      </a:lnTo>
                      <a:lnTo>
                        <a:pt x="8263" y="51"/>
                      </a:lnTo>
                      <a:lnTo>
                        <a:pt x="8203" y="40"/>
                      </a:lnTo>
                      <a:lnTo>
                        <a:pt x="8147" y="34"/>
                      </a:lnTo>
                      <a:lnTo>
                        <a:pt x="8131" y="34"/>
                      </a:lnTo>
                      <a:lnTo>
                        <a:pt x="8087" y="29"/>
                      </a:lnTo>
                      <a:lnTo>
                        <a:pt x="8032" y="23"/>
                      </a:lnTo>
                      <a:lnTo>
                        <a:pt x="7971" y="12"/>
                      </a:lnTo>
                      <a:lnTo>
                        <a:pt x="7916" y="12"/>
                      </a:lnTo>
                      <a:lnTo>
                        <a:pt x="7856" y="6"/>
                      </a:lnTo>
                      <a:lnTo>
                        <a:pt x="7800" y="1"/>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Google Shape;441;p21">
                  <a:extLst>
                    <a:ext uri="{FF2B5EF4-FFF2-40B4-BE49-F238E27FC236}">
                      <a16:creationId xmlns:a16="http://schemas.microsoft.com/office/drawing/2014/main" id="{C5FC6230-D7FB-506B-4689-BB9D61716B93}"/>
                    </a:ext>
                  </a:extLst>
                </p:cNvPr>
                <p:cNvSpPr/>
                <p:nvPr/>
              </p:nvSpPr>
              <p:spPr>
                <a:xfrm>
                  <a:off x="3631799" y="2924812"/>
                  <a:ext cx="1080510" cy="291004"/>
                </a:xfrm>
                <a:custGeom>
                  <a:avLst/>
                  <a:gdLst/>
                  <a:ahLst/>
                  <a:cxnLst/>
                  <a:rect l="l" t="t" r="r" b="b"/>
                  <a:pathLst>
                    <a:path w="18394" h="5460" extrusionOk="0">
                      <a:moveTo>
                        <a:pt x="18393" y="1"/>
                      </a:moveTo>
                      <a:lnTo>
                        <a:pt x="9194" y="1791"/>
                      </a:lnTo>
                      <a:cubicBezTo>
                        <a:pt x="8990" y="1835"/>
                        <a:pt x="8786" y="1879"/>
                        <a:pt x="8594" y="1923"/>
                      </a:cubicBezTo>
                      <a:cubicBezTo>
                        <a:pt x="8395" y="1973"/>
                        <a:pt x="8208" y="2022"/>
                        <a:pt x="8021" y="2078"/>
                      </a:cubicBezTo>
                      <a:cubicBezTo>
                        <a:pt x="7839" y="2133"/>
                        <a:pt x="7657" y="2188"/>
                        <a:pt x="7475" y="2248"/>
                      </a:cubicBezTo>
                      <a:cubicBezTo>
                        <a:pt x="7299" y="2309"/>
                        <a:pt x="7123" y="2369"/>
                        <a:pt x="6952" y="2436"/>
                      </a:cubicBezTo>
                      <a:cubicBezTo>
                        <a:pt x="6671" y="2540"/>
                        <a:pt x="6401" y="2650"/>
                        <a:pt x="6131" y="2766"/>
                      </a:cubicBezTo>
                      <a:cubicBezTo>
                        <a:pt x="5867" y="2887"/>
                        <a:pt x="5608" y="3003"/>
                        <a:pt x="5360" y="3124"/>
                      </a:cubicBezTo>
                      <a:cubicBezTo>
                        <a:pt x="5107" y="3245"/>
                        <a:pt x="4864" y="3366"/>
                        <a:pt x="4622" y="3488"/>
                      </a:cubicBezTo>
                      <a:cubicBezTo>
                        <a:pt x="4380" y="3609"/>
                        <a:pt x="4148" y="3730"/>
                        <a:pt x="3917" y="3851"/>
                      </a:cubicBezTo>
                      <a:cubicBezTo>
                        <a:pt x="3685" y="3967"/>
                        <a:pt x="3460" y="4088"/>
                        <a:pt x="3228" y="4204"/>
                      </a:cubicBezTo>
                      <a:cubicBezTo>
                        <a:pt x="3002" y="4319"/>
                        <a:pt x="2782" y="4430"/>
                        <a:pt x="2556" y="4540"/>
                      </a:cubicBezTo>
                      <a:cubicBezTo>
                        <a:pt x="2330" y="4644"/>
                        <a:pt x="2110" y="4744"/>
                        <a:pt x="1890" y="4843"/>
                      </a:cubicBezTo>
                      <a:cubicBezTo>
                        <a:pt x="1664" y="4942"/>
                        <a:pt x="1443" y="5025"/>
                        <a:pt x="1223" y="5107"/>
                      </a:cubicBezTo>
                      <a:cubicBezTo>
                        <a:pt x="1118" y="5146"/>
                        <a:pt x="1019" y="5179"/>
                        <a:pt x="920" y="5212"/>
                      </a:cubicBezTo>
                      <a:cubicBezTo>
                        <a:pt x="815" y="5250"/>
                        <a:pt x="716" y="5278"/>
                        <a:pt x="612" y="5305"/>
                      </a:cubicBezTo>
                      <a:cubicBezTo>
                        <a:pt x="513" y="5339"/>
                        <a:pt x="413" y="5366"/>
                        <a:pt x="309" y="5394"/>
                      </a:cubicBezTo>
                      <a:cubicBezTo>
                        <a:pt x="290" y="5398"/>
                        <a:pt x="272" y="5402"/>
                        <a:pt x="253" y="5406"/>
                      </a:cubicBezTo>
                      <a:lnTo>
                        <a:pt x="253" y="5406"/>
                      </a:lnTo>
                      <a:lnTo>
                        <a:pt x="8401" y="3686"/>
                      </a:lnTo>
                      <a:cubicBezTo>
                        <a:pt x="8516" y="3658"/>
                        <a:pt x="8627" y="3636"/>
                        <a:pt x="8737" y="3609"/>
                      </a:cubicBezTo>
                      <a:cubicBezTo>
                        <a:pt x="8852" y="3581"/>
                        <a:pt x="8963" y="3548"/>
                        <a:pt x="9073" y="3521"/>
                      </a:cubicBezTo>
                      <a:cubicBezTo>
                        <a:pt x="9183" y="3488"/>
                        <a:pt x="9299" y="3455"/>
                        <a:pt x="9409" y="3422"/>
                      </a:cubicBezTo>
                      <a:cubicBezTo>
                        <a:pt x="9519" y="3383"/>
                        <a:pt x="9629" y="3350"/>
                        <a:pt x="9739" y="3311"/>
                      </a:cubicBezTo>
                      <a:cubicBezTo>
                        <a:pt x="9987" y="3229"/>
                        <a:pt x="10230" y="3135"/>
                        <a:pt x="10472" y="3041"/>
                      </a:cubicBezTo>
                      <a:cubicBezTo>
                        <a:pt x="10714" y="2948"/>
                        <a:pt x="10962" y="2843"/>
                        <a:pt x="11210" y="2739"/>
                      </a:cubicBezTo>
                      <a:cubicBezTo>
                        <a:pt x="11452" y="2628"/>
                        <a:pt x="11700" y="2518"/>
                        <a:pt x="11948" y="2403"/>
                      </a:cubicBezTo>
                      <a:cubicBezTo>
                        <a:pt x="12196" y="2292"/>
                        <a:pt x="12450" y="2171"/>
                        <a:pt x="12703" y="2055"/>
                      </a:cubicBezTo>
                      <a:cubicBezTo>
                        <a:pt x="12956" y="1940"/>
                        <a:pt x="13210" y="1819"/>
                        <a:pt x="13474" y="1697"/>
                      </a:cubicBezTo>
                      <a:cubicBezTo>
                        <a:pt x="13733" y="1576"/>
                        <a:pt x="14003" y="1455"/>
                        <a:pt x="14273" y="1339"/>
                      </a:cubicBezTo>
                      <a:cubicBezTo>
                        <a:pt x="14543" y="1218"/>
                        <a:pt x="14829" y="1103"/>
                        <a:pt x="15116" y="987"/>
                      </a:cubicBezTo>
                      <a:cubicBezTo>
                        <a:pt x="15402" y="877"/>
                        <a:pt x="15700" y="761"/>
                        <a:pt x="16003" y="656"/>
                      </a:cubicBezTo>
                      <a:cubicBezTo>
                        <a:pt x="16190" y="590"/>
                        <a:pt x="16377" y="530"/>
                        <a:pt x="16564" y="469"/>
                      </a:cubicBezTo>
                      <a:cubicBezTo>
                        <a:pt x="16757" y="408"/>
                        <a:pt x="16950" y="353"/>
                        <a:pt x="17148" y="298"/>
                      </a:cubicBezTo>
                      <a:cubicBezTo>
                        <a:pt x="17347" y="243"/>
                        <a:pt x="17550" y="188"/>
                        <a:pt x="17760" y="139"/>
                      </a:cubicBezTo>
                      <a:cubicBezTo>
                        <a:pt x="17964" y="94"/>
                        <a:pt x="18178" y="45"/>
                        <a:pt x="18393" y="1"/>
                      </a:cubicBezTo>
                      <a:close/>
                      <a:moveTo>
                        <a:pt x="253" y="5406"/>
                      </a:moveTo>
                      <a:lnTo>
                        <a:pt x="0" y="5460"/>
                      </a:lnTo>
                      <a:cubicBezTo>
                        <a:pt x="85" y="5446"/>
                        <a:pt x="171" y="5426"/>
                        <a:pt x="253" y="5406"/>
                      </a:cubicBezTo>
                      <a:close/>
                    </a:path>
                  </a:pathLst>
                </a:custGeom>
                <a:gradFill>
                  <a:gsLst>
                    <a:gs pos="0">
                      <a:schemeClr val="accent4"/>
                    </a:gs>
                    <a:gs pos="100000">
                      <a:schemeClr val="accent6"/>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sp>
          <p:nvSpPr>
            <p:cNvPr id="11" name="Google Shape;442;p21">
              <a:extLst>
                <a:ext uri="{FF2B5EF4-FFF2-40B4-BE49-F238E27FC236}">
                  <a16:creationId xmlns:a16="http://schemas.microsoft.com/office/drawing/2014/main" id="{11B9327F-7C00-1119-5828-02B17EDA18A6}"/>
                </a:ext>
              </a:extLst>
            </p:cNvPr>
            <p:cNvSpPr/>
            <p:nvPr/>
          </p:nvSpPr>
          <p:spPr>
            <a:xfrm>
              <a:off x="4154379" y="2901041"/>
              <a:ext cx="3002270" cy="1784507"/>
            </a:xfrm>
            <a:custGeom>
              <a:avLst/>
              <a:gdLst/>
              <a:ahLst/>
              <a:cxnLst/>
              <a:rect l="l" t="t" r="r" b="b"/>
              <a:pathLst>
                <a:path w="51109" h="33482" extrusionOk="0">
                  <a:moveTo>
                    <a:pt x="211" y="2014"/>
                  </a:moveTo>
                  <a:lnTo>
                    <a:pt x="211" y="2014"/>
                  </a:lnTo>
                  <a:cubicBezTo>
                    <a:pt x="140" y="2027"/>
                    <a:pt x="69" y="2040"/>
                    <a:pt x="1" y="2055"/>
                  </a:cubicBezTo>
                  <a:lnTo>
                    <a:pt x="211" y="2014"/>
                  </a:lnTo>
                  <a:close/>
                  <a:moveTo>
                    <a:pt x="11849" y="1"/>
                  </a:moveTo>
                  <a:lnTo>
                    <a:pt x="11690" y="6"/>
                  </a:lnTo>
                  <a:cubicBezTo>
                    <a:pt x="11596" y="6"/>
                    <a:pt x="11508" y="12"/>
                    <a:pt x="11414" y="17"/>
                  </a:cubicBezTo>
                  <a:lnTo>
                    <a:pt x="11392" y="17"/>
                  </a:lnTo>
                  <a:cubicBezTo>
                    <a:pt x="11310" y="23"/>
                    <a:pt x="11227" y="28"/>
                    <a:pt x="11144" y="34"/>
                  </a:cubicBezTo>
                  <a:lnTo>
                    <a:pt x="10974" y="45"/>
                  </a:lnTo>
                  <a:lnTo>
                    <a:pt x="10880" y="45"/>
                  </a:lnTo>
                  <a:cubicBezTo>
                    <a:pt x="10803" y="50"/>
                    <a:pt x="10731" y="61"/>
                    <a:pt x="10654" y="67"/>
                  </a:cubicBezTo>
                  <a:cubicBezTo>
                    <a:pt x="10593" y="72"/>
                    <a:pt x="10533" y="78"/>
                    <a:pt x="10472" y="89"/>
                  </a:cubicBezTo>
                  <a:lnTo>
                    <a:pt x="10445" y="89"/>
                  </a:lnTo>
                  <a:cubicBezTo>
                    <a:pt x="10362" y="94"/>
                    <a:pt x="10274" y="105"/>
                    <a:pt x="10191" y="116"/>
                  </a:cubicBezTo>
                  <a:cubicBezTo>
                    <a:pt x="10142" y="127"/>
                    <a:pt x="10092" y="133"/>
                    <a:pt x="10043" y="138"/>
                  </a:cubicBezTo>
                  <a:lnTo>
                    <a:pt x="10026" y="138"/>
                  </a:lnTo>
                  <a:cubicBezTo>
                    <a:pt x="9927" y="149"/>
                    <a:pt x="9828" y="166"/>
                    <a:pt x="9734" y="182"/>
                  </a:cubicBezTo>
                  <a:lnTo>
                    <a:pt x="9624" y="199"/>
                  </a:lnTo>
                  <a:lnTo>
                    <a:pt x="9613" y="199"/>
                  </a:lnTo>
                  <a:cubicBezTo>
                    <a:pt x="9475" y="221"/>
                    <a:pt x="9349" y="243"/>
                    <a:pt x="9216" y="265"/>
                  </a:cubicBezTo>
                  <a:lnTo>
                    <a:pt x="211" y="2014"/>
                  </a:lnTo>
                  <a:lnTo>
                    <a:pt x="211" y="2014"/>
                  </a:lnTo>
                  <a:cubicBezTo>
                    <a:pt x="271" y="2004"/>
                    <a:pt x="331" y="1994"/>
                    <a:pt x="392" y="1984"/>
                  </a:cubicBezTo>
                  <a:lnTo>
                    <a:pt x="507" y="1967"/>
                  </a:lnTo>
                  <a:cubicBezTo>
                    <a:pt x="595" y="1951"/>
                    <a:pt x="689" y="1940"/>
                    <a:pt x="783" y="1929"/>
                  </a:cubicBezTo>
                  <a:lnTo>
                    <a:pt x="942" y="1907"/>
                  </a:lnTo>
                  <a:cubicBezTo>
                    <a:pt x="1025" y="1901"/>
                    <a:pt x="1108" y="1890"/>
                    <a:pt x="1190" y="1879"/>
                  </a:cubicBezTo>
                  <a:cubicBezTo>
                    <a:pt x="1245" y="1874"/>
                    <a:pt x="1306" y="1868"/>
                    <a:pt x="1367" y="1868"/>
                  </a:cubicBezTo>
                  <a:cubicBezTo>
                    <a:pt x="1449" y="1857"/>
                    <a:pt x="1532" y="1851"/>
                    <a:pt x="1615" y="1846"/>
                  </a:cubicBezTo>
                  <a:lnTo>
                    <a:pt x="1675" y="1840"/>
                  </a:lnTo>
                  <a:cubicBezTo>
                    <a:pt x="1802" y="1835"/>
                    <a:pt x="1934" y="1829"/>
                    <a:pt x="2066" y="1824"/>
                  </a:cubicBezTo>
                  <a:lnTo>
                    <a:pt x="2088" y="1824"/>
                  </a:lnTo>
                  <a:cubicBezTo>
                    <a:pt x="2220" y="1818"/>
                    <a:pt x="2353" y="1818"/>
                    <a:pt x="2490" y="1818"/>
                  </a:cubicBezTo>
                  <a:lnTo>
                    <a:pt x="2573" y="1818"/>
                  </a:lnTo>
                  <a:cubicBezTo>
                    <a:pt x="2711" y="1818"/>
                    <a:pt x="2859" y="1818"/>
                    <a:pt x="3003" y="1824"/>
                  </a:cubicBezTo>
                  <a:lnTo>
                    <a:pt x="3019" y="1824"/>
                  </a:lnTo>
                  <a:cubicBezTo>
                    <a:pt x="3173" y="1829"/>
                    <a:pt x="3328" y="1840"/>
                    <a:pt x="3487" y="1851"/>
                  </a:cubicBezTo>
                  <a:lnTo>
                    <a:pt x="3520" y="1851"/>
                  </a:lnTo>
                  <a:cubicBezTo>
                    <a:pt x="3851" y="1874"/>
                    <a:pt x="4187" y="1907"/>
                    <a:pt x="4534" y="1951"/>
                  </a:cubicBezTo>
                  <a:lnTo>
                    <a:pt x="4545" y="1951"/>
                  </a:lnTo>
                  <a:cubicBezTo>
                    <a:pt x="4721" y="1973"/>
                    <a:pt x="4898" y="2000"/>
                    <a:pt x="5074" y="2028"/>
                  </a:cubicBezTo>
                  <a:lnTo>
                    <a:pt x="5101" y="2033"/>
                  </a:lnTo>
                  <a:cubicBezTo>
                    <a:pt x="5278" y="2061"/>
                    <a:pt x="5459" y="2094"/>
                    <a:pt x="5636" y="2127"/>
                  </a:cubicBezTo>
                  <a:lnTo>
                    <a:pt x="5658" y="2132"/>
                  </a:lnTo>
                  <a:cubicBezTo>
                    <a:pt x="5851" y="2171"/>
                    <a:pt x="6043" y="2210"/>
                    <a:pt x="6242" y="2254"/>
                  </a:cubicBezTo>
                  <a:lnTo>
                    <a:pt x="6247" y="2254"/>
                  </a:lnTo>
                  <a:cubicBezTo>
                    <a:pt x="6440" y="2298"/>
                    <a:pt x="6638" y="2347"/>
                    <a:pt x="6837" y="2397"/>
                  </a:cubicBezTo>
                  <a:lnTo>
                    <a:pt x="6875" y="2402"/>
                  </a:lnTo>
                  <a:cubicBezTo>
                    <a:pt x="7073" y="2457"/>
                    <a:pt x="7277" y="2507"/>
                    <a:pt x="7481" y="2568"/>
                  </a:cubicBezTo>
                  <a:lnTo>
                    <a:pt x="7503" y="2573"/>
                  </a:lnTo>
                  <a:cubicBezTo>
                    <a:pt x="7712" y="2634"/>
                    <a:pt x="7927" y="2700"/>
                    <a:pt x="8148" y="2766"/>
                  </a:cubicBezTo>
                  <a:cubicBezTo>
                    <a:pt x="8385" y="2843"/>
                    <a:pt x="8621" y="2920"/>
                    <a:pt x="8853" y="3003"/>
                  </a:cubicBezTo>
                  <a:cubicBezTo>
                    <a:pt x="9084" y="3080"/>
                    <a:pt x="9310" y="3162"/>
                    <a:pt x="9536" y="3245"/>
                  </a:cubicBezTo>
                  <a:lnTo>
                    <a:pt x="9547" y="3251"/>
                  </a:lnTo>
                  <a:cubicBezTo>
                    <a:pt x="9767" y="3333"/>
                    <a:pt x="9982" y="3421"/>
                    <a:pt x="10191" y="3504"/>
                  </a:cubicBezTo>
                  <a:lnTo>
                    <a:pt x="10230" y="3521"/>
                  </a:lnTo>
                  <a:cubicBezTo>
                    <a:pt x="10439" y="3609"/>
                    <a:pt x="10643" y="3697"/>
                    <a:pt x="10841" y="3785"/>
                  </a:cubicBezTo>
                  <a:lnTo>
                    <a:pt x="10869" y="3796"/>
                  </a:lnTo>
                  <a:cubicBezTo>
                    <a:pt x="11078" y="3890"/>
                    <a:pt x="11282" y="3983"/>
                    <a:pt x="11480" y="4082"/>
                  </a:cubicBezTo>
                  <a:lnTo>
                    <a:pt x="11486" y="4082"/>
                  </a:lnTo>
                  <a:cubicBezTo>
                    <a:pt x="11690" y="4176"/>
                    <a:pt x="11888" y="4281"/>
                    <a:pt x="12086" y="4380"/>
                  </a:cubicBezTo>
                  <a:lnTo>
                    <a:pt x="12103" y="4391"/>
                  </a:lnTo>
                  <a:cubicBezTo>
                    <a:pt x="12296" y="4490"/>
                    <a:pt x="12488" y="4595"/>
                    <a:pt x="12681" y="4699"/>
                  </a:cubicBezTo>
                  <a:lnTo>
                    <a:pt x="12687" y="4705"/>
                  </a:lnTo>
                  <a:cubicBezTo>
                    <a:pt x="12879" y="4810"/>
                    <a:pt x="13067" y="4920"/>
                    <a:pt x="13249" y="5030"/>
                  </a:cubicBezTo>
                  <a:lnTo>
                    <a:pt x="13260" y="5035"/>
                  </a:lnTo>
                  <a:cubicBezTo>
                    <a:pt x="13452" y="5151"/>
                    <a:pt x="13640" y="5267"/>
                    <a:pt x="13827" y="5388"/>
                  </a:cubicBezTo>
                  <a:lnTo>
                    <a:pt x="13832" y="5388"/>
                  </a:lnTo>
                  <a:cubicBezTo>
                    <a:pt x="14009" y="5504"/>
                    <a:pt x="14191" y="5625"/>
                    <a:pt x="14367" y="5740"/>
                  </a:cubicBezTo>
                  <a:lnTo>
                    <a:pt x="14389" y="5757"/>
                  </a:lnTo>
                  <a:cubicBezTo>
                    <a:pt x="14560" y="5878"/>
                    <a:pt x="14730" y="5994"/>
                    <a:pt x="14896" y="6115"/>
                  </a:cubicBezTo>
                  <a:lnTo>
                    <a:pt x="14929" y="6143"/>
                  </a:lnTo>
                  <a:cubicBezTo>
                    <a:pt x="15088" y="6258"/>
                    <a:pt x="15243" y="6379"/>
                    <a:pt x="15402" y="6495"/>
                  </a:cubicBezTo>
                  <a:cubicBezTo>
                    <a:pt x="15413" y="6506"/>
                    <a:pt x="15424" y="6517"/>
                    <a:pt x="15441" y="6528"/>
                  </a:cubicBezTo>
                  <a:cubicBezTo>
                    <a:pt x="15595" y="6649"/>
                    <a:pt x="15749" y="6771"/>
                    <a:pt x="15898" y="6892"/>
                  </a:cubicBezTo>
                  <a:lnTo>
                    <a:pt x="15926" y="6919"/>
                  </a:lnTo>
                  <a:cubicBezTo>
                    <a:pt x="16085" y="7046"/>
                    <a:pt x="16240" y="7178"/>
                    <a:pt x="16388" y="7310"/>
                  </a:cubicBezTo>
                  <a:lnTo>
                    <a:pt x="16394" y="7316"/>
                  </a:lnTo>
                  <a:cubicBezTo>
                    <a:pt x="16548" y="7448"/>
                    <a:pt x="16697" y="7580"/>
                    <a:pt x="16846" y="7718"/>
                  </a:cubicBezTo>
                  <a:lnTo>
                    <a:pt x="16862" y="7735"/>
                  </a:lnTo>
                  <a:cubicBezTo>
                    <a:pt x="17005" y="7867"/>
                    <a:pt x="17143" y="7999"/>
                    <a:pt x="17281" y="8131"/>
                  </a:cubicBezTo>
                  <a:lnTo>
                    <a:pt x="17314" y="8164"/>
                  </a:lnTo>
                  <a:cubicBezTo>
                    <a:pt x="17452" y="8296"/>
                    <a:pt x="17584" y="8429"/>
                    <a:pt x="17716" y="8561"/>
                  </a:cubicBezTo>
                  <a:cubicBezTo>
                    <a:pt x="17727" y="8577"/>
                    <a:pt x="17738" y="8588"/>
                    <a:pt x="17755" y="8605"/>
                  </a:cubicBezTo>
                  <a:cubicBezTo>
                    <a:pt x="17881" y="8737"/>
                    <a:pt x="18013" y="8875"/>
                    <a:pt x="18140" y="9013"/>
                  </a:cubicBezTo>
                  <a:lnTo>
                    <a:pt x="18173" y="9046"/>
                  </a:lnTo>
                  <a:cubicBezTo>
                    <a:pt x="18300" y="9183"/>
                    <a:pt x="18427" y="9321"/>
                    <a:pt x="18548" y="9464"/>
                  </a:cubicBezTo>
                  <a:lnTo>
                    <a:pt x="18575" y="9492"/>
                  </a:lnTo>
                  <a:cubicBezTo>
                    <a:pt x="18697" y="9629"/>
                    <a:pt x="18818" y="9773"/>
                    <a:pt x="18939" y="9910"/>
                  </a:cubicBezTo>
                  <a:cubicBezTo>
                    <a:pt x="18950" y="9927"/>
                    <a:pt x="18961" y="9938"/>
                    <a:pt x="18972" y="9954"/>
                  </a:cubicBezTo>
                  <a:cubicBezTo>
                    <a:pt x="19093" y="10098"/>
                    <a:pt x="19214" y="10241"/>
                    <a:pt x="19330" y="10384"/>
                  </a:cubicBezTo>
                  <a:lnTo>
                    <a:pt x="19358" y="10423"/>
                  </a:lnTo>
                  <a:cubicBezTo>
                    <a:pt x="19468" y="10560"/>
                    <a:pt x="19578" y="10693"/>
                    <a:pt x="19683" y="10830"/>
                  </a:cubicBezTo>
                  <a:lnTo>
                    <a:pt x="19732" y="10902"/>
                  </a:lnTo>
                  <a:cubicBezTo>
                    <a:pt x="19842" y="11040"/>
                    <a:pt x="19941" y="11177"/>
                    <a:pt x="20046" y="11315"/>
                  </a:cubicBezTo>
                  <a:lnTo>
                    <a:pt x="20085" y="11365"/>
                  </a:lnTo>
                  <a:cubicBezTo>
                    <a:pt x="20189" y="11502"/>
                    <a:pt x="20288" y="11640"/>
                    <a:pt x="20388" y="11772"/>
                  </a:cubicBezTo>
                  <a:lnTo>
                    <a:pt x="20443" y="11855"/>
                  </a:lnTo>
                  <a:cubicBezTo>
                    <a:pt x="20658" y="12147"/>
                    <a:pt x="20861" y="12444"/>
                    <a:pt x="21065" y="12742"/>
                  </a:cubicBezTo>
                  <a:cubicBezTo>
                    <a:pt x="21082" y="12769"/>
                    <a:pt x="21104" y="12797"/>
                    <a:pt x="21120" y="12824"/>
                  </a:cubicBezTo>
                  <a:cubicBezTo>
                    <a:pt x="21313" y="13100"/>
                    <a:pt x="21495" y="13381"/>
                    <a:pt x="21677" y="13662"/>
                  </a:cubicBezTo>
                  <a:cubicBezTo>
                    <a:pt x="21721" y="13722"/>
                    <a:pt x="21759" y="13788"/>
                    <a:pt x="21803" y="13854"/>
                  </a:cubicBezTo>
                  <a:cubicBezTo>
                    <a:pt x="21985" y="14135"/>
                    <a:pt x="22172" y="14422"/>
                    <a:pt x="22354" y="14703"/>
                  </a:cubicBezTo>
                  <a:cubicBezTo>
                    <a:pt x="22393" y="14758"/>
                    <a:pt x="22426" y="14818"/>
                    <a:pt x="22459" y="14874"/>
                  </a:cubicBezTo>
                  <a:cubicBezTo>
                    <a:pt x="22641" y="15160"/>
                    <a:pt x="22828" y="15452"/>
                    <a:pt x="23010" y="15738"/>
                  </a:cubicBezTo>
                  <a:lnTo>
                    <a:pt x="23373" y="16311"/>
                  </a:lnTo>
                  <a:lnTo>
                    <a:pt x="23390" y="16339"/>
                  </a:lnTo>
                  <a:cubicBezTo>
                    <a:pt x="23395" y="16355"/>
                    <a:pt x="23406" y="16372"/>
                    <a:pt x="23417" y="16388"/>
                  </a:cubicBezTo>
                  <a:cubicBezTo>
                    <a:pt x="23511" y="16532"/>
                    <a:pt x="23605" y="16680"/>
                    <a:pt x="23698" y="16829"/>
                  </a:cubicBezTo>
                  <a:lnTo>
                    <a:pt x="23770" y="16939"/>
                  </a:lnTo>
                  <a:cubicBezTo>
                    <a:pt x="23792" y="16978"/>
                    <a:pt x="23819" y="17016"/>
                    <a:pt x="23847" y="17055"/>
                  </a:cubicBezTo>
                  <a:cubicBezTo>
                    <a:pt x="23919" y="17171"/>
                    <a:pt x="23990" y="17281"/>
                    <a:pt x="24062" y="17396"/>
                  </a:cubicBezTo>
                  <a:lnTo>
                    <a:pt x="24161" y="17545"/>
                  </a:lnTo>
                  <a:lnTo>
                    <a:pt x="24216" y="17628"/>
                  </a:lnTo>
                  <a:cubicBezTo>
                    <a:pt x="24304" y="17766"/>
                    <a:pt x="24398" y="17903"/>
                    <a:pt x="24491" y="18041"/>
                  </a:cubicBezTo>
                  <a:lnTo>
                    <a:pt x="24563" y="18151"/>
                  </a:lnTo>
                  <a:lnTo>
                    <a:pt x="24585" y="18190"/>
                  </a:lnTo>
                  <a:cubicBezTo>
                    <a:pt x="24629" y="18256"/>
                    <a:pt x="24673" y="18322"/>
                    <a:pt x="24717" y="18388"/>
                  </a:cubicBezTo>
                  <a:lnTo>
                    <a:pt x="24855" y="18592"/>
                  </a:lnTo>
                  <a:lnTo>
                    <a:pt x="24910" y="18674"/>
                  </a:lnTo>
                  <a:lnTo>
                    <a:pt x="25053" y="18878"/>
                  </a:lnTo>
                  <a:cubicBezTo>
                    <a:pt x="25086" y="18933"/>
                    <a:pt x="25125" y="18983"/>
                    <a:pt x="25158" y="19032"/>
                  </a:cubicBezTo>
                  <a:lnTo>
                    <a:pt x="25235" y="19143"/>
                  </a:lnTo>
                  <a:lnTo>
                    <a:pt x="25384" y="19357"/>
                  </a:lnTo>
                  <a:lnTo>
                    <a:pt x="25461" y="19473"/>
                  </a:lnTo>
                  <a:lnTo>
                    <a:pt x="25571" y="19622"/>
                  </a:lnTo>
                  <a:cubicBezTo>
                    <a:pt x="25604" y="19671"/>
                    <a:pt x="25643" y="19721"/>
                    <a:pt x="25676" y="19771"/>
                  </a:cubicBezTo>
                  <a:lnTo>
                    <a:pt x="25736" y="19848"/>
                  </a:lnTo>
                  <a:lnTo>
                    <a:pt x="25780" y="19914"/>
                  </a:lnTo>
                  <a:cubicBezTo>
                    <a:pt x="25841" y="20002"/>
                    <a:pt x="25907" y="20085"/>
                    <a:pt x="25968" y="20173"/>
                  </a:cubicBezTo>
                  <a:cubicBezTo>
                    <a:pt x="25984" y="20195"/>
                    <a:pt x="26006" y="20217"/>
                    <a:pt x="26023" y="20239"/>
                  </a:cubicBezTo>
                  <a:lnTo>
                    <a:pt x="26083" y="20321"/>
                  </a:lnTo>
                  <a:lnTo>
                    <a:pt x="26161" y="20432"/>
                  </a:lnTo>
                  <a:cubicBezTo>
                    <a:pt x="26227" y="20520"/>
                    <a:pt x="26293" y="20602"/>
                    <a:pt x="26359" y="20691"/>
                  </a:cubicBezTo>
                  <a:cubicBezTo>
                    <a:pt x="26375" y="20713"/>
                    <a:pt x="26397" y="20735"/>
                    <a:pt x="26414" y="20757"/>
                  </a:cubicBezTo>
                  <a:lnTo>
                    <a:pt x="26480" y="20845"/>
                  </a:lnTo>
                  <a:cubicBezTo>
                    <a:pt x="26508" y="20883"/>
                    <a:pt x="26535" y="20916"/>
                    <a:pt x="26563" y="20949"/>
                  </a:cubicBezTo>
                  <a:lnTo>
                    <a:pt x="26722" y="21159"/>
                  </a:lnTo>
                  <a:lnTo>
                    <a:pt x="26833" y="21296"/>
                  </a:lnTo>
                  <a:lnTo>
                    <a:pt x="26871" y="21341"/>
                  </a:lnTo>
                  <a:cubicBezTo>
                    <a:pt x="26877" y="21346"/>
                    <a:pt x="26882" y="21357"/>
                    <a:pt x="26888" y="21363"/>
                  </a:cubicBezTo>
                  <a:cubicBezTo>
                    <a:pt x="26943" y="21429"/>
                    <a:pt x="26998" y="21500"/>
                    <a:pt x="27053" y="21566"/>
                  </a:cubicBezTo>
                  <a:cubicBezTo>
                    <a:pt x="27108" y="21638"/>
                    <a:pt x="27169" y="21704"/>
                    <a:pt x="27224" y="21776"/>
                  </a:cubicBezTo>
                  <a:lnTo>
                    <a:pt x="27273" y="21836"/>
                  </a:lnTo>
                  <a:lnTo>
                    <a:pt x="27290" y="21853"/>
                  </a:lnTo>
                  <a:lnTo>
                    <a:pt x="27372" y="21957"/>
                  </a:lnTo>
                  <a:cubicBezTo>
                    <a:pt x="27428" y="22018"/>
                    <a:pt x="27477" y="22079"/>
                    <a:pt x="27527" y="22139"/>
                  </a:cubicBezTo>
                  <a:cubicBezTo>
                    <a:pt x="27582" y="22200"/>
                    <a:pt x="27631" y="22260"/>
                    <a:pt x="27686" y="22321"/>
                  </a:cubicBezTo>
                  <a:lnTo>
                    <a:pt x="27725" y="22365"/>
                  </a:lnTo>
                  <a:cubicBezTo>
                    <a:pt x="27725" y="22365"/>
                    <a:pt x="27725" y="22371"/>
                    <a:pt x="27731" y="22371"/>
                  </a:cubicBezTo>
                  <a:lnTo>
                    <a:pt x="27841" y="22503"/>
                  </a:lnTo>
                  <a:lnTo>
                    <a:pt x="27995" y="22674"/>
                  </a:lnTo>
                  <a:cubicBezTo>
                    <a:pt x="28044" y="22729"/>
                    <a:pt x="28094" y="22789"/>
                    <a:pt x="28149" y="22844"/>
                  </a:cubicBezTo>
                  <a:lnTo>
                    <a:pt x="28193" y="22894"/>
                  </a:lnTo>
                  <a:lnTo>
                    <a:pt x="28303" y="23015"/>
                  </a:lnTo>
                  <a:cubicBezTo>
                    <a:pt x="28353" y="23070"/>
                    <a:pt x="28408" y="23131"/>
                    <a:pt x="28458" y="23186"/>
                  </a:cubicBezTo>
                  <a:cubicBezTo>
                    <a:pt x="28513" y="23241"/>
                    <a:pt x="28562" y="23296"/>
                    <a:pt x="28612" y="23351"/>
                  </a:cubicBezTo>
                  <a:cubicBezTo>
                    <a:pt x="28634" y="23368"/>
                    <a:pt x="28650" y="23390"/>
                    <a:pt x="28667" y="23406"/>
                  </a:cubicBezTo>
                  <a:cubicBezTo>
                    <a:pt x="28672" y="23417"/>
                    <a:pt x="28678" y="23423"/>
                    <a:pt x="28689" y="23428"/>
                  </a:cubicBezTo>
                  <a:lnTo>
                    <a:pt x="28772" y="23516"/>
                  </a:lnTo>
                  <a:cubicBezTo>
                    <a:pt x="28821" y="23571"/>
                    <a:pt x="28876" y="23627"/>
                    <a:pt x="28931" y="23682"/>
                  </a:cubicBezTo>
                  <a:cubicBezTo>
                    <a:pt x="28986" y="23737"/>
                    <a:pt x="29036" y="23792"/>
                    <a:pt x="29091" y="23847"/>
                  </a:cubicBezTo>
                  <a:lnTo>
                    <a:pt x="29179" y="23935"/>
                  </a:lnTo>
                  <a:cubicBezTo>
                    <a:pt x="29185" y="23941"/>
                    <a:pt x="29185" y="23946"/>
                    <a:pt x="29190" y="23946"/>
                  </a:cubicBezTo>
                  <a:lnTo>
                    <a:pt x="29207" y="23963"/>
                  </a:lnTo>
                  <a:lnTo>
                    <a:pt x="29256" y="24018"/>
                  </a:lnTo>
                  <a:lnTo>
                    <a:pt x="29427" y="24183"/>
                  </a:lnTo>
                  <a:lnTo>
                    <a:pt x="29449" y="24210"/>
                  </a:lnTo>
                  <a:lnTo>
                    <a:pt x="29482" y="24238"/>
                  </a:lnTo>
                  <a:lnTo>
                    <a:pt x="29598" y="24354"/>
                  </a:lnTo>
                  <a:lnTo>
                    <a:pt x="29725" y="24475"/>
                  </a:lnTo>
                  <a:lnTo>
                    <a:pt x="29747" y="24497"/>
                  </a:lnTo>
                  <a:lnTo>
                    <a:pt x="29774" y="24524"/>
                  </a:lnTo>
                  <a:lnTo>
                    <a:pt x="29950" y="24695"/>
                  </a:lnTo>
                  <a:lnTo>
                    <a:pt x="30006" y="24745"/>
                  </a:lnTo>
                  <a:lnTo>
                    <a:pt x="30050" y="24783"/>
                  </a:lnTo>
                  <a:cubicBezTo>
                    <a:pt x="30077" y="24811"/>
                    <a:pt x="30105" y="24838"/>
                    <a:pt x="30132" y="24866"/>
                  </a:cubicBezTo>
                  <a:lnTo>
                    <a:pt x="30314" y="25037"/>
                  </a:lnTo>
                  <a:lnTo>
                    <a:pt x="30320" y="25037"/>
                  </a:lnTo>
                  <a:cubicBezTo>
                    <a:pt x="30380" y="25092"/>
                    <a:pt x="30441" y="25147"/>
                    <a:pt x="30501" y="25202"/>
                  </a:cubicBezTo>
                  <a:lnTo>
                    <a:pt x="30595" y="25290"/>
                  </a:lnTo>
                  <a:lnTo>
                    <a:pt x="30634" y="25323"/>
                  </a:lnTo>
                  <a:lnTo>
                    <a:pt x="30689" y="25373"/>
                  </a:lnTo>
                  <a:lnTo>
                    <a:pt x="30881" y="25543"/>
                  </a:lnTo>
                  <a:cubicBezTo>
                    <a:pt x="30953" y="25604"/>
                    <a:pt x="31014" y="25659"/>
                    <a:pt x="31080" y="25720"/>
                  </a:cubicBezTo>
                  <a:lnTo>
                    <a:pt x="31278" y="25891"/>
                  </a:lnTo>
                  <a:cubicBezTo>
                    <a:pt x="31344" y="25946"/>
                    <a:pt x="31410" y="26001"/>
                    <a:pt x="31476" y="26061"/>
                  </a:cubicBezTo>
                  <a:lnTo>
                    <a:pt x="31575" y="26138"/>
                  </a:lnTo>
                  <a:lnTo>
                    <a:pt x="31680" y="26227"/>
                  </a:lnTo>
                  <a:cubicBezTo>
                    <a:pt x="31746" y="26287"/>
                    <a:pt x="31818" y="26342"/>
                    <a:pt x="31884" y="26397"/>
                  </a:cubicBezTo>
                  <a:lnTo>
                    <a:pt x="31906" y="26414"/>
                  </a:lnTo>
                  <a:lnTo>
                    <a:pt x="31917" y="26425"/>
                  </a:lnTo>
                  <a:cubicBezTo>
                    <a:pt x="31978" y="26474"/>
                    <a:pt x="32038" y="26524"/>
                    <a:pt x="32099" y="26568"/>
                  </a:cubicBezTo>
                  <a:cubicBezTo>
                    <a:pt x="32154" y="26618"/>
                    <a:pt x="32231" y="26678"/>
                    <a:pt x="32297" y="26733"/>
                  </a:cubicBezTo>
                  <a:cubicBezTo>
                    <a:pt x="32363" y="26788"/>
                    <a:pt x="32435" y="26838"/>
                    <a:pt x="32501" y="26893"/>
                  </a:cubicBezTo>
                  <a:lnTo>
                    <a:pt x="32595" y="26965"/>
                  </a:lnTo>
                  <a:lnTo>
                    <a:pt x="32628" y="26992"/>
                  </a:lnTo>
                  <a:lnTo>
                    <a:pt x="32710" y="27058"/>
                  </a:lnTo>
                  <a:lnTo>
                    <a:pt x="32920" y="27218"/>
                  </a:lnTo>
                  <a:lnTo>
                    <a:pt x="32964" y="27251"/>
                  </a:lnTo>
                  <a:lnTo>
                    <a:pt x="32997" y="27273"/>
                  </a:lnTo>
                  <a:cubicBezTo>
                    <a:pt x="33041" y="27306"/>
                    <a:pt x="33079" y="27345"/>
                    <a:pt x="33123" y="27372"/>
                  </a:cubicBezTo>
                  <a:cubicBezTo>
                    <a:pt x="33195" y="27427"/>
                    <a:pt x="33261" y="27477"/>
                    <a:pt x="33333" y="27532"/>
                  </a:cubicBezTo>
                  <a:lnTo>
                    <a:pt x="33338" y="27532"/>
                  </a:lnTo>
                  <a:lnTo>
                    <a:pt x="33382" y="27565"/>
                  </a:lnTo>
                  <a:lnTo>
                    <a:pt x="33542" y="27681"/>
                  </a:lnTo>
                  <a:lnTo>
                    <a:pt x="33757" y="27841"/>
                  </a:lnTo>
                  <a:lnTo>
                    <a:pt x="33961" y="27989"/>
                  </a:lnTo>
                  <a:lnTo>
                    <a:pt x="34109" y="28094"/>
                  </a:lnTo>
                  <a:lnTo>
                    <a:pt x="34137" y="28116"/>
                  </a:lnTo>
                  <a:lnTo>
                    <a:pt x="34175" y="28144"/>
                  </a:lnTo>
                  <a:lnTo>
                    <a:pt x="34390" y="28298"/>
                  </a:lnTo>
                  <a:lnTo>
                    <a:pt x="34501" y="28369"/>
                  </a:lnTo>
                  <a:lnTo>
                    <a:pt x="34534" y="28397"/>
                  </a:lnTo>
                  <a:lnTo>
                    <a:pt x="34561" y="28413"/>
                  </a:lnTo>
                  <a:lnTo>
                    <a:pt x="34611" y="28446"/>
                  </a:lnTo>
                  <a:cubicBezTo>
                    <a:pt x="34677" y="28496"/>
                    <a:pt x="34748" y="28546"/>
                    <a:pt x="34814" y="28590"/>
                  </a:cubicBezTo>
                  <a:lnTo>
                    <a:pt x="34936" y="28672"/>
                  </a:lnTo>
                  <a:cubicBezTo>
                    <a:pt x="34952" y="28683"/>
                    <a:pt x="34969" y="28694"/>
                    <a:pt x="34985" y="28705"/>
                  </a:cubicBezTo>
                  <a:lnTo>
                    <a:pt x="35024" y="28738"/>
                  </a:lnTo>
                  <a:lnTo>
                    <a:pt x="35239" y="28882"/>
                  </a:lnTo>
                  <a:cubicBezTo>
                    <a:pt x="35294" y="28915"/>
                    <a:pt x="35343" y="28948"/>
                    <a:pt x="35398" y="28986"/>
                  </a:cubicBezTo>
                  <a:lnTo>
                    <a:pt x="35426" y="29003"/>
                  </a:lnTo>
                  <a:lnTo>
                    <a:pt x="35459" y="29025"/>
                  </a:lnTo>
                  <a:lnTo>
                    <a:pt x="35674" y="29168"/>
                  </a:lnTo>
                  <a:lnTo>
                    <a:pt x="35894" y="29317"/>
                  </a:lnTo>
                  <a:lnTo>
                    <a:pt x="36120" y="29460"/>
                  </a:lnTo>
                  <a:lnTo>
                    <a:pt x="36346" y="29603"/>
                  </a:lnTo>
                  <a:lnTo>
                    <a:pt x="36572" y="29746"/>
                  </a:lnTo>
                  <a:lnTo>
                    <a:pt x="36798" y="29890"/>
                  </a:lnTo>
                  <a:lnTo>
                    <a:pt x="37034" y="30033"/>
                  </a:lnTo>
                  <a:lnTo>
                    <a:pt x="37266" y="30176"/>
                  </a:lnTo>
                  <a:lnTo>
                    <a:pt x="37503" y="30319"/>
                  </a:lnTo>
                  <a:lnTo>
                    <a:pt x="37745" y="30468"/>
                  </a:lnTo>
                  <a:lnTo>
                    <a:pt x="37987" y="30611"/>
                  </a:lnTo>
                  <a:lnTo>
                    <a:pt x="38235" y="30760"/>
                  </a:lnTo>
                  <a:lnTo>
                    <a:pt x="38489" y="30903"/>
                  </a:lnTo>
                  <a:lnTo>
                    <a:pt x="38742" y="31052"/>
                  </a:lnTo>
                  <a:lnTo>
                    <a:pt x="39001" y="31201"/>
                  </a:lnTo>
                  <a:lnTo>
                    <a:pt x="39265" y="31349"/>
                  </a:lnTo>
                  <a:lnTo>
                    <a:pt x="39541" y="31498"/>
                  </a:lnTo>
                  <a:cubicBezTo>
                    <a:pt x="39629" y="31553"/>
                    <a:pt x="39723" y="31603"/>
                    <a:pt x="39816" y="31652"/>
                  </a:cubicBezTo>
                  <a:lnTo>
                    <a:pt x="40097" y="31812"/>
                  </a:lnTo>
                  <a:lnTo>
                    <a:pt x="40384" y="31966"/>
                  </a:lnTo>
                  <a:cubicBezTo>
                    <a:pt x="40483" y="32016"/>
                    <a:pt x="40576" y="32071"/>
                    <a:pt x="40681" y="32126"/>
                  </a:cubicBezTo>
                  <a:lnTo>
                    <a:pt x="40979" y="32286"/>
                  </a:lnTo>
                  <a:lnTo>
                    <a:pt x="41287" y="32446"/>
                  </a:lnTo>
                  <a:cubicBezTo>
                    <a:pt x="41386" y="32501"/>
                    <a:pt x="41491" y="32556"/>
                    <a:pt x="41596" y="32611"/>
                  </a:cubicBezTo>
                  <a:lnTo>
                    <a:pt x="41926" y="32782"/>
                  </a:lnTo>
                  <a:lnTo>
                    <a:pt x="41976" y="32804"/>
                  </a:lnTo>
                  <a:lnTo>
                    <a:pt x="41992" y="32815"/>
                  </a:lnTo>
                  <a:lnTo>
                    <a:pt x="42257" y="32952"/>
                  </a:lnTo>
                  <a:lnTo>
                    <a:pt x="42598" y="33123"/>
                  </a:lnTo>
                  <a:lnTo>
                    <a:pt x="42620" y="33134"/>
                  </a:lnTo>
                  <a:lnTo>
                    <a:pt x="42675" y="33162"/>
                  </a:lnTo>
                  <a:lnTo>
                    <a:pt x="42940" y="33299"/>
                  </a:lnTo>
                  <a:lnTo>
                    <a:pt x="43033" y="33344"/>
                  </a:lnTo>
                  <a:lnTo>
                    <a:pt x="43127" y="33388"/>
                  </a:lnTo>
                  <a:lnTo>
                    <a:pt x="43221" y="33437"/>
                  </a:lnTo>
                  <a:lnTo>
                    <a:pt x="43314" y="33481"/>
                  </a:lnTo>
                  <a:lnTo>
                    <a:pt x="51109" y="26496"/>
                  </a:lnTo>
                  <a:cubicBezTo>
                    <a:pt x="50916" y="26419"/>
                    <a:pt x="50723" y="26342"/>
                    <a:pt x="50536" y="26265"/>
                  </a:cubicBezTo>
                  <a:lnTo>
                    <a:pt x="50453" y="26232"/>
                  </a:lnTo>
                  <a:cubicBezTo>
                    <a:pt x="50271" y="26155"/>
                    <a:pt x="50090" y="26078"/>
                    <a:pt x="49908" y="26001"/>
                  </a:cubicBezTo>
                  <a:lnTo>
                    <a:pt x="49858" y="25979"/>
                  </a:lnTo>
                  <a:cubicBezTo>
                    <a:pt x="47065" y="24805"/>
                    <a:pt x="44812" y="23665"/>
                    <a:pt x="42945" y="22552"/>
                  </a:cubicBezTo>
                  <a:lnTo>
                    <a:pt x="42918" y="22536"/>
                  </a:lnTo>
                  <a:cubicBezTo>
                    <a:pt x="42664" y="22382"/>
                    <a:pt x="42416" y="22233"/>
                    <a:pt x="42174" y="22084"/>
                  </a:cubicBezTo>
                  <a:cubicBezTo>
                    <a:pt x="42174" y="22079"/>
                    <a:pt x="42168" y="22079"/>
                    <a:pt x="42168" y="22079"/>
                  </a:cubicBezTo>
                  <a:cubicBezTo>
                    <a:pt x="41684" y="21770"/>
                    <a:pt x="41221" y="21467"/>
                    <a:pt x="40786" y="21164"/>
                  </a:cubicBezTo>
                  <a:cubicBezTo>
                    <a:pt x="40780" y="21159"/>
                    <a:pt x="40780" y="21159"/>
                    <a:pt x="40775" y="21159"/>
                  </a:cubicBezTo>
                  <a:cubicBezTo>
                    <a:pt x="40560" y="21010"/>
                    <a:pt x="40351" y="20856"/>
                    <a:pt x="40147" y="20707"/>
                  </a:cubicBezTo>
                  <a:lnTo>
                    <a:pt x="40130" y="20696"/>
                  </a:lnTo>
                  <a:cubicBezTo>
                    <a:pt x="39926" y="20547"/>
                    <a:pt x="39728" y="20399"/>
                    <a:pt x="39535" y="20250"/>
                  </a:cubicBezTo>
                  <a:lnTo>
                    <a:pt x="39524" y="20239"/>
                  </a:lnTo>
                  <a:cubicBezTo>
                    <a:pt x="39331" y="20090"/>
                    <a:pt x="39139" y="19941"/>
                    <a:pt x="38957" y="19793"/>
                  </a:cubicBezTo>
                  <a:lnTo>
                    <a:pt x="38951" y="19787"/>
                  </a:lnTo>
                  <a:cubicBezTo>
                    <a:pt x="38770" y="19638"/>
                    <a:pt x="38588" y="19490"/>
                    <a:pt x="38417" y="19341"/>
                  </a:cubicBezTo>
                  <a:lnTo>
                    <a:pt x="38395" y="19324"/>
                  </a:lnTo>
                  <a:cubicBezTo>
                    <a:pt x="38230" y="19176"/>
                    <a:pt x="38065" y="19032"/>
                    <a:pt x="37905" y="18889"/>
                  </a:cubicBezTo>
                  <a:lnTo>
                    <a:pt x="37872" y="18862"/>
                  </a:lnTo>
                  <a:cubicBezTo>
                    <a:pt x="37723" y="18724"/>
                    <a:pt x="37569" y="18586"/>
                    <a:pt x="37426" y="18449"/>
                  </a:cubicBezTo>
                  <a:lnTo>
                    <a:pt x="37392" y="18421"/>
                  </a:lnTo>
                  <a:cubicBezTo>
                    <a:pt x="37249" y="18283"/>
                    <a:pt x="37101" y="18140"/>
                    <a:pt x="36963" y="18002"/>
                  </a:cubicBezTo>
                  <a:cubicBezTo>
                    <a:pt x="36957" y="17997"/>
                    <a:pt x="36952" y="17986"/>
                    <a:pt x="36941" y="17980"/>
                  </a:cubicBezTo>
                  <a:cubicBezTo>
                    <a:pt x="36803" y="17843"/>
                    <a:pt x="36665" y="17699"/>
                    <a:pt x="36528" y="17562"/>
                  </a:cubicBezTo>
                  <a:lnTo>
                    <a:pt x="36500" y="17534"/>
                  </a:lnTo>
                  <a:cubicBezTo>
                    <a:pt x="36362" y="17391"/>
                    <a:pt x="36230" y="17248"/>
                    <a:pt x="36098" y="17104"/>
                  </a:cubicBezTo>
                  <a:lnTo>
                    <a:pt x="36092" y="17099"/>
                  </a:lnTo>
                  <a:cubicBezTo>
                    <a:pt x="35960" y="16950"/>
                    <a:pt x="35828" y="16802"/>
                    <a:pt x="35696" y="16658"/>
                  </a:cubicBezTo>
                  <a:lnTo>
                    <a:pt x="35696" y="16653"/>
                  </a:lnTo>
                  <a:cubicBezTo>
                    <a:pt x="35569" y="16515"/>
                    <a:pt x="35453" y="16377"/>
                    <a:pt x="35338" y="16240"/>
                  </a:cubicBezTo>
                  <a:lnTo>
                    <a:pt x="35294" y="16185"/>
                  </a:lnTo>
                  <a:cubicBezTo>
                    <a:pt x="35184" y="16052"/>
                    <a:pt x="35073" y="15920"/>
                    <a:pt x="34963" y="15788"/>
                  </a:cubicBezTo>
                  <a:cubicBezTo>
                    <a:pt x="34952" y="15777"/>
                    <a:pt x="34941" y="15766"/>
                    <a:pt x="34930" y="15749"/>
                  </a:cubicBezTo>
                  <a:cubicBezTo>
                    <a:pt x="34831" y="15628"/>
                    <a:pt x="34732" y="15502"/>
                    <a:pt x="34638" y="15380"/>
                  </a:cubicBezTo>
                  <a:cubicBezTo>
                    <a:pt x="34594" y="15331"/>
                    <a:pt x="34556" y="15276"/>
                    <a:pt x="34517" y="15226"/>
                  </a:cubicBezTo>
                  <a:cubicBezTo>
                    <a:pt x="34445" y="15132"/>
                    <a:pt x="34379" y="15044"/>
                    <a:pt x="34308" y="14951"/>
                  </a:cubicBezTo>
                  <a:cubicBezTo>
                    <a:pt x="34275" y="14901"/>
                    <a:pt x="34236" y="14857"/>
                    <a:pt x="34203" y="14807"/>
                  </a:cubicBezTo>
                  <a:cubicBezTo>
                    <a:pt x="34131" y="14714"/>
                    <a:pt x="34060" y="14620"/>
                    <a:pt x="33988" y="14527"/>
                  </a:cubicBezTo>
                  <a:lnTo>
                    <a:pt x="33895" y="14394"/>
                  </a:lnTo>
                  <a:lnTo>
                    <a:pt x="33674" y="14091"/>
                  </a:lnTo>
                  <a:cubicBezTo>
                    <a:pt x="33647" y="14053"/>
                    <a:pt x="33619" y="14014"/>
                    <a:pt x="33592" y="13981"/>
                  </a:cubicBezTo>
                  <a:cubicBezTo>
                    <a:pt x="33548" y="13921"/>
                    <a:pt x="33509" y="13860"/>
                    <a:pt x="33465" y="13805"/>
                  </a:cubicBezTo>
                  <a:cubicBezTo>
                    <a:pt x="33382" y="13689"/>
                    <a:pt x="33305" y="13579"/>
                    <a:pt x="33228" y="13463"/>
                  </a:cubicBezTo>
                  <a:cubicBezTo>
                    <a:pt x="33189" y="13408"/>
                    <a:pt x="33145" y="13353"/>
                    <a:pt x="33107" y="13298"/>
                  </a:cubicBezTo>
                  <a:lnTo>
                    <a:pt x="32903" y="12995"/>
                  </a:lnTo>
                  <a:lnTo>
                    <a:pt x="32743" y="12769"/>
                  </a:lnTo>
                  <a:cubicBezTo>
                    <a:pt x="32683" y="12681"/>
                    <a:pt x="32622" y="12588"/>
                    <a:pt x="32561" y="12499"/>
                  </a:cubicBezTo>
                  <a:lnTo>
                    <a:pt x="32424" y="12301"/>
                  </a:lnTo>
                  <a:cubicBezTo>
                    <a:pt x="32319" y="12147"/>
                    <a:pt x="32214" y="11998"/>
                    <a:pt x="32115" y="11844"/>
                  </a:cubicBezTo>
                  <a:cubicBezTo>
                    <a:pt x="32000" y="11673"/>
                    <a:pt x="31878" y="11502"/>
                    <a:pt x="31763" y="11326"/>
                  </a:cubicBezTo>
                  <a:cubicBezTo>
                    <a:pt x="31713" y="11249"/>
                    <a:pt x="31664" y="11177"/>
                    <a:pt x="31614" y="11106"/>
                  </a:cubicBezTo>
                  <a:lnTo>
                    <a:pt x="31498" y="10940"/>
                  </a:lnTo>
                  <a:lnTo>
                    <a:pt x="31405" y="10803"/>
                  </a:lnTo>
                  <a:cubicBezTo>
                    <a:pt x="31289" y="10626"/>
                    <a:pt x="31168" y="10456"/>
                    <a:pt x="31047" y="10285"/>
                  </a:cubicBezTo>
                  <a:lnTo>
                    <a:pt x="30992" y="10202"/>
                  </a:lnTo>
                  <a:lnTo>
                    <a:pt x="30870" y="10037"/>
                  </a:lnTo>
                  <a:cubicBezTo>
                    <a:pt x="30810" y="9949"/>
                    <a:pt x="30744" y="9861"/>
                    <a:pt x="30683" y="9773"/>
                  </a:cubicBezTo>
                  <a:cubicBezTo>
                    <a:pt x="30595" y="9651"/>
                    <a:pt x="30507" y="9530"/>
                    <a:pt x="30419" y="9409"/>
                  </a:cubicBezTo>
                  <a:cubicBezTo>
                    <a:pt x="30397" y="9382"/>
                    <a:pt x="30380" y="9354"/>
                    <a:pt x="30358" y="9326"/>
                  </a:cubicBezTo>
                  <a:lnTo>
                    <a:pt x="30292" y="9227"/>
                  </a:lnTo>
                  <a:lnTo>
                    <a:pt x="30154" y="9046"/>
                  </a:lnTo>
                  <a:cubicBezTo>
                    <a:pt x="30061" y="8930"/>
                    <a:pt x="29967" y="8809"/>
                    <a:pt x="29879" y="8688"/>
                  </a:cubicBezTo>
                  <a:cubicBezTo>
                    <a:pt x="29824" y="8621"/>
                    <a:pt x="29769" y="8544"/>
                    <a:pt x="29708" y="8478"/>
                  </a:cubicBezTo>
                  <a:lnTo>
                    <a:pt x="29681" y="8434"/>
                  </a:lnTo>
                  <a:cubicBezTo>
                    <a:pt x="29670" y="8423"/>
                    <a:pt x="29658" y="8412"/>
                    <a:pt x="29647" y="8396"/>
                  </a:cubicBezTo>
                  <a:lnTo>
                    <a:pt x="29598" y="8335"/>
                  </a:lnTo>
                  <a:cubicBezTo>
                    <a:pt x="29543" y="8263"/>
                    <a:pt x="29488" y="8197"/>
                    <a:pt x="29433" y="8126"/>
                  </a:cubicBezTo>
                  <a:lnTo>
                    <a:pt x="29372" y="8060"/>
                  </a:lnTo>
                  <a:lnTo>
                    <a:pt x="29322" y="7999"/>
                  </a:lnTo>
                  <a:lnTo>
                    <a:pt x="29262" y="7922"/>
                  </a:lnTo>
                  <a:cubicBezTo>
                    <a:pt x="29207" y="7850"/>
                    <a:pt x="29146" y="7784"/>
                    <a:pt x="29091" y="7713"/>
                  </a:cubicBezTo>
                  <a:lnTo>
                    <a:pt x="29036" y="7652"/>
                  </a:lnTo>
                  <a:lnTo>
                    <a:pt x="28986" y="7597"/>
                  </a:lnTo>
                  <a:lnTo>
                    <a:pt x="28915" y="7509"/>
                  </a:lnTo>
                  <a:cubicBezTo>
                    <a:pt x="28871" y="7454"/>
                    <a:pt x="28821" y="7399"/>
                    <a:pt x="28777" y="7349"/>
                  </a:cubicBezTo>
                  <a:lnTo>
                    <a:pt x="28678" y="7233"/>
                  </a:lnTo>
                  <a:lnTo>
                    <a:pt x="28656" y="7211"/>
                  </a:lnTo>
                  <a:lnTo>
                    <a:pt x="28634" y="7189"/>
                  </a:lnTo>
                  <a:cubicBezTo>
                    <a:pt x="28584" y="7134"/>
                    <a:pt x="28540" y="7079"/>
                    <a:pt x="28491" y="7029"/>
                  </a:cubicBezTo>
                  <a:lnTo>
                    <a:pt x="28347" y="6870"/>
                  </a:lnTo>
                  <a:lnTo>
                    <a:pt x="28309" y="6831"/>
                  </a:lnTo>
                  <a:lnTo>
                    <a:pt x="28287" y="6809"/>
                  </a:lnTo>
                  <a:lnTo>
                    <a:pt x="28221" y="6732"/>
                  </a:lnTo>
                  <a:lnTo>
                    <a:pt x="28089" y="6594"/>
                  </a:lnTo>
                  <a:cubicBezTo>
                    <a:pt x="28050" y="6550"/>
                    <a:pt x="28006" y="6501"/>
                    <a:pt x="27962" y="6457"/>
                  </a:cubicBezTo>
                  <a:lnTo>
                    <a:pt x="27940" y="6435"/>
                  </a:lnTo>
                  <a:lnTo>
                    <a:pt x="27912" y="6407"/>
                  </a:lnTo>
                  <a:lnTo>
                    <a:pt x="27824" y="6319"/>
                  </a:lnTo>
                  <a:cubicBezTo>
                    <a:pt x="27786" y="6280"/>
                    <a:pt x="27742" y="6236"/>
                    <a:pt x="27703" y="6198"/>
                  </a:cubicBezTo>
                  <a:lnTo>
                    <a:pt x="27576" y="6071"/>
                  </a:lnTo>
                  <a:lnTo>
                    <a:pt x="27543" y="6038"/>
                  </a:lnTo>
                  <a:lnTo>
                    <a:pt x="27532" y="6027"/>
                  </a:lnTo>
                  <a:lnTo>
                    <a:pt x="27450" y="5950"/>
                  </a:lnTo>
                  <a:lnTo>
                    <a:pt x="27317" y="5823"/>
                  </a:lnTo>
                  <a:lnTo>
                    <a:pt x="27185" y="5702"/>
                  </a:lnTo>
                  <a:lnTo>
                    <a:pt x="27130" y="5652"/>
                  </a:lnTo>
                  <a:lnTo>
                    <a:pt x="27119" y="5641"/>
                  </a:lnTo>
                  <a:lnTo>
                    <a:pt x="27058" y="5586"/>
                  </a:lnTo>
                  <a:lnTo>
                    <a:pt x="26926" y="5465"/>
                  </a:lnTo>
                  <a:lnTo>
                    <a:pt x="26794" y="5349"/>
                  </a:lnTo>
                  <a:lnTo>
                    <a:pt x="26711" y="5278"/>
                  </a:lnTo>
                  <a:lnTo>
                    <a:pt x="26700" y="5267"/>
                  </a:lnTo>
                  <a:lnTo>
                    <a:pt x="26695" y="5267"/>
                  </a:lnTo>
                  <a:lnTo>
                    <a:pt x="26662" y="5234"/>
                  </a:lnTo>
                  <a:cubicBezTo>
                    <a:pt x="26618" y="5195"/>
                    <a:pt x="26574" y="5157"/>
                    <a:pt x="26524" y="5118"/>
                  </a:cubicBezTo>
                  <a:lnTo>
                    <a:pt x="26386" y="5002"/>
                  </a:lnTo>
                  <a:lnTo>
                    <a:pt x="26271" y="4909"/>
                  </a:lnTo>
                  <a:cubicBezTo>
                    <a:pt x="26271" y="4909"/>
                    <a:pt x="26265" y="4903"/>
                    <a:pt x="26265" y="4903"/>
                  </a:cubicBezTo>
                  <a:lnTo>
                    <a:pt x="26249" y="4892"/>
                  </a:lnTo>
                  <a:lnTo>
                    <a:pt x="26111" y="4776"/>
                  </a:lnTo>
                  <a:lnTo>
                    <a:pt x="25968" y="4666"/>
                  </a:lnTo>
                  <a:lnTo>
                    <a:pt x="25836" y="4562"/>
                  </a:lnTo>
                  <a:lnTo>
                    <a:pt x="25808" y="4540"/>
                  </a:lnTo>
                  <a:lnTo>
                    <a:pt x="25681" y="4440"/>
                  </a:lnTo>
                  <a:cubicBezTo>
                    <a:pt x="25632" y="4407"/>
                    <a:pt x="25582" y="4369"/>
                    <a:pt x="25533" y="4330"/>
                  </a:cubicBezTo>
                  <a:cubicBezTo>
                    <a:pt x="25483" y="4297"/>
                    <a:pt x="25439" y="4259"/>
                    <a:pt x="25389" y="4226"/>
                  </a:cubicBezTo>
                  <a:lnTo>
                    <a:pt x="25367" y="4209"/>
                  </a:lnTo>
                  <a:lnTo>
                    <a:pt x="25351" y="4198"/>
                  </a:lnTo>
                  <a:lnTo>
                    <a:pt x="25241" y="4115"/>
                  </a:lnTo>
                  <a:cubicBezTo>
                    <a:pt x="25191" y="4082"/>
                    <a:pt x="25141" y="4049"/>
                    <a:pt x="25086" y="4011"/>
                  </a:cubicBezTo>
                  <a:cubicBezTo>
                    <a:pt x="25037" y="3972"/>
                    <a:pt x="24987" y="3939"/>
                    <a:pt x="24938" y="3906"/>
                  </a:cubicBezTo>
                  <a:lnTo>
                    <a:pt x="24894" y="3873"/>
                  </a:lnTo>
                  <a:lnTo>
                    <a:pt x="24861" y="3857"/>
                  </a:lnTo>
                  <a:cubicBezTo>
                    <a:pt x="24839" y="3840"/>
                    <a:pt x="24811" y="3818"/>
                    <a:pt x="24789" y="3801"/>
                  </a:cubicBezTo>
                  <a:lnTo>
                    <a:pt x="24635" y="3702"/>
                  </a:lnTo>
                  <a:lnTo>
                    <a:pt x="24480" y="3603"/>
                  </a:lnTo>
                  <a:lnTo>
                    <a:pt x="24392" y="3543"/>
                  </a:lnTo>
                  <a:lnTo>
                    <a:pt x="24365" y="3526"/>
                  </a:lnTo>
                  <a:lnTo>
                    <a:pt x="24332" y="3510"/>
                  </a:lnTo>
                  <a:lnTo>
                    <a:pt x="24189" y="3416"/>
                  </a:lnTo>
                  <a:lnTo>
                    <a:pt x="24040" y="3322"/>
                  </a:lnTo>
                  <a:lnTo>
                    <a:pt x="23886" y="3234"/>
                  </a:lnTo>
                  <a:lnTo>
                    <a:pt x="23864" y="3218"/>
                  </a:lnTo>
                  <a:lnTo>
                    <a:pt x="23847" y="3207"/>
                  </a:lnTo>
                  <a:lnTo>
                    <a:pt x="23742" y="3146"/>
                  </a:lnTo>
                  <a:lnTo>
                    <a:pt x="23599" y="3063"/>
                  </a:lnTo>
                  <a:lnTo>
                    <a:pt x="23450" y="2981"/>
                  </a:lnTo>
                  <a:lnTo>
                    <a:pt x="23318" y="2904"/>
                  </a:lnTo>
                  <a:lnTo>
                    <a:pt x="23302" y="2898"/>
                  </a:lnTo>
                  <a:lnTo>
                    <a:pt x="23158" y="2821"/>
                  </a:lnTo>
                  <a:cubicBezTo>
                    <a:pt x="23109" y="2793"/>
                    <a:pt x="23065" y="2766"/>
                    <a:pt x="23015" y="2744"/>
                  </a:cubicBezTo>
                  <a:lnTo>
                    <a:pt x="22866" y="2667"/>
                  </a:lnTo>
                  <a:lnTo>
                    <a:pt x="22718" y="2590"/>
                  </a:lnTo>
                  <a:lnTo>
                    <a:pt x="22580" y="2518"/>
                  </a:lnTo>
                  <a:lnTo>
                    <a:pt x="22442" y="2452"/>
                  </a:lnTo>
                  <a:lnTo>
                    <a:pt x="22305" y="2380"/>
                  </a:lnTo>
                  <a:lnTo>
                    <a:pt x="22161" y="2314"/>
                  </a:lnTo>
                  <a:lnTo>
                    <a:pt x="22024" y="2243"/>
                  </a:lnTo>
                  <a:lnTo>
                    <a:pt x="21880" y="2176"/>
                  </a:lnTo>
                  <a:lnTo>
                    <a:pt x="21737" y="2116"/>
                  </a:lnTo>
                  <a:lnTo>
                    <a:pt x="21622" y="2061"/>
                  </a:lnTo>
                  <a:lnTo>
                    <a:pt x="21605" y="2055"/>
                  </a:lnTo>
                  <a:lnTo>
                    <a:pt x="21594" y="2050"/>
                  </a:lnTo>
                  <a:lnTo>
                    <a:pt x="21451" y="1989"/>
                  </a:lnTo>
                  <a:lnTo>
                    <a:pt x="21308" y="1929"/>
                  </a:lnTo>
                  <a:lnTo>
                    <a:pt x="21164" y="1868"/>
                  </a:lnTo>
                  <a:lnTo>
                    <a:pt x="21016" y="1807"/>
                  </a:lnTo>
                  <a:lnTo>
                    <a:pt x="20988" y="1796"/>
                  </a:lnTo>
                  <a:lnTo>
                    <a:pt x="20872" y="1747"/>
                  </a:lnTo>
                  <a:cubicBezTo>
                    <a:pt x="20823" y="1730"/>
                    <a:pt x="20773" y="1708"/>
                    <a:pt x="20729" y="1692"/>
                  </a:cubicBezTo>
                  <a:lnTo>
                    <a:pt x="20580" y="1631"/>
                  </a:lnTo>
                  <a:lnTo>
                    <a:pt x="20432" y="1576"/>
                  </a:lnTo>
                  <a:lnTo>
                    <a:pt x="20393" y="1565"/>
                  </a:lnTo>
                  <a:lnTo>
                    <a:pt x="20360" y="1549"/>
                  </a:lnTo>
                  <a:lnTo>
                    <a:pt x="20283" y="1521"/>
                  </a:lnTo>
                  <a:lnTo>
                    <a:pt x="20134" y="1466"/>
                  </a:lnTo>
                  <a:lnTo>
                    <a:pt x="19980" y="1411"/>
                  </a:lnTo>
                  <a:lnTo>
                    <a:pt x="19831" y="1361"/>
                  </a:lnTo>
                  <a:lnTo>
                    <a:pt x="19749" y="1334"/>
                  </a:lnTo>
                  <a:lnTo>
                    <a:pt x="19716" y="1323"/>
                  </a:lnTo>
                  <a:lnTo>
                    <a:pt x="19672" y="1306"/>
                  </a:lnTo>
                  <a:lnTo>
                    <a:pt x="19517" y="1251"/>
                  </a:lnTo>
                  <a:lnTo>
                    <a:pt x="19358" y="1201"/>
                  </a:lnTo>
                  <a:lnTo>
                    <a:pt x="19198" y="1152"/>
                  </a:lnTo>
                  <a:lnTo>
                    <a:pt x="19077" y="1113"/>
                  </a:lnTo>
                  <a:lnTo>
                    <a:pt x="19049" y="1102"/>
                  </a:lnTo>
                  <a:lnTo>
                    <a:pt x="19033" y="1097"/>
                  </a:lnTo>
                  <a:lnTo>
                    <a:pt x="18873" y="1047"/>
                  </a:lnTo>
                  <a:lnTo>
                    <a:pt x="18702" y="998"/>
                  </a:lnTo>
                  <a:cubicBezTo>
                    <a:pt x="18647" y="981"/>
                    <a:pt x="18592" y="965"/>
                    <a:pt x="18537" y="948"/>
                  </a:cubicBezTo>
                  <a:lnTo>
                    <a:pt x="18371" y="904"/>
                  </a:lnTo>
                  <a:lnTo>
                    <a:pt x="18366" y="904"/>
                  </a:lnTo>
                  <a:lnTo>
                    <a:pt x="18190" y="854"/>
                  </a:lnTo>
                  <a:lnTo>
                    <a:pt x="18013" y="805"/>
                  </a:lnTo>
                  <a:lnTo>
                    <a:pt x="17837" y="761"/>
                  </a:lnTo>
                  <a:lnTo>
                    <a:pt x="17793" y="744"/>
                  </a:lnTo>
                  <a:lnTo>
                    <a:pt x="17744" y="733"/>
                  </a:lnTo>
                  <a:lnTo>
                    <a:pt x="17699" y="722"/>
                  </a:lnTo>
                  <a:lnTo>
                    <a:pt x="17655" y="711"/>
                  </a:lnTo>
                  <a:lnTo>
                    <a:pt x="17518" y="678"/>
                  </a:lnTo>
                  <a:lnTo>
                    <a:pt x="17380" y="645"/>
                  </a:lnTo>
                  <a:lnTo>
                    <a:pt x="17242" y="612"/>
                  </a:lnTo>
                  <a:lnTo>
                    <a:pt x="17105" y="579"/>
                  </a:lnTo>
                  <a:lnTo>
                    <a:pt x="16994" y="557"/>
                  </a:lnTo>
                  <a:lnTo>
                    <a:pt x="16967" y="546"/>
                  </a:lnTo>
                  <a:lnTo>
                    <a:pt x="16928" y="540"/>
                  </a:lnTo>
                  <a:lnTo>
                    <a:pt x="16746" y="502"/>
                  </a:lnTo>
                  <a:lnTo>
                    <a:pt x="16570" y="463"/>
                  </a:lnTo>
                  <a:lnTo>
                    <a:pt x="16399" y="425"/>
                  </a:lnTo>
                  <a:lnTo>
                    <a:pt x="16344" y="414"/>
                  </a:lnTo>
                  <a:lnTo>
                    <a:pt x="16328" y="414"/>
                  </a:lnTo>
                  <a:lnTo>
                    <a:pt x="16223" y="392"/>
                  </a:lnTo>
                  <a:cubicBezTo>
                    <a:pt x="16163" y="381"/>
                    <a:pt x="16107" y="370"/>
                    <a:pt x="16047" y="359"/>
                  </a:cubicBezTo>
                  <a:lnTo>
                    <a:pt x="15876" y="326"/>
                  </a:lnTo>
                  <a:lnTo>
                    <a:pt x="15716" y="298"/>
                  </a:lnTo>
                  <a:lnTo>
                    <a:pt x="15705" y="298"/>
                  </a:lnTo>
                  <a:lnTo>
                    <a:pt x="15535" y="271"/>
                  </a:lnTo>
                  <a:lnTo>
                    <a:pt x="15358" y="243"/>
                  </a:lnTo>
                  <a:lnTo>
                    <a:pt x="15188" y="215"/>
                  </a:lnTo>
                  <a:lnTo>
                    <a:pt x="15116" y="204"/>
                  </a:lnTo>
                  <a:lnTo>
                    <a:pt x="15094" y="204"/>
                  </a:lnTo>
                  <a:lnTo>
                    <a:pt x="15017" y="193"/>
                  </a:lnTo>
                  <a:lnTo>
                    <a:pt x="14846" y="166"/>
                  </a:lnTo>
                  <a:lnTo>
                    <a:pt x="14670" y="144"/>
                  </a:lnTo>
                  <a:lnTo>
                    <a:pt x="14532" y="127"/>
                  </a:lnTo>
                  <a:lnTo>
                    <a:pt x="14493" y="127"/>
                  </a:lnTo>
                  <a:lnTo>
                    <a:pt x="14323" y="105"/>
                  </a:lnTo>
                  <a:lnTo>
                    <a:pt x="14141" y="89"/>
                  </a:lnTo>
                  <a:lnTo>
                    <a:pt x="13959" y="72"/>
                  </a:lnTo>
                  <a:lnTo>
                    <a:pt x="13783" y="56"/>
                  </a:lnTo>
                  <a:lnTo>
                    <a:pt x="13607" y="45"/>
                  </a:lnTo>
                  <a:cubicBezTo>
                    <a:pt x="13546" y="39"/>
                    <a:pt x="13480" y="34"/>
                    <a:pt x="13419" y="28"/>
                  </a:cubicBezTo>
                  <a:lnTo>
                    <a:pt x="13414" y="28"/>
                  </a:lnTo>
                  <a:lnTo>
                    <a:pt x="13221" y="17"/>
                  </a:lnTo>
                  <a:lnTo>
                    <a:pt x="13028" y="12"/>
                  </a:lnTo>
                  <a:lnTo>
                    <a:pt x="12896" y="6"/>
                  </a:lnTo>
                  <a:lnTo>
                    <a:pt x="12841" y="6"/>
                  </a:lnTo>
                  <a:lnTo>
                    <a:pt x="12621" y="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Google Shape;443;p21">
              <a:extLst>
                <a:ext uri="{FF2B5EF4-FFF2-40B4-BE49-F238E27FC236}">
                  <a16:creationId xmlns:a16="http://schemas.microsoft.com/office/drawing/2014/main" id="{D066DF70-1B42-F12B-611A-83757EACA181}"/>
                </a:ext>
              </a:extLst>
            </p:cNvPr>
            <p:cNvSpPr/>
            <p:nvPr/>
          </p:nvSpPr>
          <p:spPr>
            <a:xfrm>
              <a:off x="1987282" y="2294193"/>
              <a:ext cx="4727655" cy="2391939"/>
            </a:xfrm>
            <a:custGeom>
              <a:avLst/>
              <a:gdLst/>
              <a:ahLst/>
              <a:cxnLst/>
              <a:rect l="l" t="t" r="r" b="b"/>
              <a:pathLst>
                <a:path w="80481" h="44879" extrusionOk="0">
                  <a:moveTo>
                    <a:pt x="1" y="1"/>
                  </a:moveTo>
                  <a:lnTo>
                    <a:pt x="1" y="1"/>
                  </a:lnTo>
                  <a:cubicBezTo>
                    <a:pt x="287" y="94"/>
                    <a:pt x="546" y="259"/>
                    <a:pt x="755" y="474"/>
                  </a:cubicBezTo>
                  <a:cubicBezTo>
                    <a:pt x="1009" y="728"/>
                    <a:pt x="1235" y="1014"/>
                    <a:pt x="1417" y="1323"/>
                  </a:cubicBezTo>
                  <a:cubicBezTo>
                    <a:pt x="1637" y="1681"/>
                    <a:pt x="1830" y="2050"/>
                    <a:pt x="2006" y="2424"/>
                  </a:cubicBezTo>
                  <a:cubicBezTo>
                    <a:pt x="2193" y="2821"/>
                    <a:pt x="2369" y="3223"/>
                    <a:pt x="2551" y="3642"/>
                  </a:cubicBezTo>
                  <a:cubicBezTo>
                    <a:pt x="2733" y="4060"/>
                    <a:pt x="2915" y="4479"/>
                    <a:pt x="3108" y="4887"/>
                  </a:cubicBezTo>
                  <a:cubicBezTo>
                    <a:pt x="3295" y="5289"/>
                    <a:pt x="3504" y="5680"/>
                    <a:pt x="3736" y="6054"/>
                  </a:cubicBezTo>
                  <a:cubicBezTo>
                    <a:pt x="3950" y="6412"/>
                    <a:pt x="4198" y="6748"/>
                    <a:pt x="4485" y="7051"/>
                  </a:cubicBezTo>
                  <a:cubicBezTo>
                    <a:pt x="4760" y="7343"/>
                    <a:pt x="5085" y="7586"/>
                    <a:pt x="5443" y="7768"/>
                  </a:cubicBezTo>
                  <a:cubicBezTo>
                    <a:pt x="5658" y="7878"/>
                    <a:pt x="5889" y="7955"/>
                    <a:pt x="6132" y="7993"/>
                  </a:cubicBezTo>
                  <a:cubicBezTo>
                    <a:pt x="6195" y="8002"/>
                    <a:pt x="6259" y="8006"/>
                    <a:pt x="6323" y="8006"/>
                  </a:cubicBezTo>
                  <a:cubicBezTo>
                    <a:pt x="6459" y="8006"/>
                    <a:pt x="6595" y="7987"/>
                    <a:pt x="6727" y="7949"/>
                  </a:cubicBezTo>
                  <a:cubicBezTo>
                    <a:pt x="6920" y="7894"/>
                    <a:pt x="7096" y="7801"/>
                    <a:pt x="7256" y="7685"/>
                  </a:cubicBezTo>
                  <a:cubicBezTo>
                    <a:pt x="7426" y="7553"/>
                    <a:pt x="7586" y="7404"/>
                    <a:pt x="7724" y="7239"/>
                  </a:cubicBezTo>
                  <a:cubicBezTo>
                    <a:pt x="7795" y="7162"/>
                    <a:pt x="7862" y="7073"/>
                    <a:pt x="7933" y="6985"/>
                  </a:cubicBezTo>
                  <a:cubicBezTo>
                    <a:pt x="7999" y="6892"/>
                    <a:pt x="8071" y="6804"/>
                    <a:pt x="8137" y="6704"/>
                  </a:cubicBezTo>
                  <a:cubicBezTo>
                    <a:pt x="8209" y="6611"/>
                    <a:pt x="8275" y="6512"/>
                    <a:pt x="8341" y="6407"/>
                  </a:cubicBezTo>
                  <a:cubicBezTo>
                    <a:pt x="8407" y="6308"/>
                    <a:pt x="8473" y="6203"/>
                    <a:pt x="8545" y="6098"/>
                  </a:cubicBezTo>
                  <a:cubicBezTo>
                    <a:pt x="8611" y="5999"/>
                    <a:pt x="8677" y="5895"/>
                    <a:pt x="8748" y="5790"/>
                  </a:cubicBezTo>
                  <a:cubicBezTo>
                    <a:pt x="8820" y="5685"/>
                    <a:pt x="8886" y="5581"/>
                    <a:pt x="8958" y="5482"/>
                  </a:cubicBezTo>
                  <a:cubicBezTo>
                    <a:pt x="9035" y="5377"/>
                    <a:pt x="9106" y="5272"/>
                    <a:pt x="9184" y="5173"/>
                  </a:cubicBezTo>
                  <a:cubicBezTo>
                    <a:pt x="9261" y="5074"/>
                    <a:pt x="9338" y="4975"/>
                    <a:pt x="9420" y="4881"/>
                  </a:cubicBezTo>
                  <a:cubicBezTo>
                    <a:pt x="9591" y="4677"/>
                    <a:pt x="9778" y="4495"/>
                    <a:pt x="9982" y="4336"/>
                  </a:cubicBezTo>
                  <a:cubicBezTo>
                    <a:pt x="10186" y="4170"/>
                    <a:pt x="10412" y="4038"/>
                    <a:pt x="10654" y="3945"/>
                  </a:cubicBezTo>
                  <a:cubicBezTo>
                    <a:pt x="10919" y="3845"/>
                    <a:pt x="11200" y="3796"/>
                    <a:pt x="11481" y="3790"/>
                  </a:cubicBezTo>
                  <a:cubicBezTo>
                    <a:pt x="11833" y="3796"/>
                    <a:pt x="12175" y="3851"/>
                    <a:pt x="12511" y="3961"/>
                  </a:cubicBezTo>
                  <a:cubicBezTo>
                    <a:pt x="13067" y="4143"/>
                    <a:pt x="13585" y="4429"/>
                    <a:pt x="14042" y="4798"/>
                  </a:cubicBezTo>
                  <a:cubicBezTo>
                    <a:pt x="14521" y="5195"/>
                    <a:pt x="14951" y="5647"/>
                    <a:pt x="15315" y="6154"/>
                  </a:cubicBezTo>
                  <a:cubicBezTo>
                    <a:pt x="15706" y="6688"/>
                    <a:pt x="16058" y="7255"/>
                    <a:pt x="16372" y="7845"/>
                  </a:cubicBezTo>
                  <a:cubicBezTo>
                    <a:pt x="16703" y="8445"/>
                    <a:pt x="17011" y="9073"/>
                    <a:pt x="17314" y="9696"/>
                  </a:cubicBezTo>
                  <a:cubicBezTo>
                    <a:pt x="17623" y="10329"/>
                    <a:pt x="17937" y="10973"/>
                    <a:pt x="18284" y="11607"/>
                  </a:cubicBezTo>
                  <a:cubicBezTo>
                    <a:pt x="18625" y="12246"/>
                    <a:pt x="19011" y="12863"/>
                    <a:pt x="19435" y="13452"/>
                  </a:cubicBezTo>
                  <a:cubicBezTo>
                    <a:pt x="19876" y="14064"/>
                    <a:pt x="20382" y="14626"/>
                    <a:pt x="20950" y="15132"/>
                  </a:cubicBezTo>
                  <a:cubicBezTo>
                    <a:pt x="21594" y="15700"/>
                    <a:pt x="22316" y="16179"/>
                    <a:pt x="23082" y="16559"/>
                  </a:cubicBezTo>
                  <a:cubicBezTo>
                    <a:pt x="23616" y="16823"/>
                    <a:pt x="24178" y="17044"/>
                    <a:pt x="24751" y="17204"/>
                  </a:cubicBezTo>
                  <a:cubicBezTo>
                    <a:pt x="25263" y="17341"/>
                    <a:pt x="25786" y="17424"/>
                    <a:pt x="26315" y="17446"/>
                  </a:cubicBezTo>
                  <a:cubicBezTo>
                    <a:pt x="26389" y="17448"/>
                    <a:pt x="26463" y="17450"/>
                    <a:pt x="26538" y="17450"/>
                  </a:cubicBezTo>
                  <a:cubicBezTo>
                    <a:pt x="26955" y="17450"/>
                    <a:pt x="27375" y="17411"/>
                    <a:pt x="27791" y="17336"/>
                  </a:cubicBezTo>
                  <a:cubicBezTo>
                    <a:pt x="28276" y="17242"/>
                    <a:pt x="28750" y="17110"/>
                    <a:pt x="29213" y="16939"/>
                  </a:cubicBezTo>
                  <a:cubicBezTo>
                    <a:pt x="29438" y="16857"/>
                    <a:pt x="29659" y="16774"/>
                    <a:pt x="29879" y="16675"/>
                  </a:cubicBezTo>
                  <a:cubicBezTo>
                    <a:pt x="30105" y="16576"/>
                    <a:pt x="30325" y="16476"/>
                    <a:pt x="30551" y="16372"/>
                  </a:cubicBezTo>
                  <a:cubicBezTo>
                    <a:pt x="30772" y="16262"/>
                    <a:pt x="30992" y="16151"/>
                    <a:pt x="31223" y="16036"/>
                  </a:cubicBezTo>
                  <a:cubicBezTo>
                    <a:pt x="31455" y="15920"/>
                    <a:pt x="31680" y="15799"/>
                    <a:pt x="31912" y="15683"/>
                  </a:cubicBezTo>
                  <a:cubicBezTo>
                    <a:pt x="32143" y="15562"/>
                    <a:pt x="32375" y="15441"/>
                    <a:pt x="32617" y="15320"/>
                  </a:cubicBezTo>
                  <a:cubicBezTo>
                    <a:pt x="32854" y="15198"/>
                    <a:pt x="33096" y="15077"/>
                    <a:pt x="33350" y="14956"/>
                  </a:cubicBezTo>
                  <a:cubicBezTo>
                    <a:pt x="33603" y="14835"/>
                    <a:pt x="33856" y="14719"/>
                    <a:pt x="34126" y="14598"/>
                  </a:cubicBezTo>
                  <a:cubicBezTo>
                    <a:pt x="34391" y="14482"/>
                    <a:pt x="34666" y="14372"/>
                    <a:pt x="34947" y="14268"/>
                  </a:cubicBezTo>
                  <a:cubicBezTo>
                    <a:pt x="35575" y="14025"/>
                    <a:pt x="36219" y="13832"/>
                    <a:pt x="36875" y="13689"/>
                  </a:cubicBezTo>
                  <a:cubicBezTo>
                    <a:pt x="37624" y="13524"/>
                    <a:pt x="38384" y="13430"/>
                    <a:pt x="39150" y="13397"/>
                  </a:cubicBezTo>
                  <a:cubicBezTo>
                    <a:pt x="39333" y="13391"/>
                    <a:pt x="39516" y="13387"/>
                    <a:pt x="39698" y="13387"/>
                  </a:cubicBezTo>
                  <a:cubicBezTo>
                    <a:pt x="40435" y="13387"/>
                    <a:pt x="41170" y="13441"/>
                    <a:pt x="41899" y="13551"/>
                  </a:cubicBezTo>
                  <a:cubicBezTo>
                    <a:pt x="43039" y="13722"/>
                    <a:pt x="44168" y="13987"/>
                    <a:pt x="45264" y="14339"/>
                  </a:cubicBezTo>
                  <a:cubicBezTo>
                    <a:pt x="47016" y="14890"/>
                    <a:pt x="48696" y="15639"/>
                    <a:pt x="50272" y="16581"/>
                  </a:cubicBezTo>
                  <a:cubicBezTo>
                    <a:pt x="51709" y="17446"/>
                    <a:pt x="53037" y="18476"/>
                    <a:pt x="54238" y="19649"/>
                  </a:cubicBezTo>
                  <a:cubicBezTo>
                    <a:pt x="55356" y="20762"/>
                    <a:pt x="56381" y="21968"/>
                    <a:pt x="57295" y="23257"/>
                  </a:cubicBezTo>
                  <a:cubicBezTo>
                    <a:pt x="58210" y="24524"/>
                    <a:pt x="59025" y="25824"/>
                    <a:pt x="59840" y="27124"/>
                  </a:cubicBezTo>
                  <a:cubicBezTo>
                    <a:pt x="60677" y="28457"/>
                    <a:pt x="61531" y="29813"/>
                    <a:pt x="62512" y="31173"/>
                  </a:cubicBezTo>
                  <a:cubicBezTo>
                    <a:pt x="63580" y="32666"/>
                    <a:pt x="64765" y="34071"/>
                    <a:pt x="66059" y="35371"/>
                  </a:cubicBezTo>
                  <a:cubicBezTo>
                    <a:pt x="67513" y="36819"/>
                    <a:pt x="69265" y="38301"/>
                    <a:pt x="71502" y="39821"/>
                  </a:cubicBezTo>
                  <a:cubicBezTo>
                    <a:pt x="73832" y="41413"/>
                    <a:pt x="76740" y="43088"/>
                    <a:pt x="80481" y="44878"/>
                  </a:cubicBezTo>
                  <a:cubicBezTo>
                    <a:pt x="76828" y="43071"/>
                    <a:pt x="73986" y="41386"/>
                    <a:pt x="71700" y="39794"/>
                  </a:cubicBezTo>
                  <a:cubicBezTo>
                    <a:pt x="69508" y="38263"/>
                    <a:pt x="67778" y="36781"/>
                    <a:pt x="66351" y="35338"/>
                  </a:cubicBezTo>
                  <a:cubicBezTo>
                    <a:pt x="65073" y="34038"/>
                    <a:pt x="63894" y="32638"/>
                    <a:pt x="62837" y="31157"/>
                  </a:cubicBezTo>
                  <a:cubicBezTo>
                    <a:pt x="61862" y="29796"/>
                    <a:pt x="61013" y="28446"/>
                    <a:pt x="60182" y="27130"/>
                  </a:cubicBezTo>
                  <a:cubicBezTo>
                    <a:pt x="59350" y="25813"/>
                    <a:pt x="58518" y="24491"/>
                    <a:pt x="57587" y="23208"/>
                  </a:cubicBezTo>
                  <a:cubicBezTo>
                    <a:pt x="56656" y="21897"/>
                    <a:pt x="55615" y="20668"/>
                    <a:pt x="54469" y="19545"/>
                  </a:cubicBezTo>
                  <a:cubicBezTo>
                    <a:pt x="53246" y="18349"/>
                    <a:pt x="51891" y="17303"/>
                    <a:pt x="50426" y="16427"/>
                  </a:cubicBezTo>
                  <a:cubicBezTo>
                    <a:pt x="48818" y="15474"/>
                    <a:pt x="47104" y="14714"/>
                    <a:pt x="45314" y="14163"/>
                  </a:cubicBezTo>
                  <a:cubicBezTo>
                    <a:pt x="44196" y="13799"/>
                    <a:pt x="43050" y="13535"/>
                    <a:pt x="41888" y="13364"/>
                  </a:cubicBezTo>
                  <a:cubicBezTo>
                    <a:pt x="41152" y="13258"/>
                    <a:pt x="40409" y="13206"/>
                    <a:pt x="39662" y="13206"/>
                  </a:cubicBezTo>
                  <a:cubicBezTo>
                    <a:pt x="39475" y="13206"/>
                    <a:pt x="39288" y="13209"/>
                    <a:pt x="39100" y="13215"/>
                  </a:cubicBezTo>
                  <a:cubicBezTo>
                    <a:pt x="38329" y="13248"/>
                    <a:pt x="37558" y="13348"/>
                    <a:pt x="36798" y="13518"/>
                  </a:cubicBezTo>
                  <a:cubicBezTo>
                    <a:pt x="36137" y="13667"/>
                    <a:pt x="35487" y="13860"/>
                    <a:pt x="34853" y="14108"/>
                  </a:cubicBezTo>
                  <a:cubicBezTo>
                    <a:pt x="34567" y="14212"/>
                    <a:pt x="34291" y="14328"/>
                    <a:pt x="34027" y="14444"/>
                  </a:cubicBezTo>
                  <a:cubicBezTo>
                    <a:pt x="33763" y="14560"/>
                    <a:pt x="33498" y="14681"/>
                    <a:pt x="33250" y="14807"/>
                  </a:cubicBezTo>
                  <a:cubicBezTo>
                    <a:pt x="32997" y="14929"/>
                    <a:pt x="32749" y="15050"/>
                    <a:pt x="32512" y="15176"/>
                  </a:cubicBezTo>
                  <a:cubicBezTo>
                    <a:pt x="32270" y="15298"/>
                    <a:pt x="32033" y="15424"/>
                    <a:pt x="31807" y="15540"/>
                  </a:cubicBezTo>
                  <a:cubicBezTo>
                    <a:pt x="31576" y="15661"/>
                    <a:pt x="31350" y="15782"/>
                    <a:pt x="31124" y="15893"/>
                  </a:cubicBezTo>
                  <a:cubicBezTo>
                    <a:pt x="30904" y="16008"/>
                    <a:pt x="30678" y="16124"/>
                    <a:pt x="30458" y="16229"/>
                  </a:cubicBezTo>
                  <a:cubicBezTo>
                    <a:pt x="30237" y="16333"/>
                    <a:pt x="30017" y="16438"/>
                    <a:pt x="29797" y="16532"/>
                  </a:cubicBezTo>
                  <a:cubicBezTo>
                    <a:pt x="29576" y="16625"/>
                    <a:pt x="29356" y="16713"/>
                    <a:pt x="29135" y="16796"/>
                  </a:cubicBezTo>
                  <a:cubicBezTo>
                    <a:pt x="28678" y="16967"/>
                    <a:pt x="28210" y="17099"/>
                    <a:pt x="27731" y="17193"/>
                  </a:cubicBezTo>
                  <a:cubicBezTo>
                    <a:pt x="27324" y="17267"/>
                    <a:pt x="26913" y="17306"/>
                    <a:pt x="26498" y="17306"/>
                  </a:cubicBezTo>
                  <a:cubicBezTo>
                    <a:pt x="26425" y="17306"/>
                    <a:pt x="26351" y="17305"/>
                    <a:pt x="26277" y="17303"/>
                  </a:cubicBezTo>
                  <a:cubicBezTo>
                    <a:pt x="25759" y="17286"/>
                    <a:pt x="25241" y="17209"/>
                    <a:pt x="24740" y="17071"/>
                  </a:cubicBezTo>
                  <a:cubicBezTo>
                    <a:pt x="24172" y="16917"/>
                    <a:pt x="23621" y="16708"/>
                    <a:pt x="23098" y="16443"/>
                  </a:cubicBezTo>
                  <a:cubicBezTo>
                    <a:pt x="22338" y="16069"/>
                    <a:pt x="21633" y="15601"/>
                    <a:pt x="20999" y="15039"/>
                  </a:cubicBezTo>
                  <a:cubicBezTo>
                    <a:pt x="20438" y="14543"/>
                    <a:pt x="19936" y="13987"/>
                    <a:pt x="19501" y="13381"/>
                  </a:cubicBezTo>
                  <a:cubicBezTo>
                    <a:pt x="19077" y="12797"/>
                    <a:pt x="18697" y="12185"/>
                    <a:pt x="18361" y="11552"/>
                  </a:cubicBezTo>
                  <a:cubicBezTo>
                    <a:pt x="18014" y="10929"/>
                    <a:pt x="17705" y="10296"/>
                    <a:pt x="17397" y="9662"/>
                  </a:cubicBezTo>
                  <a:cubicBezTo>
                    <a:pt x="17088" y="9029"/>
                    <a:pt x="16774" y="8396"/>
                    <a:pt x="16444" y="7784"/>
                  </a:cubicBezTo>
                  <a:cubicBezTo>
                    <a:pt x="16124" y="7189"/>
                    <a:pt x="15766" y="6616"/>
                    <a:pt x="15364" y="6071"/>
                  </a:cubicBezTo>
                  <a:cubicBezTo>
                    <a:pt x="14995" y="5564"/>
                    <a:pt x="14560" y="5101"/>
                    <a:pt x="14070" y="4705"/>
                  </a:cubicBezTo>
                  <a:cubicBezTo>
                    <a:pt x="13607" y="4330"/>
                    <a:pt x="13073" y="4038"/>
                    <a:pt x="12505" y="3857"/>
                  </a:cubicBezTo>
                  <a:cubicBezTo>
                    <a:pt x="12169" y="3746"/>
                    <a:pt x="11817" y="3686"/>
                    <a:pt x="11459" y="3686"/>
                  </a:cubicBezTo>
                  <a:cubicBezTo>
                    <a:pt x="11172" y="3691"/>
                    <a:pt x="10891" y="3741"/>
                    <a:pt x="10621" y="3845"/>
                  </a:cubicBezTo>
                  <a:cubicBezTo>
                    <a:pt x="10373" y="3945"/>
                    <a:pt x="10142" y="4077"/>
                    <a:pt x="9938" y="4242"/>
                  </a:cubicBezTo>
                  <a:cubicBezTo>
                    <a:pt x="9729" y="4407"/>
                    <a:pt x="9542" y="4589"/>
                    <a:pt x="9371" y="4793"/>
                  </a:cubicBezTo>
                  <a:cubicBezTo>
                    <a:pt x="9288" y="4887"/>
                    <a:pt x="9211" y="4986"/>
                    <a:pt x="9134" y="5085"/>
                  </a:cubicBezTo>
                  <a:cubicBezTo>
                    <a:pt x="9057" y="5190"/>
                    <a:pt x="8985" y="5294"/>
                    <a:pt x="8908" y="5393"/>
                  </a:cubicBezTo>
                  <a:cubicBezTo>
                    <a:pt x="8837" y="5498"/>
                    <a:pt x="8765" y="5603"/>
                    <a:pt x="8699" y="5707"/>
                  </a:cubicBezTo>
                  <a:lnTo>
                    <a:pt x="8489" y="6021"/>
                  </a:lnTo>
                  <a:cubicBezTo>
                    <a:pt x="8423" y="6120"/>
                    <a:pt x="8357" y="6231"/>
                    <a:pt x="8291" y="6330"/>
                  </a:cubicBezTo>
                  <a:cubicBezTo>
                    <a:pt x="8225" y="6429"/>
                    <a:pt x="8153" y="6528"/>
                    <a:pt x="8093" y="6622"/>
                  </a:cubicBezTo>
                  <a:cubicBezTo>
                    <a:pt x="8027" y="6715"/>
                    <a:pt x="7955" y="6809"/>
                    <a:pt x="7889" y="6897"/>
                  </a:cubicBezTo>
                  <a:cubicBezTo>
                    <a:pt x="7817" y="6985"/>
                    <a:pt x="7751" y="7073"/>
                    <a:pt x="7680" y="7156"/>
                  </a:cubicBezTo>
                  <a:cubicBezTo>
                    <a:pt x="7542" y="7316"/>
                    <a:pt x="7388" y="7465"/>
                    <a:pt x="7217" y="7591"/>
                  </a:cubicBezTo>
                  <a:cubicBezTo>
                    <a:pt x="7063" y="7712"/>
                    <a:pt x="6886" y="7801"/>
                    <a:pt x="6699" y="7856"/>
                  </a:cubicBezTo>
                  <a:cubicBezTo>
                    <a:pt x="6572" y="7896"/>
                    <a:pt x="6443" y="7914"/>
                    <a:pt x="6312" y="7914"/>
                  </a:cubicBezTo>
                  <a:cubicBezTo>
                    <a:pt x="6245" y="7914"/>
                    <a:pt x="6177" y="7909"/>
                    <a:pt x="6110" y="7900"/>
                  </a:cubicBezTo>
                  <a:cubicBezTo>
                    <a:pt x="5873" y="7867"/>
                    <a:pt x="5642" y="7795"/>
                    <a:pt x="5432" y="7685"/>
                  </a:cubicBezTo>
                  <a:cubicBezTo>
                    <a:pt x="5080" y="7509"/>
                    <a:pt x="4760" y="7266"/>
                    <a:pt x="4490" y="6980"/>
                  </a:cubicBezTo>
                  <a:cubicBezTo>
                    <a:pt x="4209" y="6677"/>
                    <a:pt x="3961" y="6352"/>
                    <a:pt x="3747" y="5994"/>
                  </a:cubicBezTo>
                  <a:cubicBezTo>
                    <a:pt x="3521" y="5625"/>
                    <a:pt x="3311" y="5234"/>
                    <a:pt x="3130" y="4837"/>
                  </a:cubicBezTo>
                  <a:cubicBezTo>
                    <a:pt x="2937" y="4435"/>
                    <a:pt x="2755" y="4022"/>
                    <a:pt x="2579" y="3609"/>
                  </a:cubicBezTo>
                  <a:cubicBezTo>
                    <a:pt x="2397" y="3190"/>
                    <a:pt x="2215" y="2777"/>
                    <a:pt x="2028" y="2380"/>
                  </a:cubicBezTo>
                  <a:cubicBezTo>
                    <a:pt x="1846" y="2000"/>
                    <a:pt x="1648" y="1631"/>
                    <a:pt x="1433" y="1279"/>
                  </a:cubicBezTo>
                  <a:cubicBezTo>
                    <a:pt x="1246" y="970"/>
                    <a:pt x="1020" y="689"/>
                    <a:pt x="761" y="436"/>
                  </a:cubicBezTo>
                  <a:cubicBezTo>
                    <a:pt x="552" y="232"/>
                    <a:pt x="287" y="78"/>
                    <a:pt x="1" y="1"/>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9" name="Google Shape;453;p21">
            <a:extLst>
              <a:ext uri="{FF2B5EF4-FFF2-40B4-BE49-F238E27FC236}">
                <a16:creationId xmlns:a16="http://schemas.microsoft.com/office/drawing/2014/main" id="{26720208-FB19-F0D5-1DE4-5C0B2D933646}"/>
              </a:ext>
            </a:extLst>
          </p:cNvPr>
          <p:cNvSpPr/>
          <p:nvPr/>
        </p:nvSpPr>
        <p:spPr>
          <a:xfrm>
            <a:off x="519436" y="1716297"/>
            <a:ext cx="172735" cy="150826"/>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0" name="Google Shape;454;p21">
            <a:extLst>
              <a:ext uri="{FF2B5EF4-FFF2-40B4-BE49-F238E27FC236}">
                <a16:creationId xmlns:a16="http://schemas.microsoft.com/office/drawing/2014/main" id="{104C4AAC-E2FE-172C-363F-D0DB8158F550}"/>
              </a:ext>
            </a:extLst>
          </p:cNvPr>
          <p:cNvCxnSpPr>
            <a:cxnSpLocks/>
          </p:cNvCxnSpPr>
          <p:nvPr/>
        </p:nvCxnSpPr>
        <p:spPr>
          <a:xfrm>
            <a:off x="603461" y="1847564"/>
            <a:ext cx="0" cy="1047113"/>
          </a:xfrm>
          <a:prstGeom prst="straightConnector1">
            <a:avLst/>
          </a:prstGeom>
          <a:noFill/>
          <a:ln w="19050" cap="flat" cmpd="sng">
            <a:solidFill>
              <a:schemeClr val="accent4"/>
            </a:solidFill>
            <a:prstDash val="solid"/>
            <a:round/>
            <a:headEnd type="none" w="med" len="med"/>
            <a:tailEnd type="oval" w="med" len="med"/>
          </a:ln>
        </p:spPr>
      </p:cxnSp>
      <p:sp>
        <p:nvSpPr>
          <p:cNvPr id="21" name="Google Shape;456;p21">
            <a:extLst>
              <a:ext uri="{FF2B5EF4-FFF2-40B4-BE49-F238E27FC236}">
                <a16:creationId xmlns:a16="http://schemas.microsoft.com/office/drawing/2014/main" id="{0B5C1EC5-B1A9-18DC-7696-0FB0E3FC60F0}"/>
              </a:ext>
            </a:extLst>
          </p:cNvPr>
          <p:cNvSpPr txBox="1"/>
          <p:nvPr/>
        </p:nvSpPr>
        <p:spPr>
          <a:xfrm>
            <a:off x="686711" y="1826473"/>
            <a:ext cx="1700751"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Basics of Sustainability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3">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22" name="Google Shape;467;p21">
            <a:extLst>
              <a:ext uri="{FF2B5EF4-FFF2-40B4-BE49-F238E27FC236}">
                <a16:creationId xmlns:a16="http://schemas.microsoft.com/office/drawing/2014/main" id="{2EAC7202-EF7B-03A5-A0A5-7CCAE4A42C64}"/>
              </a:ext>
            </a:extLst>
          </p:cNvPr>
          <p:cNvSpPr txBox="1"/>
          <p:nvPr/>
        </p:nvSpPr>
        <p:spPr>
          <a:xfrm>
            <a:off x="2251726" y="4634919"/>
            <a:ext cx="484500" cy="313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prstClr val="white"/>
                </a:solidFill>
                <a:effectLst/>
                <a:uLnTx/>
                <a:uFillTx/>
                <a:latin typeface="Arial" panose="020B0604020202020204" pitchFamily="34" charset="0"/>
                <a:ea typeface="Fira Sans Extra Condensed Medium"/>
                <a:cs typeface="Arial" panose="020B0604020202020204" pitchFamily="34" charset="0"/>
                <a:sym typeface="Fira Sans Extra Condensed Medium"/>
              </a:rPr>
              <a:t>1.2</a:t>
            </a:r>
            <a:endParaRPr kumimoji="0" sz="1600" b="0" i="0" u="none" strike="noStrike" kern="1200" cap="none" spc="0" normalizeH="0" baseline="0" noProof="0">
              <a:ln>
                <a:noFill/>
              </a:ln>
              <a:solidFill>
                <a:prstClr val="white"/>
              </a:solidFill>
              <a:effectLst/>
              <a:uLnTx/>
              <a:uFillTx/>
              <a:latin typeface="Arial" panose="020B0604020202020204" pitchFamily="34" charset="0"/>
              <a:ea typeface="Fira Sans Extra Condensed Medium"/>
              <a:cs typeface="Arial" panose="020B0604020202020204" pitchFamily="34" charset="0"/>
              <a:sym typeface="Fira Sans Extra Condensed Medium"/>
            </a:endParaRPr>
          </a:p>
        </p:txBody>
      </p:sp>
      <p:sp>
        <p:nvSpPr>
          <p:cNvPr id="23" name="Google Shape;455;p21">
            <a:extLst>
              <a:ext uri="{FF2B5EF4-FFF2-40B4-BE49-F238E27FC236}">
                <a16:creationId xmlns:a16="http://schemas.microsoft.com/office/drawing/2014/main" id="{90FC23B9-6961-BA4F-D41D-64A9A8A54171}"/>
              </a:ext>
            </a:extLst>
          </p:cNvPr>
          <p:cNvSpPr txBox="1"/>
          <p:nvPr/>
        </p:nvSpPr>
        <p:spPr>
          <a:xfrm>
            <a:off x="686781" y="1570302"/>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2021</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24" name="Google Shape;456;p21">
            <a:extLst>
              <a:ext uri="{FF2B5EF4-FFF2-40B4-BE49-F238E27FC236}">
                <a16:creationId xmlns:a16="http://schemas.microsoft.com/office/drawing/2014/main" id="{5F66DA4B-8688-6651-E5BC-E0B50C4FE976}"/>
              </a:ext>
            </a:extLst>
          </p:cNvPr>
          <p:cNvSpPr txBox="1"/>
          <p:nvPr/>
        </p:nvSpPr>
        <p:spPr>
          <a:xfrm>
            <a:off x="832679" y="4293661"/>
            <a:ext cx="1793431"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Key Performance Indicators of Sustainability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4">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25" name="Google Shape;455;p21">
            <a:extLst>
              <a:ext uri="{FF2B5EF4-FFF2-40B4-BE49-F238E27FC236}">
                <a16:creationId xmlns:a16="http://schemas.microsoft.com/office/drawing/2014/main" id="{C2AF2212-5B4F-069C-12B9-53A18C23BB9A}"/>
              </a:ext>
            </a:extLst>
          </p:cNvPr>
          <p:cNvSpPr txBox="1"/>
          <p:nvPr/>
        </p:nvSpPr>
        <p:spPr>
          <a:xfrm>
            <a:off x="832749" y="4034712"/>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2022</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26" name="Google Shape;453;p21">
            <a:extLst>
              <a:ext uri="{FF2B5EF4-FFF2-40B4-BE49-F238E27FC236}">
                <a16:creationId xmlns:a16="http://schemas.microsoft.com/office/drawing/2014/main" id="{AB040AD1-20AB-E63C-0A17-EC7616FF7DBD}"/>
              </a:ext>
            </a:extLst>
          </p:cNvPr>
          <p:cNvSpPr/>
          <p:nvPr/>
        </p:nvSpPr>
        <p:spPr>
          <a:xfrm>
            <a:off x="2150748" y="1677944"/>
            <a:ext cx="172735" cy="150826"/>
          </a:xfrm>
          <a:prstGeom prst="ellipse">
            <a:avLst/>
          </a:prstGeom>
          <a:solidFill>
            <a:schemeClr val="bg2">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Google Shape;454;p21">
            <a:extLst>
              <a:ext uri="{FF2B5EF4-FFF2-40B4-BE49-F238E27FC236}">
                <a16:creationId xmlns:a16="http://schemas.microsoft.com/office/drawing/2014/main" id="{2058688D-FB9A-D796-4D80-1E50B28C74FE}"/>
              </a:ext>
            </a:extLst>
          </p:cNvPr>
          <p:cNvCxnSpPr>
            <a:cxnSpLocks/>
          </p:cNvCxnSpPr>
          <p:nvPr/>
        </p:nvCxnSpPr>
        <p:spPr>
          <a:xfrm>
            <a:off x="2234773" y="1781678"/>
            <a:ext cx="0" cy="1333988"/>
          </a:xfrm>
          <a:prstGeom prst="straightConnector1">
            <a:avLst/>
          </a:prstGeom>
          <a:noFill/>
          <a:ln w="19050" cap="flat" cmpd="sng">
            <a:solidFill>
              <a:schemeClr val="bg2">
                <a:lumMod val="50000"/>
              </a:schemeClr>
            </a:solidFill>
            <a:prstDash val="solid"/>
            <a:round/>
            <a:headEnd type="none" w="med" len="med"/>
            <a:tailEnd type="oval" w="med" len="med"/>
          </a:ln>
        </p:spPr>
      </p:cxnSp>
      <p:sp>
        <p:nvSpPr>
          <p:cNvPr id="28" name="Google Shape;453;p21">
            <a:extLst>
              <a:ext uri="{FF2B5EF4-FFF2-40B4-BE49-F238E27FC236}">
                <a16:creationId xmlns:a16="http://schemas.microsoft.com/office/drawing/2014/main" id="{A63DF9CA-BF29-0809-F72D-BF882A7C4399}"/>
              </a:ext>
            </a:extLst>
          </p:cNvPr>
          <p:cNvSpPr/>
          <p:nvPr/>
        </p:nvSpPr>
        <p:spPr>
          <a:xfrm>
            <a:off x="2286755" y="4492393"/>
            <a:ext cx="172735" cy="150826"/>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Google Shape;453;p21">
            <a:extLst>
              <a:ext uri="{FF2B5EF4-FFF2-40B4-BE49-F238E27FC236}">
                <a16:creationId xmlns:a16="http://schemas.microsoft.com/office/drawing/2014/main" id="{96562FA0-D964-5C88-26A1-88D52BDD8FC0}"/>
              </a:ext>
            </a:extLst>
          </p:cNvPr>
          <p:cNvSpPr/>
          <p:nvPr/>
        </p:nvSpPr>
        <p:spPr>
          <a:xfrm>
            <a:off x="3813611" y="2322380"/>
            <a:ext cx="172735" cy="150826"/>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Google Shape;456;p21">
            <a:extLst>
              <a:ext uri="{FF2B5EF4-FFF2-40B4-BE49-F238E27FC236}">
                <a16:creationId xmlns:a16="http://schemas.microsoft.com/office/drawing/2014/main" id="{1D668233-17E6-5E02-237A-FF9C23C8E9B9}"/>
              </a:ext>
            </a:extLst>
          </p:cNvPr>
          <p:cNvSpPr txBox="1"/>
          <p:nvPr/>
        </p:nvSpPr>
        <p:spPr>
          <a:xfrm>
            <a:off x="2362355" y="1798306"/>
            <a:ext cx="1737300"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Understanding the product carbon footprint of lubricants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5">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31" name="Google Shape;455;p21">
            <a:extLst>
              <a:ext uri="{FF2B5EF4-FFF2-40B4-BE49-F238E27FC236}">
                <a16:creationId xmlns:a16="http://schemas.microsoft.com/office/drawing/2014/main" id="{9EA778E1-606A-D32B-7D90-794997FFEC40}"/>
              </a:ext>
            </a:extLst>
          </p:cNvPr>
          <p:cNvSpPr txBox="1"/>
          <p:nvPr/>
        </p:nvSpPr>
        <p:spPr>
          <a:xfrm>
            <a:off x="2318799" y="1507038"/>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2022</a:t>
            </a:r>
            <a:endParaRPr kumimoji="0" lang="en-US" sz="18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32" name="Google Shape;456;p21">
            <a:extLst>
              <a:ext uri="{FF2B5EF4-FFF2-40B4-BE49-F238E27FC236}">
                <a16:creationId xmlns:a16="http://schemas.microsoft.com/office/drawing/2014/main" id="{ED5B34AD-96A0-44C7-2B3D-F6CCA864BA23}"/>
              </a:ext>
            </a:extLst>
          </p:cNvPr>
          <p:cNvSpPr txBox="1"/>
          <p:nvPr/>
        </p:nvSpPr>
        <p:spPr>
          <a:xfrm>
            <a:off x="2447836" y="4604472"/>
            <a:ext cx="1942656"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Circular Economy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6">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33" name="Google Shape;455;p21">
            <a:extLst>
              <a:ext uri="{FF2B5EF4-FFF2-40B4-BE49-F238E27FC236}">
                <a16:creationId xmlns:a16="http://schemas.microsoft.com/office/drawing/2014/main" id="{34891AE6-E9DC-FD38-241A-B55F8614BBBA}"/>
              </a:ext>
            </a:extLst>
          </p:cNvPr>
          <p:cNvSpPr txBox="1"/>
          <p:nvPr/>
        </p:nvSpPr>
        <p:spPr>
          <a:xfrm>
            <a:off x="2447836" y="4353747"/>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2022</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34" name="Google Shape;456;p21">
            <a:extLst>
              <a:ext uri="{FF2B5EF4-FFF2-40B4-BE49-F238E27FC236}">
                <a16:creationId xmlns:a16="http://schemas.microsoft.com/office/drawing/2014/main" id="{A438AE56-36BF-1D7B-F1F8-80F5339F37FB}"/>
              </a:ext>
            </a:extLst>
          </p:cNvPr>
          <p:cNvSpPr txBox="1"/>
          <p:nvPr/>
        </p:nvSpPr>
        <p:spPr>
          <a:xfrm>
            <a:off x="3986346" y="2471187"/>
            <a:ext cx="1737299"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Understanding the product carbon handprint of lubricants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7">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35" name="Google Shape;455;p21">
            <a:extLst>
              <a:ext uri="{FF2B5EF4-FFF2-40B4-BE49-F238E27FC236}">
                <a16:creationId xmlns:a16="http://schemas.microsoft.com/office/drawing/2014/main" id="{9874B55B-A9EE-5F80-46FC-AB21942530A0}"/>
              </a:ext>
            </a:extLst>
          </p:cNvPr>
          <p:cNvSpPr txBox="1"/>
          <p:nvPr/>
        </p:nvSpPr>
        <p:spPr>
          <a:xfrm>
            <a:off x="3986346" y="2191054"/>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2022</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cxnSp>
        <p:nvCxnSpPr>
          <p:cNvPr id="36" name="Google Shape;454;p21">
            <a:extLst>
              <a:ext uri="{FF2B5EF4-FFF2-40B4-BE49-F238E27FC236}">
                <a16:creationId xmlns:a16="http://schemas.microsoft.com/office/drawing/2014/main" id="{3F9D104D-F395-9E69-8A33-57F2677CE7C4}"/>
              </a:ext>
            </a:extLst>
          </p:cNvPr>
          <p:cNvCxnSpPr>
            <a:cxnSpLocks/>
          </p:cNvCxnSpPr>
          <p:nvPr/>
        </p:nvCxnSpPr>
        <p:spPr>
          <a:xfrm flipV="1">
            <a:off x="4257421" y="3631237"/>
            <a:ext cx="0" cy="1090450"/>
          </a:xfrm>
          <a:prstGeom prst="straightConnector1">
            <a:avLst/>
          </a:prstGeom>
          <a:noFill/>
          <a:ln w="19050" cap="flat" cmpd="sng">
            <a:solidFill>
              <a:schemeClr val="accent2"/>
            </a:solidFill>
            <a:prstDash val="solid"/>
            <a:round/>
            <a:headEnd type="none" w="med" len="med"/>
            <a:tailEnd type="oval" w="med" len="med"/>
          </a:ln>
        </p:spPr>
      </p:cxnSp>
      <p:sp>
        <p:nvSpPr>
          <p:cNvPr id="37" name="Google Shape;453;p21">
            <a:extLst>
              <a:ext uri="{FF2B5EF4-FFF2-40B4-BE49-F238E27FC236}">
                <a16:creationId xmlns:a16="http://schemas.microsoft.com/office/drawing/2014/main" id="{EAFF84D1-655D-219A-1DC2-5F1A93A6C0FA}"/>
              </a:ext>
            </a:extLst>
          </p:cNvPr>
          <p:cNvSpPr/>
          <p:nvPr/>
        </p:nvSpPr>
        <p:spPr>
          <a:xfrm>
            <a:off x="4173396" y="4717070"/>
            <a:ext cx="172735" cy="150826"/>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Google Shape;456;p21">
            <a:extLst>
              <a:ext uri="{FF2B5EF4-FFF2-40B4-BE49-F238E27FC236}">
                <a16:creationId xmlns:a16="http://schemas.microsoft.com/office/drawing/2014/main" id="{8D95DBEB-8C2E-8C18-C049-B720EEB8DCC8}"/>
              </a:ext>
            </a:extLst>
          </p:cNvPr>
          <p:cNvSpPr txBox="1"/>
          <p:nvPr/>
        </p:nvSpPr>
        <p:spPr>
          <a:xfrm>
            <a:off x="4316710" y="4838886"/>
            <a:ext cx="1621817"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Scope 1-2-3 Emissions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8">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39" name="Google Shape;455;p21">
            <a:extLst>
              <a:ext uri="{FF2B5EF4-FFF2-40B4-BE49-F238E27FC236}">
                <a16:creationId xmlns:a16="http://schemas.microsoft.com/office/drawing/2014/main" id="{805CD094-E810-19AE-C997-4510703D482F}"/>
              </a:ext>
            </a:extLst>
          </p:cNvPr>
          <p:cNvSpPr txBox="1"/>
          <p:nvPr/>
        </p:nvSpPr>
        <p:spPr>
          <a:xfrm>
            <a:off x="4316780" y="4579937"/>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2023</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40" name="Google Shape;453;p21">
            <a:extLst>
              <a:ext uri="{FF2B5EF4-FFF2-40B4-BE49-F238E27FC236}">
                <a16:creationId xmlns:a16="http://schemas.microsoft.com/office/drawing/2014/main" id="{FCF96B7A-9CE9-65BD-8D7D-1F1FBBF65B7D}"/>
              </a:ext>
            </a:extLst>
          </p:cNvPr>
          <p:cNvSpPr/>
          <p:nvPr/>
        </p:nvSpPr>
        <p:spPr>
          <a:xfrm>
            <a:off x="5537003" y="2144974"/>
            <a:ext cx="172735" cy="150826"/>
          </a:xfrm>
          <a:prstGeom prst="ellipse">
            <a:avLst/>
          </a:prstGeom>
          <a:solidFill>
            <a:srgbClr val="02E4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1" name="Google Shape;454;p21">
            <a:extLst>
              <a:ext uri="{FF2B5EF4-FFF2-40B4-BE49-F238E27FC236}">
                <a16:creationId xmlns:a16="http://schemas.microsoft.com/office/drawing/2014/main" id="{8A0AB289-0B15-A8AF-CE6F-73B67F02F375}"/>
              </a:ext>
            </a:extLst>
          </p:cNvPr>
          <p:cNvCxnSpPr>
            <a:cxnSpLocks/>
          </p:cNvCxnSpPr>
          <p:nvPr/>
        </p:nvCxnSpPr>
        <p:spPr>
          <a:xfrm>
            <a:off x="5630640" y="2290887"/>
            <a:ext cx="0" cy="1207580"/>
          </a:xfrm>
          <a:prstGeom prst="straightConnector1">
            <a:avLst/>
          </a:prstGeom>
          <a:noFill/>
          <a:ln w="19050" cap="flat" cmpd="sng">
            <a:solidFill>
              <a:srgbClr val="00B050"/>
            </a:solidFill>
            <a:prstDash val="solid"/>
            <a:round/>
            <a:headEnd type="none" w="med" len="med"/>
            <a:tailEnd type="oval" w="med" len="med"/>
          </a:ln>
        </p:spPr>
      </p:cxnSp>
      <p:sp>
        <p:nvSpPr>
          <p:cNvPr id="42" name="Google Shape;456;p21">
            <a:extLst>
              <a:ext uri="{FF2B5EF4-FFF2-40B4-BE49-F238E27FC236}">
                <a16:creationId xmlns:a16="http://schemas.microsoft.com/office/drawing/2014/main" id="{4D0874D8-67C1-22CB-6243-834F0CBDF775}"/>
              </a:ext>
            </a:extLst>
          </p:cNvPr>
          <p:cNvSpPr txBox="1"/>
          <p:nvPr/>
        </p:nvSpPr>
        <p:spPr>
          <a:xfrm>
            <a:off x="5709738" y="2293781"/>
            <a:ext cx="1737299"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EU Green Deal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Link to: </a:t>
            </a:r>
            <a:r>
              <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hlinkClick r:id="rId9">
                  <a:extLst>
                    <a:ext uri="{A12FA001-AC4F-418D-AE19-62706E023703}">
                      <ahyp:hlinkClr xmlns:ahyp="http://schemas.microsoft.com/office/drawing/2018/hyperlinkcolor" xmlns="" val="tx"/>
                    </a:ext>
                  </a:extLst>
                </a:hlinkClick>
              </a:rPr>
              <a:t>White Paper</a:t>
            </a:r>
            <a:endParaRPr kumimoji="0" lang="en-US" sz="1200" b="0" i="0" u="none" strike="noStrike" kern="1200" cap="none" spc="0" normalizeH="0" baseline="0" noProof="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43" name="Google Shape;455;p21">
            <a:extLst>
              <a:ext uri="{FF2B5EF4-FFF2-40B4-BE49-F238E27FC236}">
                <a16:creationId xmlns:a16="http://schemas.microsoft.com/office/drawing/2014/main" id="{970BD3F5-A6A2-5044-64F0-094A67FCD452}"/>
              </a:ext>
            </a:extLst>
          </p:cNvPr>
          <p:cNvSpPr txBox="1"/>
          <p:nvPr/>
        </p:nvSpPr>
        <p:spPr>
          <a:xfrm>
            <a:off x="5709738" y="2013648"/>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2023</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grpSp>
        <p:nvGrpSpPr>
          <p:cNvPr id="49" name="Group 48">
            <a:extLst>
              <a:ext uri="{FF2B5EF4-FFF2-40B4-BE49-F238E27FC236}">
                <a16:creationId xmlns:a16="http://schemas.microsoft.com/office/drawing/2014/main" id="{D7B145FA-A65B-7671-A6A9-3D85693E95FB}"/>
              </a:ext>
            </a:extLst>
          </p:cNvPr>
          <p:cNvGrpSpPr/>
          <p:nvPr/>
        </p:nvGrpSpPr>
        <p:grpSpPr>
          <a:xfrm>
            <a:off x="7277867" y="1265253"/>
            <a:ext cx="2771150" cy="2629976"/>
            <a:chOff x="5886659" y="1214643"/>
            <a:chExt cx="2771150" cy="2629976"/>
          </a:xfrm>
        </p:grpSpPr>
        <p:cxnSp>
          <p:nvCxnSpPr>
            <p:cNvPr id="44" name="Straight Connector 43">
              <a:extLst>
                <a:ext uri="{FF2B5EF4-FFF2-40B4-BE49-F238E27FC236}">
                  <a16:creationId xmlns:a16="http://schemas.microsoft.com/office/drawing/2014/main" id="{25980B23-EAD7-AD9C-F1E2-CA6E79336FDB}"/>
                </a:ext>
              </a:extLst>
            </p:cNvPr>
            <p:cNvCxnSpPr>
              <a:cxnSpLocks/>
              <a:stCxn id="48" idx="1"/>
            </p:cNvCxnSpPr>
            <p:nvPr/>
          </p:nvCxnSpPr>
          <p:spPr>
            <a:xfrm>
              <a:off x="7272234" y="1487685"/>
              <a:ext cx="8163" cy="2356934"/>
            </a:xfrm>
            <a:prstGeom prst="line">
              <a:avLst/>
            </a:prstGeom>
            <a:ln>
              <a:solidFill>
                <a:schemeClr val="tx1">
                  <a:lumMod val="50000"/>
                </a:schemeClr>
              </a:solidFill>
              <a:prstDash val="sysDash"/>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A4B00CF4-4230-B249-C8C7-F2E08F644AC6}"/>
                </a:ext>
              </a:extLst>
            </p:cNvPr>
            <p:cNvSpPr txBox="1"/>
            <p:nvPr/>
          </p:nvSpPr>
          <p:spPr>
            <a:xfrm>
              <a:off x="6174318" y="1300456"/>
              <a:ext cx="10420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Released</a:t>
              </a:r>
              <a:endParaRPr kumimoji="0" lang="nl-NL"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988053A7-6024-0C4A-DB70-09BD60A16A7D}"/>
                </a:ext>
              </a:extLst>
            </p:cNvPr>
            <p:cNvSpPr txBox="1"/>
            <p:nvPr/>
          </p:nvSpPr>
          <p:spPr>
            <a:xfrm>
              <a:off x="7367485" y="1306114"/>
              <a:ext cx="9476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Planned</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Arrow: Right 46">
              <a:extLst>
                <a:ext uri="{FF2B5EF4-FFF2-40B4-BE49-F238E27FC236}">
                  <a16:creationId xmlns:a16="http://schemas.microsoft.com/office/drawing/2014/main" id="{E314DE04-3118-762E-13C3-9A04F6193D0D}"/>
                </a:ext>
              </a:extLst>
            </p:cNvPr>
            <p:cNvSpPr/>
            <p:nvPr/>
          </p:nvSpPr>
          <p:spPr>
            <a:xfrm rot="10800000">
              <a:off x="5886659" y="1214643"/>
              <a:ext cx="1385575" cy="543978"/>
            </a:xfrm>
            <a:prstGeom prst="rightArrow">
              <a:avLst/>
            </a:prstGeom>
            <a:noFill/>
            <a:ln>
              <a:solidFill>
                <a:schemeClr val="tx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rrow: Right 47">
              <a:extLst>
                <a:ext uri="{FF2B5EF4-FFF2-40B4-BE49-F238E27FC236}">
                  <a16:creationId xmlns:a16="http://schemas.microsoft.com/office/drawing/2014/main" id="{4B3FF685-8F5F-B956-AF88-E775417F7580}"/>
                </a:ext>
              </a:extLst>
            </p:cNvPr>
            <p:cNvSpPr/>
            <p:nvPr/>
          </p:nvSpPr>
          <p:spPr>
            <a:xfrm>
              <a:off x="7272234" y="1215696"/>
              <a:ext cx="1385575" cy="543978"/>
            </a:xfrm>
            <a:prstGeom prst="rightArrow">
              <a:avLst/>
            </a:prstGeom>
            <a:noFill/>
            <a:ln>
              <a:solidFill>
                <a:schemeClr val="tx1">
                  <a:lumMod val="50000"/>
                </a:schemeClr>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4" name="Google Shape;455;p21">
            <a:extLst>
              <a:ext uri="{FF2B5EF4-FFF2-40B4-BE49-F238E27FC236}">
                <a16:creationId xmlns:a16="http://schemas.microsoft.com/office/drawing/2014/main" id="{C75B0B89-EFDD-354F-4608-E237D1B396D9}"/>
              </a:ext>
            </a:extLst>
          </p:cNvPr>
          <p:cNvSpPr txBox="1"/>
          <p:nvPr/>
        </p:nvSpPr>
        <p:spPr>
          <a:xfrm>
            <a:off x="8676868" y="1843062"/>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dirty="0">
                <a:ln>
                  <a:noFill/>
                </a:ln>
                <a:solidFill>
                  <a:prstClr val="black">
                    <a:lumMod val="50000"/>
                  </a:prstClr>
                </a:solidFill>
                <a:effectLst/>
                <a:highlight>
                  <a:srgbClr val="F77126"/>
                </a:highlight>
                <a:uLnTx/>
                <a:uFillTx/>
                <a:latin typeface="Arial" panose="020B0604020202020204" pitchFamily="34" charset="0"/>
                <a:ea typeface="+mn-ea"/>
                <a:cs typeface="Arial" panose="020B0604020202020204" pitchFamily="34" charset="0"/>
                <a:sym typeface="Fira Sans Extra Condensed Medium"/>
              </a:rPr>
              <a:t>TODAY</a:t>
            </a:r>
            <a:endParaRPr kumimoji="0" lang="en-US" sz="1800" b="1" i="0" u="none" strike="noStrike" kern="1200" cap="none" spc="0" normalizeH="0" baseline="0" noProof="0" dirty="0">
              <a:ln>
                <a:noFill/>
              </a:ln>
              <a:solidFill>
                <a:prstClr val="black">
                  <a:lumMod val="50000"/>
                </a:prstClr>
              </a:solidFill>
              <a:effectLst/>
              <a:highlight>
                <a:srgbClr val="F77126"/>
              </a:highlight>
              <a:uLnTx/>
              <a:uFillTx/>
              <a:latin typeface="Arial" panose="020B0604020202020204" pitchFamily="34" charset="0"/>
              <a:ea typeface="+mn-ea"/>
              <a:cs typeface="Arial" panose="020B0604020202020204" pitchFamily="34" charset="0"/>
            </a:endParaRPr>
          </a:p>
        </p:txBody>
      </p:sp>
      <p:sp>
        <p:nvSpPr>
          <p:cNvPr id="55" name="Google Shape;453;p21">
            <a:extLst>
              <a:ext uri="{FF2B5EF4-FFF2-40B4-BE49-F238E27FC236}">
                <a16:creationId xmlns:a16="http://schemas.microsoft.com/office/drawing/2014/main" id="{78ECDFFD-9361-8B4A-596B-BA2D1FB05179}"/>
              </a:ext>
            </a:extLst>
          </p:cNvPr>
          <p:cNvSpPr/>
          <p:nvPr/>
        </p:nvSpPr>
        <p:spPr>
          <a:xfrm>
            <a:off x="9979700" y="3520990"/>
            <a:ext cx="172735" cy="150826"/>
          </a:xfrm>
          <a:prstGeom prst="ellipse">
            <a:avLst/>
          </a:prstGeom>
          <a:solidFill>
            <a:srgbClr val="F48C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6" name="Google Shape;454;p21">
            <a:extLst>
              <a:ext uri="{FF2B5EF4-FFF2-40B4-BE49-F238E27FC236}">
                <a16:creationId xmlns:a16="http://schemas.microsoft.com/office/drawing/2014/main" id="{3CA0776B-7DD8-0A30-B1C2-3838540551EB}"/>
              </a:ext>
            </a:extLst>
          </p:cNvPr>
          <p:cNvCxnSpPr>
            <a:cxnSpLocks/>
          </p:cNvCxnSpPr>
          <p:nvPr/>
        </p:nvCxnSpPr>
        <p:spPr>
          <a:xfrm>
            <a:off x="10066068" y="3655857"/>
            <a:ext cx="0" cy="1207580"/>
          </a:xfrm>
          <a:prstGeom prst="straightConnector1">
            <a:avLst/>
          </a:prstGeom>
          <a:noFill/>
          <a:ln w="19050" cap="flat" cmpd="sng">
            <a:solidFill>
              <a:srgbClr val="F48CA0"/>
            </a:solidFill>
            <a:prstDash val="solid"/>
            <a:round/>
            <a:headEnd type="none" w="med" len="med"/>
            <a:tailEnd type="oval" w="med" len="med"/>
          </a:ln>
        </p:spPr>
      </p:cxnSp>
      <p:sp>
        <p:nvSpPr>
          <p:cNvPr id="57" name="Google Shape;456;p21">
            <a:extLst>
              <a:ext uri="{FF2B5EF4-FFF2-40B4-BE49-F238E27FC236}">
                <a16:creationId xmlns:a16="http://schemas.microsoft.com/office/drawing/2014/main" id="{A510222E-EE14-550D-3AAB-E963701EF3F6}"/>
              </a:ext>
            </a:extLst>
          </p:cNvPr>
          <p:cNvSpPr txBox="1"/>
          <p:nvPr/>
        </p:nvSpPr>
        <p:spPr>
          <a:xfrm>
            <a:off x="10193998" y="3634863"/>
            <a:ext cx="1998002"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Automotive lubricants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Objective: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inform</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how</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advanced</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automotive</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lubricants</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can</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lower</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emissions</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through</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fuel</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economy</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a:t>
            </a: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58" name="Google Shape;455;p21">
            <a:extLst>
              <a:ext uri="{FF2B5EF4-FFF2-40B4-BE49-F238E27FC236}">
                <a16:creationId xmlns:a16="http://schemas.microsoft.com/office/drawing/2014/main" id="{C0CF6540-9F54-99DA-F7F9-991F5A29BCF9}"/>
              </a:ext>
            </a:extLst>
          </p:cNvPr>
          <p:cNvSpPr txBox="1"/>
          <p:nvPr/>
        </p:nvSpPr>
        <p:spPr>
          <a:xfrm>
            <a:off x="10173991" y="3364207"/>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2025</a:t>
            </a:r>
            <a:endParaRPr kumimoji="0" lang="en-US" sz="1800" b="0" i="0" u="none" strike="noStrike" kern="1200" cap="none" spc="0" normalizeH="0" baseline="0" noProof="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pic>
        <p:nvPicPr>
          <p:cNvPr id="59" name="Graphic 58">
            <a:extLst>
              <a:ext uri="{FF2B5EF4-FFF2-40B4-BE49-F238E27FC236}">
                <a16:creationId xmlns:a16="http://schemas.microsoft.com/office/drawing/2014/main" id="{D16D0C68-0820-0BD6-E3FC-C08E57AABEE6}"/>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633499" y="2217760"/>
            <a:ext cx="347641" cy="347640"/>
          </a:xfrm>
          <a:prstGeom prst="rect">
            <a:avLst/>
          </a:prstGeom>
        </p:spPr>
      </p:pic>
      <p:pic>
        <p:nvPicPr>
          <p:cNvPr id="60" name="Graphic 59">
            <a:extLst>
              <a:ext uri="{FF2B5EF4-FFF2-40B4-BE49-F238E27FC236}">
                <a16:creationId xmlns:a16="http://schemas.microsoft.com/office/drawing/2014/main" id="{6CCB2DBC-40CF-32FE-B7EC-3EA9E8318D7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rot="4939912" flipH="1">
            <a:off x="3075171" y="1571227"/>
            <a:ext cx="391890" cy="391890"/>
          </a:xfrm>
          <a:prstGeom prst="rect">
            <a:avLst/>
          </a:prstGeom>
        </p:spPr>
      </p:pic>
      <p:sp>
        <p:nvSpPr>
          <p:cNvPr id="61" name="Google Shape;456;p21">
            <a:extLst>
              <a:ext uri="{FF2B5EF4-FFF2-40B4-BE49-F238E27FC236}">
                <a16:creationId xmlns:a16="http://schemas.microsoft.com/office/drawing/2014/main" id="{5D5E20A4-446A-AE87-70C4-039C22B09341}"/>
              </a:ext>
            </a:extLst>
          </p:cNvPr>
          <p:cNvSpPr txBox="1"/>
          <p:nvPr/>
        </p:nvSpPr>
        <p:spPr>
          <a:xfrm>
            <a:off x="8699231" y="2133008"/>
            <a:ext cx="2825182" cy="118502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highlight>
                  <a:srgbClr val="F9B239"/>
                </a:highlight>
                <a:uLnTx/>
                <a:uFillTx/>
                <a:latin typeface="Arial" panose="020B0604020202020204" pitchFamily="34" charset="0"/>
                <a:ea typeface="Fira Sans Extra Condensed"/>
                <a:cs typeface="Arial" panose="020B0604020202020204" pitchFamily="34" charset="0"/>
                <a:sym typeface="Fira Sans Extra Condensed"/>
              </a:rPr>
              <a:t>Lubricant End-of-Life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nl-NL" sz="1200" b="0" i="0" u="none" strike="noStrike" kern="1200" cap="none" spc="0" normalizeH="0" baseline="0" noProof="0" dirty="0">
                <a:ln>
                  <a:noFill/>
                </a:ln>
                <a:solidFill>
                  <a:prstClr val="black">
                    <a:lumMod val="50000"/>
                  </a:prstClr>
                </a:solidFill>
                <a:effectLst/>
                <a:highlight>
                  <a:srgbClr val="F9B239"/>
                </a:highlight>
                <a:uLnTx/>
                <a:uFillTx/>
                <a:latin typeface="Arial" panose="020B0604020202020204" pitchFamily="34" charset="0"/>
                <a:ea typeface="Yu Gothic" panose="020B0400000000000000" pitchFamily="34" charset="-128"/>
                <a:cs typeface="Arial" panose="020B0604020202020204" pitchFamily="34" charset="0"/>
              </a:rPr>
              <a:t>Objective: support circularity, sharing sustainable best practices. Encourage to leverage insights to enhance lubricant end-of-life program.</a:t>
            </a:r>
            <a:endParaRPr kumimoji="0" lang="nl-NL" altLang="nl-NL" sz="1200" b="0" i="0" u="none" strike="noStrike" kern="1200" cap="none" spc="0" normalizeH="0" baseline="0" noProof="0" dirty="0">
              <a:ln>
                <a:noFill/>
              </a:ln>
              <a:solidFill>
                <a:prstClr val="black">
                  <a:lumMod val="50000"/>
                </a:prstClr>
              </a:solidFill>
              <a:effectLst/>
              <a:highlight>
                <a:srgbClr val="F9B239"/>
              </a:highligh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pic>
        <p:nvPicPr>
          <p:cNvPr id="62" name="Picture 4" descr="Paper icon 554493 Vector Art at Vecteezy">
            <a:extLst>
              <a:ext uri="{FF2B5EF4-FFF2-40B4-BE49-F238E27FC236}">
                <a16:creationId xmlns:a16="http://schemas.microsoft.com/office/drawing/2014/main" id="{6F87339B-37D3-001F-FE64-AA7466B748C3}"/>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226799" y="896064"/>
            <a:ext cx="507089" cy="507089"/>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0DEE501C-1A69-55E6-AFF7-596862EF42C6}"/>
              </a:ext>
            </a:extLst>
          </p:cNvPr>
          <p:cNvSpPr txBox="1"/>
          <p:nvPr/>
        </p:nvSpPr>
        <p:spPr>
          <a:xfrm>
            <a:off x="771439" y="979486"/>
            <a:ext cx="40831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 Papers / </a:t>
            </a:r>
            <a:r>
              <a:rPr kumimoji="0" lang="nl-NL"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Documents</a:t>
            </a:r>
            <a:r>
              <a:rPr kumimoji="0" lang="nl-NL"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nl-NL"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released</a:t>
            </a:r>
            <a:endParaRPr kumimoji="0" lang="nl-NL"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 name="Google Shape;454;p21">
            <a:extLst>
              <a:ext uri="{FF2B5EF4-FFF2-40B4-BE49-F238E27FC236}">
                <a16:creationId xmlns:a16="http://schemas.microsoft.com/office/drawing/2014/main" id="{5F775B56-A26B-6F74-3C63-8E842E2DDF42}"/>
              </a:ext>
            </a:extLst>
          </p:cNvPr>
          <p:cNvCxnSpPr>
            <a:cxnSpLocks/>
          </p:cNvCxnSpPr>
          <p:nvPr/>
        </p:nvCxnSpPr>
        <p:spPr>
          <a:xfrm>
            <a:off x="3899979" y="2457247"/>
            <a:ext cx="0" cy="1207580"/>
          </a:xfrm>
          <a:prstGeom prst="straightConnector1">
            <a:avLst/>
          </a:prstGeom>
          <a:noFill/>
          <a:ln w="19050" cap="flat" cmpd="sng">
            <a:solidFill>
              <a:schemeClr val="accent1"/>
            </a:solidFill>
            <a:prstDash val="solid"/>
            <a:round/>
            <a:headEnd type="none" w="med" len="med"/>
            <a:tailEnd type="oval" w="med" len="med"/>
          </a:ln>
        </p:spPr>
      </p:cxnSp>
      <p:cxnSp>
        <p:nvCxnSpPr>
          <p:cNvPr id="64" name="Google Shape;454;p21">
            <a:extLst>
              <a:ext uri="{FF2B5EF4-FFF2-40B4-BE49-F238E27FC236}">
                <a16:creationId xmlns:a16="http://schemas.microsoft.com/office/drawing/2014/main" id="{C8F1B68E-2CC2-2F80-A94E-4057B7FC3E28}"/>
              </a:ext>
            </a:extLst>
          </p:cNvPr>
          <p:cNvCxnSpPr>
            <a:cxnSpLocks/>
          </p:cNvCxnSpPr>
          <p:nvPr/>
        </p:nvCxnSpPr>
        <p:spPr>
          <a:xfrm flipV="1">
            <a:off x="6180081" y="3581594"/>
            <a:ext cx="0" cy="1135476"/>
          </a:xfrm>
          <a:prstGeom prst="straightConnector1">
            <a:avLst/>
          </a:prstGeom>
          <a:noFill/>
          <a:ln w="19050" cap="flat" cmpd="sng">
            <a:solidFill>
              <a:srgbClr val="7030A0"/>
            </a:solidFill>
            <a:prstDash val="solid"/>
            <a:round/>
            <a:headEnd type="none" w="med" len="med"/>
            <a:tailEnd type="oval" w="med" len="med"/>
          </a:ln>
        </p:spPr>
      </p:cxnSp>
      <p:sp>
        <p:nvSpPr>
          <p:cNvPr id="65" name="Google Shape;453;p21">
            <a:extLst>
              <a:ext uri="{FF2B5EF4-FFF2-40B4-BE49-F238E27FC236}">
                <a16:creationId xmlns:a16="http://schemas.microsoft.com/office/drawing/2014/main" id="{636F38DF-3E02-A856-75D7-5D67F4962B88}"/>
              </a:ext>
            </a:extLst>
          </p:cNvPr>
          <p:cNvSpPr/>
          <p:nvPr/>
        </p:nvSpPr>
        <p:spPr>
          <a:xfrm>
            <a:off x="6101179" y="4680667"/>
            <a:ext cx="172735" cy="150826"/>
          </a:xfrm>
          <a:prstGeom prst="ellipse">
            <a:avLst/>
          </a:prstGeom>
          <a:solidFill>
            <a:srgbClr val="703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Google Shape;456;p21">
            <a:extLst>
              <a:ext uri="{FF2B5EF4-FFF2-40B4-BE49-F238E27FC236}">
                <a16:creationId xmlns:a16="http://schemas.microsoft.com/office/drawing/2014/main" id="{33D080D3-D8E4-E488-E910-8F7ADACE2C9E}"/>
              </a:ext>
            </a:extLst>
          </p:cNvPr>
          <p:cNvSpPr txBox="1"/>
          <p:nvPr/>
        </p:nvSpPr>
        <p:spPr>
          <a:xfrm>
            <a:off x="6253474" y="4801443"/>
            <a:ext cx="1490511" cy="82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rPr>
              <a:t>Avoided Emissions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Objective: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inform</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and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clarify</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avoided</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emissions</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r>
              <a:rPr kumimoji="0" lang="nl-NL" altLang="nl-NL" sz="1200" b="0" i="0" u="none" strike="noStrike" kern="1200" cap="none" spc="0" normalizeH="0" baseline="0" noProof="0" dirty="0" err="1">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guidelines</a:t>
            </a:r>
            <a:r>
              <a:rPr kumimoji="0" lang="nl-NL" altLang="nl-NL" sz="12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Yu Gothic" panose="020B0400000000000000" pitchFamily="34" charset="-128"/>
                <a:cs typeface="Arial" panose="020B0604020202020204" pitchFamily="34" charset="0"/>
              </a:rPr>
              <a:t>. </a:t>
            </a:r>
            <a:endPar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67" name="Google Shape;455;p21">
            <a:extLst>
              <a:ext uri="{FF2B5EF4-FFF2-40B4-BE49-F238E27FC236}">
                <a16:creationId xmlns:a16="http://schemas.microsoft.com/office/drawing/2014/main" id="{4D24DCC4-10E7-56A3-ED2F-9B12F632D7A4}"/>
              </a:ext>
            </a:extLst>
          </p:cNvPr>
          <p:cNvSpPr txBox="1"/>
          <p:nvPr/>
        </p:nvSpPr>
        <p:spPr>
          <a:xfrm>
            <a:off x="6253475" y="4530897"/>
            <a:ext cx="1737300" cy="2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sym typeface="Fira Sans Extra Condensed Medium"/>
              </a:rPr>
              <a:t>2024</a:t>
            </a:r>
            <a:endParaRPr kumimoji="0" lang="en-US" sz="18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cxnSp>
        <p:nvCxnSpPr>
          <p:cNvPr id="2" name="Google Shape;454;p21">
            <a:extLst>
              <a:ext uri="{FF2B5EF4-FFF2-40B4-BE49-F238E27FC236}">
                <a16:creationId xmlns:a16="http://schemas.microsoft.com/office/drawing/2014/main" id="{1B229BDD-78BA-21C7-741D-90CEF8BA45A4}"/>
              </a:ext>
            </a:extLst>
          </p:cNvPr>
          <p:cNvCxnSpPr>
            <a:cxnSpLocks/>
          </p:cNvCxnSpPr>
          <p:nvPr/>
        </p:nvCxnSpPr>
        <p:spPr>
          <a:xfrm>
            <a:off x="8669564" y="3481368"/>
            <a:ext cx="7689" cy="1093153"/>
          </a:xfrm>
          <a:prstGeom prst="straightConnector1">
            <a:avLst/>
          </a:prstGeom>
          <a:noFill/>
          <a:ln w="19050" cap="flat" cmpd="sng">
            <a:solidFill>
              <a:srgbClr val="002060"/>
            </a:solidFill>
            <a:prstDash val="solid"/>
            <a:round/>
            <a:headEnd type="none" w="med" len="med"/>
            <a:tailEnd type="oval" w="med" len="med"/>
          </a:ln>
        </p:spPr>
      </p:cxnSp>
      <p:sp>
        <p:nvSpPr>
          <p:cNvPr id="53" name="Google Shape;453;p21">
            <a:extLst>
              <a:ext uri="{FF2B5EF4-FFF2-40B4-BE49-F238E27FC236}">
                <a16:creationId xmlns:a16="http://schemas.microsoft.com/office/drawing/2014/main" id="{2252C30D-8AC0-F281-B3BF-B48DB28D54D8}"/>
              </a:ext>
            </a:extLst>
          </p:cNvPr>
          <p:cNvSpPr/>
          <p:nvPr/>
        </p:nvSpPr>
        <p:spPr>
          <a:xfrm>
            <a:off x="8583197" y="3444857"/>
            <a:ext cx="172735" cy="150826"/>
          </a:xfrm>
          <a:prstGeom prst="ellipse">
            <a:avLst/>
          </a:pr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5281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90793-91F1-B966-2A36-DB9A799F9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3364F-401E-87C9-59E5-EB35F2079D5C}"/>
              </a:ext>
            </a:extLst>
          </p:cNvPr>
          <p:cNvSpPr>
            <a:spLocks noGrp="1"/>
          </p:cNvSpPr>
          <p:nvPr>
            <p:ph type="title"/>
          </p:nvPr>
        </p:nvSpPr>
        <p:spPr>
          <a:xfrm>
            <a:off x="595858" y="387615"/>
            <a:ext cx="10515600" cy="848351"/>
          </a:xfrm>
        </p:spPr>
        <p:txBody>
          <a:bodyPr/>
          <a:lstStyle/>
          <a:p>
            <a:r>
              <a:rPr lang="en-US" dirty="0">
                <a:latin typeface="Arial"/>
                <a:cs typeface="Arial"/>
              </a:rPr>
              <a:t>Lubricants and Greases </a:t>
            </a:r>
            <a:r>
              <a:rPr lang="en-US" b="1" dirty="0">
                <a:latin typeface="Arial"/>
                <a:cs typeface="Arial"/>
              </a:rPr>
              <a:t>End of Life</a:t>
            </a:r>
            <a:endParaRPr lang="en-US" b="1" dirty="0"/>
          </a:p>
        </p:txBody>
      </p:sp>
      <p:pic>
        <p:nvPicPr>
          <p:cNvPr id="6" name="Picture 5">
            <a:extLst>
              <a:ext uri="{FF2B5EF4-FFF2-40B4-BE49-F238E27FC236}">
                <a16:creationId xmlns:a16="http://schemas.microsoft.com/office/drawing/2014/main" id="{64A78366-336E-043E-FCC3-51DF059EE98B}"/>
              </a:ext>
            </a:extLst>
          </p:cNvPr>
          <p:cNvPicPr>
            <a:picLocks noChangeAspect="1"/>
          </p:cNvPicPr>
          <p:nvPr/>
        </p:nvPicPr>
        <p:blipFill>
          <a:blip r:embed="rId3"/>
          <a:stretch>
            <a:fillRect/>
          </a:stretch>
        </p:blipFill>
        <p:spPr>
          <a:xfrm>
            <a:off x="595858" y="1518834"/>
            <a:ext cx="2982893" cy="4233620"/>
          </a:xfrm>
          <a:prstGeom prst="rect">
            <a:avLst/>
          </a:prstGeom>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6EBC32CE-BB75-2301-3EEB-552CCF070C6A}"/>
              </a:ext>
            </a:extLst>
          </p:cNvPr>
          <p:cNvSpPr txBox="1"/>
          <p:nvPr/>
        </p:nvSpPr>
        <p:spPr>
          <a:xfrm>
            <a:off x="3859079" y="1518834"/>
            <a:ext cx="8112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Objective: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provide ATIEL and UEIL members with practical guidance and best practices to enhance lubricant end-of-life management and promote circularity within the lubricants industry.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F45A7D8-06EA-DF34-97BD-E2D042405159}"/>
              </a:ext>
            </a:extLst>
          </p:cNvPr>
          <p:cNvSpPr txBox="1"/>
          <p:nvPr/>
        </p:nvSpPr>
        <p:spPr>
          <a:xfrm>
            <a:off x="3859079" y="2916531"/>
            <a:ext cx="81128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Approach: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Leveraging existing public resources and best practices, rather than reinventing the wheel, to provide practical guidance for enhancing lubricant end-of-life management and supporting industry circularity.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680334C-1C09-C18C-EC01-62DFB913362D}"/>
              </a:ext>
            </a:extLst>
          </p:cNvPr>
          <p:cNvSpPr txBox="1"/>
          <p:nvPr/>
        </p:nvSpPr>
        <p:spPr>
          <a:xfrm>
            <a:off x="3910740" y="4205393"/>
            <a:ext cx="81128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accent2"/>
                </a:solidFill>
                <a:effectLst/>
                <a:uLnTx/>
                <a:uFillTx/>
                <a:latin typeface="Calibri" panose="020F0502020204030204"/>
                <a:ea typeface="+mn-ea"/>
                <a:cs typeface="+mn-cs"/>
              </a:rPr>
              <a:t>Document released 5</a:t>
            </a:r>
            <a:r>
              <a:rPr kumimoji="0" lang="en-GB" sz="1800" b="1" i="0" u="none" strike="noStrike" kern="1200" cap="none" spc="0" normalizeH="0" baseline="30000" noProof="0" dirty="0">
                <a:ln>
                  <a:noFill/>
                </a:ln>
                <a:solidFill>
                  <a:schemeClr val="accent2"/>
                </a:solidFill>
                <a:effectLst/>
                <a:uLnTx/>
                <a:uFillTx/>
                <a:latin typeface="Calibri" panose="020F0502020204030204"/>
                <a:ea typeface="+mn-ea"/>
                <a:cs typeface="+mn-cs"/>
              </a:rPr>
              <a:t>th</a:t>
            </a:r>
            <a:r>
              <a:rPr kumimoji="0" lang="en-GB" sz="1800" b="1" i="0" u="none" strike="noStrike" kern="1200" cap="none" spc="0" normalizeH="0" baseline="0" noProof="0" dirty="0">
                <a:ln>
                  <a:noFill/>
                </a:ln>
                <a:solidFill>
                  <a:schemeClr val="accent2"/>
                </a:solidFill>
                <a:effectLst/>
                <a:uLnTx/>
                <a:uFillTx/>
                <a:latin typeface="Calibri" panose="020F0502020204030204"/>
                <a:ea typeface="+mn-ea"/>
                <a:cs typeface="+mn-cs"/>
              </a:rPr>
              <a:t> June!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chemeClr val="accent2"/>
                </a:solidFill>
                <a:effectLst/>
                <a:uLnTx/>
                <a:uFillTx/>
                <a:latin typeface="Calibri" panose="020F0502020204030204"/>
                <a:ea typeface="+mn-ea"/>
                <a:cs typeface="+mn-cs"/>
              </a:rPr>
              <a:t>Joint effort</a:t>
            </a:r>
          </a:p>
        </p:txBody>
      </p:sp>
    </p:spTree>
    <p:extLst>
      <p:ext uri="{BB962C8B-B14F-4D97-AF65-F5344CB8AC3E}">
        <p14:creationId xmlns:p14="http://schemas.microsoft.com/office/powerpoint/2010/main" val="3466891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54BB0-7A29-625B-CB17-8EAC3529C57D}"/>
            </a:ext>
          </a:extLst>
        </p:cNvPr>
        <p:cNvGrpSpPr/>
        <p:nvPr/>
      </p:nvGrpSpPr>
      <p:grpSpPr>
        <a:xfrm>
          <a:off x="0" y="0"/>
          <a:ext cx="0" cy="0"/>
          <a:chOff x="0" y="0"/>
          <a:chExt cx="0" cy="0"/>
        </a:xfrm>
      </p:grpSpPr>
      <p:sp>
        <p:nvSpPr>
          <p:cNvPr id="29" name="Teardrop 3">
            <a:extLst>
              <a:ext uri="{FF2B5EF4-FFF2-40B4-BE49-F238E27FC236}">
                <a16:creationId xmlns:a16="http://schemas.microsoft.com/office/drawing/2014/main" id="{05B11E19-3C3B-F11E-A848-9DEBC24848FF}"/>
              </a:ext>
            </a:extLst>
          </p:cNvPr>
          <p:cNvSpPr/>
          <p:nvPr/>
        </p:nvSpPr>
        <p:spPr>
          <a:xfrm>
            <a:off x="9722569"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ardrop 3">
            <a:extLst>
              <a:ext uri="{FF2B5EF4-FFF2-40B4-BE49-F238E27FC236}">
                <a16:creationId xmlns:a16="http://schemas.microsoft.com/office/drawing/2014/main" id="{92B2EB51-8BBD-B528-04FA-7F4869E87E8B}"/>
              </a:ext>
            </a:extLst>
          </p:cNvPr>
          <p:cNvSpPr/>
          <p:nvPr/>
        </p:nvSpPr>
        <p:spPr>
          <a:xfrm>
            <a:off x="10915170" y="515743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ardrop 3">
            <a:extLst>
              <a:ext uri="{FF2B5EF4-FFF2-40B4-BE49-F238E27FC236}">
                <a16:creationId xmlns:a16="http://schemas.microsoft.com/office/drawing/2014/main" id="{4F7CFD39-6A63-6E58-C55D-DD1F17AF2E5D}"/>
              </a:ext>
            </a:extLst>
          </p:cNvPr>
          <p:cNvSpPr/>
          <p:nvPr/>
        </p:nvSpPr>
        <p:spPr>
          <a:xfrm>
            <a:off x="8529968" y="516568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ardrop 3">
            <a:extLst>
              <a:ext uri="{FF2B5EF4-FFF2-40B4-BE49-F238E27FC236}">
                <a16:creationId xmlns:a16="http://schemas.microsoft.com/office/drawing/2014/main" id="{C4462058-E25B-645B-87B0-90C39B4F3938}"/>
              </a:ext>
            </a:extLst>
          </p:cNvPr>
          <p:cNvSpPr/>
          <p:nvPr/>
        </p:nvSpPr>
        <p:spPr>
          <a:xfrm>
            <a:off x="6144766"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ardrop 3">
            <a:extLst>
              <a:ext uri="{FF2B5EF4-FFF2-40B4-BE49-F238E27FC236}">
                <a16:creationId xmlns:a16="http://schemas.microsoft.com/office/drawing/2014/main" id="{79550293-B82F-BFB9-3CD4-545C33E80F91}"/>
              </a:ext>
            </a:extLst>
          </p:cNvPr>
          <p:cNvSpPr/>
          <p:nvPr/>
        </p:nvSpPr>
        <p:spPr>
          <a:xfrm>
            <a:off x="7337367"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ardrop 3">
            <a:extLst>
              <a:ext uri="{FF2B5EF4-FFF2-40B4-BE49-F238E27FC236}">
                <a16:creationId xmlns:a16="http://schemas.microsoft.com/office/drawing/2014/main" id="{BDB10093-EF75-336B-112F-EC0A00F7CB4F}"/>
              </a:ext>
            </a:extLst>
          </p:cNvPr>
          <p:cNvSpPr/>
          <p:nvPr/>
        </p:nvSpPr>
        <p:spPr>
          <a:xfrm>
            <a:off x="4952165" y="5173832"/>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ardrop 3">
            <a:extLst>
              <a:ext uri="{FF2B5EF4-FFF2-40B4-BE49-F238E27FC236}">
                <a16:creationId xmlns:a16="http://schemas.microsoft.com/office/drawing/2014/main" id="{E9B7E8AC-46FB-097D-45FF-DB1F991597A1}"/>
              </a:ext>
            </a:extLst>
          </p:cNvPr>
          <p:cNvSpPr/>
          <p:nvPr/>
        </p:nvSpPr>
        <p:spPr>
          <a:xfrm>
            <a:off x="2566963" y="518186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ardrop 3">
            <a:extLst>
              <a:ext uri="{FF2B5EF4-FFF2-40B4-BE49-F238E27FC236}">
                <a16:creationId xmlns:a16="http://schemas.microsoft.com/office/drawing/2014/main" id="{F39E3367-CF8A-0F1D-01EC-28DF3AAAAE47}"/>
              </a:ext>
            </a:extLst>
          </p:cNvPr>
          <p:cNvSpPr/>
          <p:nvPr/>
        </p:nvSpPr>
        <p:spPr>
          <a:xfrm>
            <a:off x="3759564"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ardrop 3">
            <a:extLst>
              <a:ext uri="{FF2B5EF4-FFF2-40B4-BE49-F238E27FC236}">
                <a16:creationId xmlns:a16="http://schemas.microsoft.com/office/drawing/2014/main" id="{B731E900-B1AF-13E0-1CEF-460EE6A85C60}"/>
              </a:ext>
            </a:extLst>
          </p:cNvPr>
          <p:cNvSpPr/>
          <p:nvPr/>
        </p:nvSpPr>
        <p:spPr>
          <a:xfrm>
            <a:off x="1374362" y="518197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ardrop 3">
            <a:extLst>
              <a:ext uri="{FF2B5EF4-FFF2-40B4-BE49-F238E27FC236}">
                <a16:creationId xmlns:a16="http://schemas.microsoft.com/office/drawing/2014/main" id="{3F2366F1-3FB3-BD9B-1F37-F81F80C3375C}"/>
              </a:ext>
            </a:extLst>
          </p:cNvPr>
          <p:cNvSpPr/>
          <p:nvPr/>
        </p:nvSpPr>
        <p:spPr>
          <a:xfrm>
            <a:off x="181761"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955FE04D-7F84-B3A6-EAF3-E0D96C6A1052}"/>
              </a:ext>
            </a:extLst>
          </p:cNvPr>
          <p:cNvSpPr txBox="1"/>
          <p:nvPr/>
        </p:nvSpPr>
        <p:spPr>
          <a:xfrm>
            <a:off x="170293" y="5213765"/>
            <a:ext cx="11671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Sustainable Waste Management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FBA8A507-E45D-359A-5C17-F97E6B5896EE}"/>
              </a:ext>
            </a:extLst>
          </p:cNvPr>
          <p:cNvSpPr txBox="1"/>
          <p:nvPr/>
        </p:nvSpPr>
        <p:spPr>
          <a:xfrm>
            <a:off x="1573194" y="5331192"/>
            <a:ext cx="1163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Portfolio Strategy</a:t>
            </a:r>
          </a:p>
        </p:txBody>
      </p:sp>
      <p:sp>
        <p:nvSpPr>
          <p:cNvPr id="53" name="TextBox 52">
            <a:extLst>
              <a:ext uri="{FF2B5EF4-FFF2-40B4-BE49-F238E27FC236}">
                <a16:creationId xmlns:a16="http://schemas.microsoft.com/office/drawing/2014/main" id="{DBFAD4B7-6718-EB05-ED6C-6BD4128FB0F1}"/>
              </a:ext>
            </a:extLst>
          </p:cNvPr>
          <p:cNvSpPr txBox="1"/>
          <p:nvPr/>
        </p:nvSpPr>
        <p:spPr>
          <a:xfrm>
            <a:off x="2616569" y="5423524"/>
            <a:ext cx="10933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p:txBody>
      </p:sp>
      <p:sp>
        <p:nvSpPr>
          <p:cNvPr id="55" name="TextBox 54">
            <a:extLst>
              <a:ext uri="{FF2B5EF4-FFF2-40B4-BE49-F238E27FC236}">
                <a16:creationId xmlns:a16="http://schemas.microsoft.com/office/drawing/2014/main" id="{C6A6728A-92CD-ED09-44F1-9CFF6E46C9A5}"/>
              </a:ext>
            </a:extLst>
          </p:cNvPr>
          <p:cNvSpPr txBox="1"/>
          <p:nvPr/>
        </p:nvSpPr>
        <p:spPr>
          <a:xfrm>
            <a:off x="5134046" y="5398429"/>
            <a:ext cx="9115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Packaging</a:t>
            </a:r>
          </a:p>
        </p:txBody>
      </p:sp>
      <p:sp>
        <p:nvSpPr>
          <p:cNvPr id="56" name="TextBox 55">
            <a:extLst>
              <a:ext uri="{FF2B5EF4-FFF2-40B4-BE49-F238E27FC236}">
                <a16:creationId xmlns:a16="http://schemas.microsoft.com/office/drawing/2014/main" id="{2375CDF5-A9C7-328F-60AA-34F28D7D4310}"/>
              </a:ext>
            </a:extLst>
          </p:cNvPr>
          <p:cNvSpPr txBox="1"/>
          <p:nvPr/>
        </p:nvSpPr>
        <p:spPr>
          <a:xfrm>
            <a:off x="7565967" y="5423523"/>
            <a:ext cx="12595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Disposal</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CB9FBEAF-DC74-E7CD-8F33-8ECAD75D9425}"/>
              </a:ext>
            </a:extLst>
          </p:cNvPr>
          <p:cNvSpPr txBox="1"/>
          <p:nvPr/>
        </p:nvSpPr>
        <p:spPr>
          <a:xfrm>
            <a:off x="9575431" y="5306097"/>
            <a:ext cx="147743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Regulatory Compliance</a:t>
            </a:r>
          </a:p>
        </p:txBody>
      </p:sp>
      <p:sp>
        <p:nvSpPr>
          <p:cNvPr id="58" name="TextBox 57">
            <a:extLst>
              <a:ext uri="{FF2B5EF4-FFF2-40B4-BE49-F238E27FC236}">
                <a16:creationId xmlns:a16="http://schemas.microsoft.com/office/drawing/2014/main" id="{B1E0031C-5941-41FB-05AA-222C85E726EE}"/>
              </a:ext>
            </a:extLst>
          </p:cNvPr>
          <p:cNvSpPr txBox="1"/>
          <p:nvPr/>
        </p:nvSpPr>
        <p:spPr>
          <a:xfrm>
            <a:off x="11009660" y="5306097"/>
            <a:ext cx="9424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EU Member State Data</a:t>
            </a:r>
          </a:p>
        </p:txBody>
      </p:sp>
      <p:sp>
        <p:nvSpPr>
          <p:cNvPr id="60" name="TextBox 59">
            <a:extLst>
              <a:ext uri="{FF2B5EF4-FFF2-40B4-BE49-F238E27FC236}">
                <a16:creationId xmlns:a16="http://schemas.microsoft.com/office/drawing/2014/main" id="{2DE7EADE-A25F-504C-6116-0565A3B2E564}"/>
              </a:ext>
            </a:extLst>
          </p:cNvPr>
          <p:cNvSpPr txBox="1"/>
          <p:nvPr/>
        </p:nvSpPr>
        <p:spPr>
          <a:xfrm>
            <a:off x="3809170" y="5306097"/>
            <a:ext cx="1067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Waste Reduction</a:t>
            </a:r>
          </a:p>
        </p:txBody>
      </p:sp>
      <p:sp>
        <p:nvSpPr>
          <p:cNvPr id="61" name="TextBox 60">
            <a:extLst>
              <a:ext uri="{FF2B5EF4-FFF2-40B4-BE49-F238E27FC236}">
                <a16:creationId xmlns:a16="http://schemas.microsoft.com/office/drawing/2014/main" id="{B3CD3226-9F38-C19D-EB58-2B93565AC762}"/>
              </a:ext>
            </a:extLst>
          </p:cNvPr>
          <p:cNvSpPr txBox="1"/>
          <p:nvPr/>
        </p:nvSpPr>
        <p:spPr>
          <a:xfrm>
            <a:off x="6024589" y="5339337"/>
            <a:ext cx="13217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Storage and Handling</a:t>
            </a:r>
          </a:p>
        </p:txBody>
      </p:sp>
      <p:sp>
        <p:nvSpPr>
          <p:cNvPr id="62" name="TextBox 61">
            <a:extLst>
              <a:ext uri="{FF2B5EF4-FFF2-40B4-BE49-F238E27FC236}">
                <a16:creationId xmlns:a16="http://schemas.microsoft.com/office/drawing/2014/main" id="{88E7D39A-DA44-3FFE-72D1-09C25DF228F9}"/>
              </a:ext>
            </a:extLst>
          </p:cNvPr>
          <p:cNvSpPr txBox="1"/>
          <p:nvPr/>
        </p:nvSpPr>
        <p:spPr>
          <a:xfrm>
            <a:off x="8558972" y="5331189"/>
            <a:ext cx="115887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Application Advice</a:t>
            </a:r>
          </a:p>
        </p:txBody>
      </p:sp>
      <p:sp>
        <p:nvSpPr>
          <p:cNvPr id="63" name="TextBox 62">
            <a:extLst>
              <a:ext uri="{FF2B5EF4-FFF2-40B4-BE49-F238E27FC236}">
                <a16:creationId xmlns:a16="http://schemas.microsoft.com/office/drawing/2014/main" id="{320AD688-5805-93C3-ADC1-79465B68319F}"/>
              </a:ext>
            </a:extLst>
          </p:cNvPr>
          <p:cNvSpPr txBox="1"/>
          <p:nvPr/>
        </p:nvSpPr>
        <p:spPr>
          <a:xfrm>
            <a:off x="1064218"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65A7749C-AC10-5455-3BFC-60B94492CE2C}"/>
              </a:ext>
            </a:extLst>
          </p:cNvPr>
          <p:cNvSpPr txBox="1"/>
          <p:nvPr/>
        </p:nvSpPr>
        <p:spPr>
          <a:xfrm>
            <a:off x="2254057"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7AC488E8-88A4-85BE-24E5-556B87AE7F5A}"/>
              </a:ext>
            </a:extLst>
          </p:cNvPr>
          <p:cNvSpPr txBox="1"/>
          <p:nvPr/>
        </p:nvSpPr>
        <p:spPr>
          <a:xfrm>
            <a:off x="3446658" y="4918421"/>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FE2C136C-9158-8344-8325-4C9CA902C5B8}"/>
              </a:ext>
            </a:extLst>
          </p:cNvPr>
          <p:cNvSpPr txBox="1"/>
          <p:nvPr/>
        </p:nvSpPr>
        <p:spPr>
          <a:xfrm>
            <a:off x="4615640" y="49075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70D775D5-591F-618D-4B80-1A3861596B5A}"/>
              </a:ext>
            </a:extLst>
          </p:cNvPr>
          <p:cNvSpPr txBox="1"/>
          <p:nvPr/>
        </p:nvSpPr>
        <p:spPr>
          <a:xfrm>
            <a:off x="5824811" y="491287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2738806A-5B29-F098-C6ED-E8FE2D79D160}"/>
              </a:ext>
            </a:extLst>
          </p:cNvPr>
          <p:cNvSpPr txBox="1"/>
          <p:nvPr/>
        </p:nvSpPr>
        <p:spPr>
          <a:xfrm>
            <a:off x="7010363"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F77B0B74-061E-845E-7256-952D41C04C5D}"/>
              </a:ext>
            </a:extLst>
          </p:cNvPr>
          <p:cNvSpPr txBox="1"/>
          <p:nvPr/>
        </p:nvSpPr>
        <p:spPr>
          <a:xfrm>
            <a:off x="8165093" y="491842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C7E77A14-F49C-889A-369F-CABE84B590E9}"/>
              </a:ext>
            </a:extLst>
          </p:cNvPr>
          <p:cNvSpPr txBox="1"/>
          <p:nvPr/>
        </p:nvSpPr>
        <p:spPr>
          <a:xfrm>
            <a:off x="9319823" y="490314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622541D6-AD45-E405-8868-DF822F2B2640}"/>
              </a:ext>
            </a:extLst>
          </p:cNvPr>
          <p:cNvSpPr txBox="1"/>
          <p:nvPr/>
        </p:nvSpPr>
        <p:spPr>
          <a:xfrm>
            <a:off x="10480759" y="4897881"/>
            <a:ext cx="3894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5AC3AEEF-82DE-C4D3-9F2C-E61E9A88AC88}"/>
              </a:ext>
            </a:extLst>
          </p:cNvPr>
          <p:cNvSpPr txBox="1"/>
          <p:nvPr/>
        </p:nvSpPr>
        <p:spPr>
          <a:xfrm>
            <a:off x="11689930" y="488043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20C595A-7C99-1989-3DB1-8FD3C2E68BD2}"/>
              </a:ext>
            </a:extLst>
          </p:cNvPr>
          <p:cNvPicPr>
            <a:picLocks noChangeAspect="1"/>
          </p:cNvPicPr>
          <p:nvPr/>
        </p:nvPicPr>
        <p:blipFill>
          <a:blip r:embed="rId3"/>
          <a:stretch>
            <a:fillRect/>
          </a:stretch>
        </p:blipFill>
        <p:spPr>
          <a:xfrm>
            <a:off x="398912" y="1544758"/>
            <a:ext cx="2278531" cy="3233919"/>
          </a:xfrm>
          <a:prstGeom prst="rect">
            <a:avLst/>
          </a:pr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A3F85DC9-42B9-08C6-3EAC-0E38D1C51AA5}"/>
              </a:ext>
            </a:extLst>
          </p:cNvPr>
          <p:cNvSpPr txBox="1"/>
          <p:nvPr/>
        </p:nvSpPr>
        <p:spPr>
          <a:xfrm>
            <a:off x="2833720" y="1499723"/>
            <a:ext cx="7647039"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Broad approach towards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End-of-Life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circularity</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of Lubricants and Greases: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Key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Circular Approach: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End-of-Life Focus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Smart Waste Management: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Cut waste, ensure safe disposal, and boost recycling and reuse.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Longer-Lasting Products: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Extend product life and improve lifecycle tracking.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Circular Design &amp; Sourcing: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Use materials and designs that support reuse and recycling.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Regulations &amp; Compliance: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Follow laws that support circular and responsible disposal.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Transparency &amp; Tracking: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Monitor lifecycle data to improve circular performance.</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B2CA450-4D1B-8A24-DB79-231F6231C02A}"/>
              </a:ext>
            </a:extLst>
          </p:cNvPr>
          <p:cNvPicPr>
            <a:picLocks noChangeAspect="1"/>
          </p:cNvPicPr>
          <p:nvPr/>
        </p:nvPicPr>
        <p:blipFill>
          <a:blip r:embed="rId4"/>
          <a:stretch>
            <a:fillRect/>
          </a:stretch>
        </p:blipFill>
        <p:spPr>
          <a:xfrm>
            <a:off x="959976" y="3968510"/>
            <a:ext cx="1128608" cy="462600"/>
          </a:xfrm>
          <a:prstGeom prst="rect">
            <a:avLst/>
          </a:prstGeom>
        </p:spPr>
      </p:pic>
      <p:sp>
        <p:nvSpPr>
          <p:cNvPr id="2" name="Title 1">
            <a:extLst>
              <a:ext uri="{FF2B5EF4-FFF2-40B4-BE49-F238E27FC236}">
                <a16:creationId xmlns:a16="http://schemas.microsoft.com/office/drawing/2014/main" id="{A20AE2F7-56F6-713D-B783-3ECDBE83322A}"/>
              </a:ext>
            </a:extLst>
          </p:cNvPr>
          <p:cNvSpPr>
            <a:spLocks noGrp="1"/>
          </p:cNvSpPr>
          <p:nvPr>
            <p:ph type="title"/>
          </p:nvPr>
        </p:nvSpPr>
        <p:spPr>
          <a:xfrm>
            <a:off x="595858" y="387615"/>
            <a:ext cx="10515600" cy="848351"/>
          </a:xfrm>
        </p:spPr>
        <p:txBody>
          <a:bodyPr/>
          <a:lstStyle/>
          <a:p>
            <a:r>
              <a:rPr lang="en-US" dirty="0">
                <a:latin typeface="Arial"/>
                <a:cs typeface="Arial"/>
              </a:rPr>
              <a:t>Lubricants and Greases </a:t>
            </a:r>
            <a:r>
              <a:rPr lang="en-US" b="1" dirty="0">
                <a:latin typeface="Arial"/>
                <a:cs typeface="Arial"/>
              </a:rPr>
              <a:t>End of Life</a:t>
            </a:r>
            <a:endParaRPr lang="en-US" b="1" dirty="0"/>
          </a:p>
        </p:txBody>
      </p:sp>
    </p:spTree>
    <p:extLst>
      <p:ext uri="{BB962C8B-B14F-4D97-AF65-F5344CB8AC3E}">
        <p14:creationId xmlns:p14="http://schemas.microsoft.com/office/powerpoint/2010/main" val="2645480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7F05B-1D06-9FE0-242A-74E7B0A3D86B}"/>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B123D99D-275C-BF56-5DD3-A2143A97F950}"/>
              </a:ext>
            </a:extLst>
          </p:cNvPr>
          <p:cNvSpPr/>
          <p:nvPr/>
        </p:nvSpPr>
        <p:spPr>
          <a:xfrm>
            <a:off x="1334077" y="1922650"/>
            <a:ext cx="1729789" cy="125010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9F703E5-49D0-86EE-A746-98340233C2F4}"/>
              </a:ext>
            </a:extLst>
          </p:cNvPr>
          <p:cNvSpPr/>
          <p:nvPr/>
        </p:nvSpPr>
        <p:spPr>
          <a:xfrm>
            <a:off x="3334858" y="1540463"/>
            <a:ext cx="3741046" cy="32041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C1B2E578-A47F-3294-CDA4-E37DCE731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471" y="1749264"/>
            <a:ext cx="4608741" cy="2693791"/>
          </a:xfrm>
          <a:prstGeom prst="rect">
            <a:avLst/>
          </a:prstGeom>
        </p:spPr>
      </p:pic>
      <p:sp>
        <p:nvSpPr>
          <p:cNvPr id="2" name="Title 1">
            <a:extLst>
              <a:ext uri="{FF2B5EF4-FFF2-40B4-BE49-F238E27FC236}">
                <a16:creationId xmlns:a16="http://schemas.microsoft.com/office/drawing/2014/main" id="{B23D4F72-7367-8DB7-068B-FF72CD1A07AF}"/>
              </a:ext>
            </a:extLst>
          </p:cNvPr>
          <p:cNvSpPr>
            <a:spLocks noGrp="1"/>
          </p:cNvSpPr>
          <p:nvPr>
            <p:ph type="title"/>
          </p:nvPr>
        </p:nvSpPr>
        <p:spPr>
          <a:xfrm>
            <a:off x="2841591" y="148856"/>
            <a:ext cx="7179596" cy="848351"/>
          </a:xfrm>
        </p:spPr>
        <p:txBody>
          <a:bodyPr>
            <a:normAutofit fontScale="90000"/>
          </a:bodyPr>
          <a:lstStyle/>
          <a:p>
            <a:r>
              <a:rPr lang="en-US" b="1" dirty="0">
                <a:latin typeface="Arial"/>
                <a:cs typeface="Arial"/>
              </a:rPr>
              <a:t>Lubricants and Greases </a:t>
            </a:r>
            <a:br>
              <a:rPr lang="en-US" b="1" dirty="0">
                <a:latin typeface="Arial"/>
                <a:cs typeface="Arial"/>
              </a:rPr>
            </a:br>
            <a:r>
              <a:rPr lang="en-US" b="1" dirty="0">
                <a:latin typeface="Arial"/>
                <a:cs typeface="Arial"/>
              </a:rPr>
              <a:t>End of Life</a:t>
            </a:r>
            <a:br>
              <a:rPr lang="en-US" b="1" dirty="0">
                <a:latin typeface="Arial"/>
                <a:cs typeface="Arial"/>
              </a:rPr>
            </a:br>
            <a:r>
              <a:rPr lang="en-US" sz="2000" dirty="0">
                <a:latin typeface="Arial"/>
                <a:cs typeface="Arial"/>
              </a:rPr>
              <a:t>Sustainable Best Practices</a:t>
            </a:r>
            <a:endParaRPr lang="en-US" sz="2000" dirty="0"/>
          </a:p>
        </p:txBody>
      </p:sp>
      <p:pic>
        <p:nvPicPr>
          <p:cNvPr id="6" name="Picture 5">
            <a:extLst>
              <a:ext uri="{FF2B5EF4-FFF2-40B4-BE49-F238E27FC236}">
                <a16:creationId xmlns:a16="http://schemas.microsoft.com/office/drawing/2014/main" id="{51E2E125-7739-97F7-0014-D7E87C3CC390}"/>
              </a:ext>
            </a:extLst>
          </p:cNvPr>
          <p:cNvPicPr>
            <a:picLocks noChangeAspect="1"/>
          </p:cNvPicPr>
          <p:nvPr/>
        </p:nvPicPr>
        <p:blipFill>
          <a:blip r:embed="rId4"/>
          <a:stretch>
            <a:fillRect/>
          </a:stretch>
        </p:blipFill>
        <p:spPr>
          <a:xfrm>
            <a:off x="1842131" y="148856"/>
            <a:ext cx="906460" cy="128653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9D877622-D2D4-C53F-8FA9-257F50A2217F}"/>
              </a:ext>
            </a:extLst>
          </p:cNvPr>
          <p:cNvPicPr>
            <a:picLocks noChangeAspect="1"/>
          </p:cNvPicPr>
          <p:nvPr/>
        </p:nvPicPr>
        <p:blipFill>
          <a:blip r:embed="rId5"/>
          <a:stretch>
            <a:fillRect/>
          </a:stretch>
        </p:blipFill>
        <p:spPr>
          <a:xfrm>
            <a:off x="163214" y="511270"/>
            <a:ext cx="1512376" cy="619901"/>
          </a:xfrm>
          <a:prstGeom prst="rect">
            <a:avLst/>
          </a:prstGeom>
        </p:spPr>
      </p:pic>
      <p:sp>
        <p:nvSpPr>
          <p:cNvPr id="29" name="Teardrop 3">
            <a:extLst>
              <a:ext uri="{FF2B5EF4-FFF2-40B4-BE49-F238E27FC236}">
                <a16:creationId xmlns:a16="http://schemas.microsoft.com/office/drawing/2014/main" id="{F8851B25-4C20-B31A-B704-A0654BD31D1F}"/>
              </a:ext>
            </a:extLst>
          </p:cNvPr>
          <p:cNvSpPr/>
          <p:nvPr/>
        </p:nvSpPr>
        <p:spPr>
          <a:xfrm>
            <a:off x="9722569"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ardrop 3">
            <a:extLst>
              <a:ext uri="{FF2B5EF4-FFF2-40B4-BE49-F238E27FC236}">
                <a16:creationId xmlns:a16="http://schemas.microsoft.com/office/drawing/2014/main" id="{57F97F40-D65B-28A4-EE5E-B1E6814BDFA8}"/>
              </a:ext>
            </a:extLst>
          </p:cNvPr>
          <p:cNvSpPr/>
          <p:nvPr/>
        </p:nvSpPr>
        <p:spPr>
          <a:xfrm>
            <a:off x="10915170" y="515743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ardrop 3">
            <a:extLst>
              <a:ext uri="{FF2B5EF4-FFF2-40B4-BE49-F238E27FC236}">
                <a16:creationId xmlns:a16="http://schemas.microsoft.com/office/drawing/2014/main" id="{2BCF10CA-3FDD-21F9-0F04-B6D08671D452}"/>
              </a:ext>
            </a:extLst>
          </p:cNvPr>
          <p:cNvSpPr/>
          <p:nvPr/>
        </p:nvSpPr>
        <p:spPr>
          <a:xfrm>
            <a:off x="8529968" y="516568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ardrop 3">
            <a:extLst>
              <a:ext uri="{FF2B5EF4-FFF2-40B4-BE49-F238E27FC236}">
                <a16:creationId xmlns:a16="http://schemas.microsoft.com/office/drawing/2014/main" id="{49029F8C-7B04-B9E4-9C4B-CFCF88A94399}"/>
              </a:ext>
            </a:extLst>
          </p:cNvPr>
          <p:cNvSpPr/>
          <p:nvPr/>
        </p:nvSpPr>
        <p:spPr>
          <a:xfrm>
            <a:off x="6144766"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ardrop 3">
            <a:extLst>
              <a:ext uri="{FF2B5EF4-FFF2-40B4-BE49-F238E27FC236}">
                <a16:creationId xmlns:a16="http://schemas.microsoft.com/office/drawing/2014/main" id="{59DA24F6-24DA-70C5-AF81-953C9ED35534}"/>
              </a:ext>
            </a:extLst>
          </p:cNvPr>
          <p:cNvSpPr/>
          <p:nvPr/>
        </p:nvSpPr>
        <p:spPr>
          <a:xfrm>
            <a:off x="7337367"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ardrop 3">
            <a:extLst>
              <a:ext uri="{FF2B5EF4-FFF2-40B4-BE49-F238E27FC236}">
                <a16:creationId xmlns:a16="http://schemas.microsoft.com/office/drawing/2014/main" id="{0D472D5C-28AC-6CBE-99B7-83AB9F074F4E}"/>
              </a:ext>
            </a:extLst>
          </p:cNvPr>
          <p:cNvSpPr/>
          <p:nvPr/>
        </p:nvSpPr>
        <p:spPr>
          <a:xfrm>
            <a:off x="4952165" y="5173832"/>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ardrop 3">
            <a:extLst>
              <a:ext uri="{FF2B5EF4-FFF2-40B4-BE49-F238E27FC236}">
                <a16:creationId xmlns:a16="http://schemas.microsoft.com/office/drawing/2014/main" id="{E4B69208-BB4B-A4EF-DF74-27E27F8A5B7B}"/>
              </a:ext>
            </a:extLst>
          </p:cNvPr>
          <p:cNvSpPr/>
          <p:nvPr/>
        </p:nvSpPr>
        <p:spPr>
          <a:xfrm>
            <a:off x="2566963" y="518186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ardrop 3">
            <a:extLst>
              <a:ext uri="{FF2B5EF4-FFF2-40B4-BE49-F238E27FC236}">
                <a16:creationId xmlns:a16="http://schemas.microsoft.com/office/drawing/2014/main" id="{7437B4A9-A801-0D40-3A10-D3C52BB381FD}"/>
              </a:ext>
            </a:extLst>
          </p:cNvPr>
          <p:cNvSpPr/>
          <p:nvPr/>
        </p:nvSpPr>
        <p:spPr>
          <a:xfrm>
            <a:off x="3759564"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ardrop 3">
            <a:extLst>
              <a:ext uri="{FF2B5EF4-FFF2-40B4-BE49-F238E27FC236}">
                <a16:creationId xmlns:a16="http://schemas.microsoft.com/office/drawing/2014/main" id="{CD2B5AC5-F006-70BB-0165-77AE6A37CDEC}"/>
              </a:ext>
            </a:extLst>
          </p:cNvPr>
          <p:cNvSpPr/>
          <p:nvPr/>
        </p:nvSpPr>
        <p:spPr>
          <a:xfrm>
            <a:off x="1374362" y="518197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ardrop 3">
            <a:extLst>
              <a:ext uri="{FF2B5EF4-FFF2-40B4-BE49-F238E27FC236}">
                <a16:creationId xmlns:a16="http://schemas.microsoft.com/office/drawing/2014/main" id="{19942D15-FE7B-0949-7BCC-8DC35A7876EE}"/>
              </a:ext>
            </a:extLst>
          </p:cNvPr>
          <p:cNvSpPr/>
          <p:nvPr/>
        </p:nvSpPr>
        <p:spPr>
          <a:xfrm>
            <a:off x="181761" y="5165579"/>
            <a:ext cx="1093387" cy="809183"/>
          </a:xfrm>
          <a:prstGeom prst="teardrop">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1C979A9D-38D8-400C-AAC6-1E042159A838}"/>
              </a:ext>
            </a:extLst>
          </p:cNvPr>
          <p:cNvSpPr txBox="1"/>
          <p:nvPr/>
        </p:nvSpPr>
        <p:spPr>
          <a:xfrm>
            <a:off x="170293" y="5213765"/>
            <a:ext cx="11671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Sustainable Waste Management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B10AE5A1-0274-99A6-6885-06274878B1CD}"/>
              </a:ext>
            </a:extLst>
          </p:cNvPr>
          <p:cNvSpPr txBox="1"/>
          <p:nvPr/>
        </p:nvSpPr>
        <p:spPr>
          <a:xfrm>
            <a:off x="1573194" y="5331192"/>
            <a:ext cx="1163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Portfolio Strategy</a:t>
            </a:r>
          </a:p>
        </p:txBody>
      </p:sp>
      <p:sp>
        <p:nvSpPr>
          <p:cNvPr id="53" name="TextBox 52">
            <a:extLst>
              <a:ext uri="{FF2B5EF4-FFF2-40B4-BE49-F238E27FC236}">
                <a16:creationId xmlns:a16="http://schemas.microsoft.com/office/drawing/2014/main" id="{704A6914-591F-496F-8085-858B61F39A3B}"/>
              </a:ext>
            </a:extLst>
          </p:cNvPr>
          <p:cNvSpPr txBox="1"/>
          <p:nvPr/>
        </p:nvSpPr>
        <p:spPr>
          <a:xfrm>
            <a:off x="2616569" y="5423524"/>
            <a:ext cx="10933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p:txBody>
      </p:sp>
      <p:sp>
        <p:nvSpPr>
          <p:cNvPr id="55" name="TextBox 54">
            <a:extLst>
              <a:ext uri="{FF2B5EF4-FFF2-40B4-BE49-F238E27FC236}">
                <a16:creationId xmlns:a16="http://schemas.microsoft.com/office/drawing/2014/main" id="{8FFDDEC5-E0EC-D185-D864-72C95C354160}"/>
              </a:ext>
            </a:extLst>
          </p:cNvPr>
          <p:cNvSpPr txBox="1"/>
          <p:nvPr/>
        </p:nvSpPr>
        <p:spPr>
          <a:xfrm>
            <a:off x="5134046" y="5398429"/>
            <a:ext cx="9115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Packaging</a:t>
            </a:r>
          </a:p>
        </p:txBody>
      </p:sp>
      <p:sp>
        <p:nvSpPr>
          <p:cNvPr id="56" name="TextBox 55">
            <a:extLst>
              <a:ext uri="{FF2B5EF4-FFF2-40B4-BE49-F238E27FC236}">
                <a16:creationId xmlns:a16="http://schemas.microsoft.com/office/drawing/2014/main" id="{A41373B6-56EE-7C22-AFF4-3AF2ACC8239C}"/>
              </a:ext>
            </a:extLst>
          </p:cNvPr>
          <p:cNvSpPr txBox="1"/>
          <p:nvPr/>
        </p:nvSpPr>
        <p:spPr>
          <a:xfrm>
            <a:off x="7565967" y="5423523"/>
            <a:ext cx="12595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Disposal</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6DF5EFF4-943C-2675-A039-F41FBC57636A}"/>
              </a:ext>
            </a:extLst>
          </p:cNvPr>
          <p:cNvSpPr txBox="1"/>
          <p:nvPr/>
        </p:nvSpPr>
        <p:spPr>
          <a:xfrm>
            <a:off x="9575431" y="5306097"/>
            <a:ext cx="147743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Regulatory Compliance</a:t>
            </a:r>
          </a:p>
        </p:txBody>
      </p:sp>
      <p:sp>
        <p:nvSpPr>
          <p:cNvPr id="58" name="TextBox 57">
            <a:extLst>
              <a:ext uri="{FF2B5EF4-FFF2-40B4-BE49-F238E27FC236}">
                <a16:creationId xmlns:a16="http://schemas.microsoft.com/office/drawing/2014/main" id="{92E370B5-CC9F-A9CA-0C0E-8813148ECCE3}"/>
              </a:ext>
            </a:extLst>
          </p:cNvPr>
          <p:cNvSpPr txBox="1"/>
          <p:nvPr/>
        </p:nvSpPr>
        <p:spPr>
          <a:xfrm>
            <a:off x="11009660" y="5306097"/>
            <a:ext cx="9424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EU Member State Data</a:t>
            </a:r>
          </a:p>
        </p:txBody>
      </p:sp>
      <p:sp>
        <p:nvSpPr>
          <p:cNvPr id="60" name="TextBox 59">
            <a:extLst>
              <a:ext uri="{FF2B5EF4-FFF2-40B4-BE49-F238E27FC236}">
                <a16:creationId xmlns:a16="http://schemas.microsoft.com/office/drawing/2014/main" id="{8C69EC74-089A-FD0B-8FAC-A3FC0580C503}"/>
              </a:ext>
            </a:extLst>
          </p:cNvPr>
          <p:cNvSpPr txBox="1"/>
          <p:nvPr/>
        </p:nvSpPr>
        <p:spPr>
          <a:xfrm>
            <a:off x="3809170" y="5306097"/>
            <a:ext cx="1067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Waste Reduction</a:t>
            </a:r>
          </a:p>
        </p:txBody>
      </p:sp>
      <p:sp>
        <p:nvSpPr>
          <p:cNvPr id="61" name="TextBox 60">
            <a:extLst>
              <a:ext uri="{FF2B5EF4-FFF2-40B4-BE49-F238E27FC236}">
                <a16:creationId xmlns:a16="http://schemas.microsoft.com/office/drawing/2014/main" id="{F97F8617-E96B-38DE-D022-A3CC20CC3FA0}"/>
              </a:ext>
            </a:extLst>
          </p:cNvPr>
          <p:cNvSpPr txBox="1"/>
          <p:nvPr/>
        </p:nvSpPr>
        <p:spPr>
          <a:xfrm>
            <a:off x="6024589" y="5339337"/>
            <a:ext cx="13217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Storage and Handling</a:t>
            </a:r>
          </a:p>
        </p:txBody>
      </p:sp>
      <p:sp>
        <p:nvSpPr>
          <p:cNvPr id="62" name="TextBox 61">
            <a:extLst>
              <a:ext uri="{FF2B5EF4-FFF2-40B4-BE49-F238E27FC236}">
                <a16:creationId xmlns:a16="http://schemas.microsoft.com/office/drawing/2014/main" id="{F5E3228F-0CAC-3671-219E-4D73E694153B}"/>
              </a:ext>
            </a:extLst>
          </p:cNvPr>
          <p:cNvSpPr txBox="1"/>
          <p:nvPr/>
        </p:nvSpPr>
        <p:spPr>
          <a:xfrm>
            <a:off x="8558972" y="5331189"/>
            <a:ext cx="115887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Application Advice</a:t>
            </a:r>
          </a:p>
        </p:txBody>
      </p:sp>
      <p:sp>
        <p:nvSpPr>
          <p:cNvPr id="63" name="TextBox 62">
            <a:extLst>
              <a:ext uri="{FF2B5EF4-FFF2-40B4-BE49-F238E27FC236}">
                <a16:creationId xmlns:a16="http://schemas.microsoft.com/office/drawing/2014/main" id="{305DB9EE-A2D3-FCD3-049E-A183AB79F984}"/>
              </a:ext>
            </a:extLst>
          </p:cNvPr>
          <p:cNvSpPr txBox="1"/>
          <p:nvPr/>
        </p:nvSpPr>
        <p:spPr>
          <a:xfrm>
            <a:off x="1064218"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1E8CF49D-E823-3106-B4A0-64677C00CA2A}"/>
              </a:ext>
            </a:extLst>
          </p:cNvPr>
          <p:cNvSpPr txBox="1"/>
          <p:nvPr/>
        </p:nvSpPr>
        <p:spPr>
          <a:xfrm>
            <a:off x="2254057"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F86A6929-EAB3-C2CD-FA25-135FC478EB3E}"/>
              </a:ext>
            </a:extLst>
          </p:cNvPr>
          <p:cNvSpPr txBox="1"/>
          <p:nvPr/>
        </p:nvSpPr>
        <p:spPr>
          <a:xfrm>
            <a:off x="3446658" y="4918421"/>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9716D71F-3DCC-DAD9-70BA-E8E8897194A4}"/>
              </a:ext>
            </a:extLst>
          </p:cNvPr>
          <p:cNvSpPr txBox="1"/>
          <p:nvPr/>
        </p:nvSpPr>
        <p:spPr>
          <a:xfrm>
            <a:off x="4615640" y="49075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649B77B2-A733-4104-4406-3DF4BA150248}"/>
              </a:ext>
            </a:extLst>
          </p:cNvPr>
          <p:cNvSpPr txBox="1"/>
          <p:nvPr/>
        </p:nvSpPr>
        <p:spPr>
          <a:xfrm>
            <a:off x="5824811" y="491287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7BE68521-91D9-2930-7186-9B61DC7DFE00}"/>
              </a:ext>
            </a:extLst>
          </p:cNvPr>
          <p:cNvSpPr txBox="1"/>
          <p:nvPr/>
        </p:nvSpPr>
        <p:spPr>
          <a:xfrm>
            <a:off x="7010363"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0A92CDE9-2215-6188-5092-248EDCD1A93B}"/>
              </a:ext>
            </a:extLst>
          </p:cNvPr>
          <p:cNvSpPr txBox="1"/>
          <p:nvPr/>
        </p:nvSpPr>
        <p:spPr>
          <a:xfrm>
            <a:off x="8165093" y="491842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2EA92110-592B-D6B8-3EA0-8590ECD2AD8B}"/>
              </a:ext>
            </a:extLst>
          </p:cNvPr>
          <p:cNvSpPr txBox="1"/>
          <p:nvPr/>
        </p:nvSpPr>
        <p:spPr>
          <a:xfrm>
            <a:off x="9319823" y="490314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8E34CC96-9454-D11E-44AF-0104FAB6EEF6}"/>
              </a:ext>
            </a:extLst>
          </p:cNvPr>
          <p:cNvSpPr txBox="1"/>
          <p:nvPr/>
        </p:nvSpPr>
        <p:spPr>
          <a:xfrm>
            <a:off x="10480759" y="4897881"/>
            <a:ext cx="3894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B6354728-16DA-1FC2-F158-9B824F5702E7}"/>
              </a:ext>
            </a:extLst>
          </p:cNvPr>
          <p:cNvSpPr txBox="1"/>
          <p:nvPr/>
        </p:nvSpPr>
        <p:spPr>
          <a:xfrm>
            <a:off x="11689930" y="488043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5766E461-D1B4-FF2D-FAAA-E956B8EC4931}"/>
              </a:ext>
            </a:extLst>
          </p:cNvPr>
          <p:cNvCxnSpPr>
            <a:cxnSpLocks/>
          </p:cNvCxnSpPr>
          <p:nvPr/>
        </p:nvCxnSpPr>
        <p:spPr>
          <a:xfrm>
            <a:off x="1199147" y="1972340"/>
            <a:ext cx="0" cy="2981951"/>
          </a:xfrm>
          <a:prstGeom prst="line">
            <a:avLst/>
          </a:prstGeom>
          <a:ln>
            <a:headEnd type="oval" w="lg" len="lg"/>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1CCD499E-85EA-3356-B49F-E9D67E14FFA3}"/>
              </a:ext>
            </a:extLst>
          </p:cNvPr>
          <p:cNvSpPr txBox="1"/>
          <p:nvPr/>
        </p:nvSpPr>
        <p:spPr>
          <a:xfrm>
            <a:off x="1269833" y="1882581"/>
            <a:ext cx="1765764" cy="1292662"/>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Optimize waste oil handling to reduce environmental impact while boosting recovery, recycling, and reuse.</a:t>
            </a:r>
          </a:p>
        </p:txBody>
      </p:sp>
      <p:sp>
        <p:nvSpPr>
          <p:cNvPr id="17" name="TextBox 16">
            <a:extLst>
              <a:ext uri="{FF2B5EF4-FFF2-40B4-BE49-F238E27FC236}">
                <a16:creationId xmlns:a16="http://schemas.microsoft.com/office/drawing/2014/main" id="{E8FD5A64-CB63-7194-E77F-27F513428920}"/>
              </a:ext>
            </a:extLst>
          </p:cNvPr>
          <p:cNvSpPr txBox="1"/>
          <p:nvPr/>
        </p:nvSpPr>
        <p:spPr>
          <a:xfrm>
            <a:off x="3373920" y="1540463"/>
            <a:ext cx="385619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Challenge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Lubricants degrade over time due to contamination, additive depletion, and oxidation.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Waste oil contains hazardous substances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Improper disposal = environmental &amp; health risks.</a:t>
            </a:r>
          </a:p>
        </p:txBody>
      </p:sp>
      <p:sp>
        <p:nvSpPr>
          <p:cNvPr id="18" name="TextBox 17">
            <a:extLst>
              <a:ext uri="{FF2B5EF4-FFF2-40B4-BE49-F238E27FC236}">
                <a16:creationId xmlns:a16="http://schemas.microsoft.com/office/drawing/2014/main" id="{23F4D32E-1E32-B1B0-B077-AC7048B109CC}"/>
              </a:ext>
            </a:extLst>
          </p:cNvPr>
          <p:cNvSpPr txBox="1"/>
          <p:nvPr/>
        </p:nvSpPr>
        <p:spPr>
          <a:xfrm>
            <a:off x="3364783" y="2618488"/>
            <a:ext cx="430449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Circular Economy &amp; Waste Hierarchy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Goal:</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Close the loop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Waste Hierarchy</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(EU Directive 2008/98/EC)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6B5C362-BCB1-66A7-9601-1DF829CB3445}"/>
              </a:ext>
            </a:extLst>
          </p:cNvPr>
          <p:cNvSpPr txBox="1"/>
          <p:nvPr/>
        </p:nvSpPr>
        <p:spPr>
          <a:xfrm>
            <a:off x="3334858" y="3290262"/>
            <a:ext cx="374104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Key Tools &amp; Concepts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10R Framework, from Refuse to Recover. Expand waste management options.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EPR (Extended Producer Responsibility), responsible end-of-life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LCA Studies, e.g. regeneration as sustainable waste oil treatment.</a:t>
            </a:r>
          </a:p>
        </p:txBody>
      </p:sp>
      <p:sp>
        <p:nvSpPr>
          <p:cNvPr id="26" name="Isosceles Triangle 25">
            <a:extLst>
              <a:ext uri="{FF2B5EF4-FFF2-40B4-BE49-F238E27FC236}">
                <a16:creationId xmlns:a16="http://schemas.microsoft.com/office/drawing/2014/main" id="{25A22550-C122-9690-5E44-A556BA956217}"/>
              </a:ext>
            </a:extLst>
          </p:cNvPr>
          <p:cNvSpPr/>
          <p:nvPr/>
        </p:nvSpPr>
        <p:spPr>
          <a:xfrm rot="5400000">
            <a:off x="5732827" y="2946458"/>
            <a:ext cx="3204199" cy="392211"/>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Isosceles Triangle 27">
            <a:extLst>
              <a:ext uri="{FF2B5EF4-FFF2-40B4-BE49-F238E27FC236}">
                <a16:creationId xmlns:a16="http://schemas.microsoft.com/office/drawing/2014/main" id="{3FC4CEA8-3501-7628-7B81-0439EFE28A7C}"/>
              </a:ext>
            </a:extLst>
          </p:cNvPr>
          <p:cNvSpPr/>
          <p:nvPr/>
        </p:nvSpPr>
        <p:spPr>
          <a:xfrm rot="5400000">
            <a:off x="2578585" y="2468769"/>
            <a:ext cx="1241252" cy="166723"/>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671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E5B53-C300-8639-A117-92F5C964C14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EEA5A1E-4CEC-7CE2-ACBC-2AC0A8ABDB70}"/>
              </a:ext>
            </a:extLst>
          </p:cNvPr>
          <p:cNvSpPr/>
          <p:nvPr/>
        </p:nvSpPr>
        <p:spPr>
          <a:xfrm>
            <a:off x="6069259" y="1827050"/>
            <a:ext cx="1107718" cy="18928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C0663D1-4931-9EEA-5492-ACD4982A59FB}"/>
              </a:ext>
            </a:extLst>
          </p:cNvPr>
          <p:cNvSpPr/>
          <p:nvPr/>
        </p:nvSpPr>
        <p:spPr>
          <a:xfrm>
            <a:off x="7565966" y="1097433"/>
            <a:ext cx="4442579" cy="35548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41567F-DA33-1DA8-5075-9A52148107FB}"/>
              </a:ext>
            </a:extLst>
          </p:cNvPr>
          <p:cNvSpPr>
            <a:spLocks noGrp="1"/>
          </p:cNvSpPr>
          <p:nvPr>
            <p:ph type="title"/>
          </p:nvPr>
        </p:nvSpPr>
        <p:spPr>
          <a:xfrm>
            <a:off x="2841591" y="148856"/>
            <a:ext cx="7179596" cy="848351"/>
          </a:xfrm>
        </p:spPr>
        <p:txBody>
          <a:bodyPr>
            <a:normAutofit fontScale="90000"/>
          </a:bodyPr>
          <a:lstStyle/>
          <a:p>
            <a:r>
              <a:rPr lang="en-US" b="1" dirty="0">
                <a:latin typeface="Arial"/>
                <a:cs typeface="Arial"/>
              </a:rPr>
              <a:t>Lubricants and Greases </a:t>
            </a:r>
            <a:br>
              <a:rPr lang="en-US" b="1" dirty="0">
                <a:latin typeface="Arial"/>
                <a:cs typeface="Arial"/>
              </a:rPr>
            </a:br>
            <a:r>
              <a:rPr lang="en-US" b="1" dirty="0">
                <a:latin typeface="Arial"/>
                <a:cs typeface="Arial"/>
              </a:rPr>
              <a:t>End of Life</a:t>
            </a:r>
            <a:br>
              <a:rPr lang="en-US" b="1" dirty="0">
                <a:latin typeface="Arial"/>
                <a:cs typeface="Arial"/>
              </a:rPr>
            </a:br>
            <a:r>
              <a:rPr lang="en-US" sz="2000" dirty="0">
                <a:latin typeface="Arial"/>
                <a:cs typeface="Arial"/>
              </a:rPr>
              <a:t>Sustainable Best Practices</a:t>
            </a:r>
            <a:endParaRPr lang="en-US" sz="2000" dirty="0"/>
          </a:p>
        </p:txBody>
      </p:sp>
      <p:pic>
        <p:nvPicPr>
          <p:cNvPr id="6" name="Picture 5">
            <a:extLst>
              <a:ext uri="{FF2B5EF4-FFF2-40B4-BE49-F238E27FC236}">
                <a16:creationId xmlns:a16="http://schemas.microsoft.com/office/drawing/2014/main" id="{95F22130-FAF8-51A4-80E3-43FE974A6736}"/>
              </a:ext>
            </a:extLst>
          </p:cNvPr>
          <p:cNvPicPr>
            <a:picLocks noChangeAspect="1"/>
          </p:cNvPicPr>
          <p:nvPr/>
        </p:nvPicPr>
        <p:blipFill>
          <a:blip r:embed="rId3"/>
          <a:stretch>
            <a:fillRect/>
          </a:stretch>
        </p:blipFill>
        <p:spPr>
          <a:xfrm>
            <a:off x="1842131" y="148856"/>
            <a:ext cx="906460" cy="128653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556EF66A-7CFA-6FAE-ED89-44C91D60FE49}"/>
              </a:ext>
            </a:extLst>
          </p:cNvPr>
          <p:cNvPicPr>
            <a:picLocks noChangeAspect="1"/>
          </p:cNvPicPr>
          <p:nvPr/>
        </p:nvPicPr>
        <p:blipFill>
          <a:blip r:embed="rId4"/>
          <a:stretch>
            <a:fillRect/>
          </a:stretch>
        </p:blipFill>
        <p:spPr>
          <a:xfrm>
            <a:off x="163214" y="511270"/>
            <a:ext cx="1512376" cy="619901"/>
          </a:xfrm>
          <a:prstGeom prst="rect">
            <a:avLst/>
          </a:prstGeom>
        </p:spPr>
      </p:pic>
      <p:sp>
        <p:nvSpPr>
          <p:cNvPr id="29" name="Teardrop 3">
            <a:extLst>
              <a:ext uri="{FF2B5EF4-FFF2-40B4-BE49-F238E27FC236}">
                <a16:creationId xmlns:a16="http://schemas.microsoft.com/office/drawing/2014/main" id="{4D733CD9-C58D-80E8-7DD8-67CB0A2A0DA6}"/>
              </a:ext>
            </a:extLst>
          </p:cNvPr>
          <p:cNvSpPr/>
          <p:nvPr/>
        </p:nvSpPr>
        <p:spPr>
          <a:xfrm>
            <a:off x="9722569"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ardrop 3">
            <a:extLst>
              <a:ext uri="{FF2B5EF4-FFF2-40B4-BE49-F238E27FC236}">
                <a16:creationId xmlns:a16="http://schemas.microsoft.com/office/drawing/2014/main" id="{DCA6B82A-2023-A27B-9955-07D14B3DAD61}"/>
              </a:ext>
            </a:extLst>
          </p:cNvPr>
          <p:cNvSpPr/>
          <p:nvPr/>
        </p:nvSpPr>
        <p:spPr>
          <a:xfrm>
            <a:off x="10915170" y="515743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ardrop 3">
            <a:extLst>
              <a:ext uri="{FF2B5EF4-FFF2-40B4-BE49-F238E27FC236}">
                <a16:creationId xmlns:a16="http://schemas.microsoft.com/office/drawing/2014/main" id="{0E59EF03-4874-CAC4-4E75-7E312E5957BF}"/>
              </a:ext>
            </a:extLst>
          </p:cNvPr>
          <p:cNvSpPr/>
          <p:nvPr/>
        </p:nvSpPr>
        <p:spPr>
          <a:xfrm>
            <a:off x="8529968" y="516568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ardrop 3">
            <a:extLst>
              <a:ext uri="{FF2B5EF4-FFF2-40B4-BE49-F238E27FC236}">
                <a16:creationId xmlns:a16="http://schemas.microsoft.com/office/drawing/2014/main" id="{7C9B6BF3-EEA5-D944-E002-3E2394A03A72}"/>
              </a:ext>
            </a:extLst>
          </p:cNvPr>
          <p:cNvSpPr/>
          <p:nvPr/>
        </p:nvSpPr>
        <p:spPr>
          <a:xfrm>
            <a:off x="6144766"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ardrop 3">
            <a:extLst>
              <a:ext uri="{FF2B5EF4-FFF2-40B4-BE49-F238E27FC236}">
                <a16:creationId xmlns:a16="http://schemas.microsoft.com/office/drawing/2014/main" id="{3BA0760D-63E0-1187-35D6-4BEE25C4CB5B}"/>
              </a:ext>
            </a:extLst>
          </p:cNvPr>
          <p:cNvSpPr/>
          <p:nvPr/>
        </p:nvSpPr>
        <p:spPr>
          <a:xfrm>
            <a:off x="7337367"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ardrop 3">
            <a:extLst>
              <a:ext uri="{FF2B5EF4-FFF2-40B4-BE49-F238E27FC236}">
                <a16:creationId xmlns:a16="http://schemas.microsoft.com/office/drawing/2014/main" id="{F7529B71-EAC7-C3F7-3E65-DCE12FBAC87E}"/>
              </a:ext>
            </a:extLst>
          </p:cNvPr>
          <p:cNvSpPr/>
          <p:nvPr/>
        </p:nvSpPr>
        <p:spPr>
          <a:xfrm>
            <a:off x="4952165" y="5173832"/>
            <a:ext cx="1093387" cy="809183"/>
          </a:xfrm>
          <a:prstGeom prst="teardrop">
            <a:avLst/>
          </a:prstGeom>
          <a:solidFill>
            <a:srgbClr val="F7712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ardrop 3">
            <a:extLst>
              <a:ext uri="{FF2B5EF4-FFF2-40B4-BE49-F238E27FC236}">
                <a16:creationId xmlns:a16="http://schemas.microsoft.com/office/drawing/2014/main" id="{44346387-BC49-2D61-9FD1-33112F5F3128}"/>
              </a:ext>
            </a:extLst>
          </p:cNvPr>
          <p:cNvSpPr/>
          <p:nvPr/>
        </p:nvSpPr>
        <p:spPr>
          <a:xfrm>
            <a:off x="2566963" y="518186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ardrop 3">
            <a:extLst>
              <a:ext uri="{FF2B5EF4-FFF2-40B4-BE49-F238E27FC236}">
                <a16:creationId xmlns:a16="http://schemas.microsoft.com/office/drawing/2014/main" id="{4C4995F8-CD20-CE39-138D-DC70E83E4EF9}"/>
              </a:ext>
            </a:extLst>
          </p:cNvPr>
          <p:cNvSpPr/>
          <p:nvPr/>
        </p:nvSpPr>
        <p:spPr>
          <a:xfrm>
            <a:off x="3759564"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ardrop 3">
            <a:extLst>
              <a:ext uri="{FF2B5EF4-FFF2-40B4-BE49-F238E27FC236}">
                <a16:creationId xmlns:a16="http://schemas.microsoft.com/office/drawing/2014/main" id="{A837D4C7-433B-9ABE-7262-F649D276BA04}"/>
              </a:ext>
            </a:extLst>
          </p:cNvPr>
          <p:cNvSpPr/>
          <p:nvPr/>
        </p:nvSpPr>
        <p:spPr>
          <a:xfrm>
            <a:off x="1374362" y="518197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ardrop 3">
            <a:extLst>
              <a:ext uri="{FF2B5EF4-FFF2-40B4-BE49-F238E27FC236}">
                <a16:creationId xmlns:a16="http://schemas.microsoft.com/office/drawing/2014/main" id="{71F38EE9-2C9C-326E-556B-A52A7141FF7E}"/>
              </a:ext>
            </a:extLst>
          </p:cNvPr>
          <p:cNvSpPr/>
          <p:nvPr/>
        </p:nvSpPr>
        <p:spPr>
          <a:xfrm>
            <a:off x="181761"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E53AF0F7-D0A8-79FE-7318-E6C717CA677E}"/>
              </a:ext>
            </a:extLst>
          </p:cNvPr>
          <p:cNvSpPr txBox="1"/>
          <p:nvPr/>
        </p:nvSpPr>
        <p:spPr>
          <a:xfrm>
            <a:off x="170293" y="5213765"/>
            <a:ext cx="11671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Sustainable Waste Management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D65F2E4D-F77D-C27B-C7ED-33B0A3F5EF0E}"/>
              </a:ext>
            </a:extLst>
          </p:cNvPr>
          <p:cNvSpPr txBox="1"/>
          <p:nvPr/>
        </p:nvSpPr>
        <p:spPr>
          <a:xfrm>
            <a:off x="1573194" y="5331192"/>
            <a:ext cx="1163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Portfolio Strategy</a:t>
            </a:r>
          </a:p>
        </p:txBody>
      </p:sp>
      <p:sp>
        <p:nvSpPr>
          <p:cNvPr id="53" name="TextBox 52">
            <a:extLst>
              <a:ext uri="{FF2B5EF4-FFF2-40B4-BE49-F238E27FC236}">
                <a16:creationId xmlns:a16="http://schemas.microsoft.com/office/drawing/2014/main" id="{144D0D18-BC8C-AF9E-09D5-9ABC3501AD5C}"/>
              </a:ext>
            </a:extLst>
          </p:cNvPr>
          <p:cNvSpPr txBox="1"/>
          <p:nvPr/>
        </p:nvSpPr>
        <p:spPr>
          <a:xfrm>
            <a:off x="2616569" y="5423524"/>
            <a:ext cx="10933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p:txBody>
      </p:sp>
      <p:sp>
        <p:nvSpPr>
          <p:cNvPr id="55" name="TextBox 54">
            <a:extLst>
              <a:ext uri="{FF2B5EF4-FFF2-40B4-BE49-F238E27FC236}">
                <a16:creationId xmlns:a16="http://schemas.microsoft.com/office/drawing/2014/main" id="{EB718369-7705-CCBC-52B1-C75133C53162}"/>
              </a:ext>
            </a:extLst>
          </p:cNvPr>
          <p:cNvSpPr txBox="1"/>
          <p:nvPr/>
        </p:nvSpPr>
        <p:spPr>
          <a:xfrm>
            <a:off x="5134046" y="5398429"/>
            <a:ext cx="9115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Packaging</a:t>
            </a:r>
          </a:p>
        </p:txBody>
      </p:sp>
      <p:sp>
        <p:nvSpPr>
          <p:cNvPr id="56" name="TextBox 55">
            <a:extLst>
              <a:ext uri="{FF2B5EF4-FFF2-40B4-BE49-F238E27FC236}">
                <a16:creationId xmlns:a16="http://schemas.microsoft.com/office/drawing/2014/main" id="{2BA14317-2F3B-46E4-33E0-35ABF001B9A0}"/>
              </a:ext>
            </a:extLst>
          </p:cNvPr>
          <p:cNvSpPr txBox="1"/>
          <p:nvPr/>
        </p:nvSpPr>
        <p:spPr>
          <a:xfrm>
            <a:off x="7565967" y="5423523"/>
            <a:ext cx="12595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Disposal</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42791656-28DF-E1D5-DA08-F487CF0BFA9C}"/>
              </a:ext>
            </a:extLst>
          </p:cNvPr>
          <p:cNvSpPr txBox="1"/>
          <p:nvPr/>
        </p:nvSpPr>
        <p:spPr>
          <a:xfrm>
            <a:off x="9575431" y="5306097"/>
            <a:ext cx="147743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Regulatory Compliance</a:t>
            </a:r>
          </a:p>
        </p:txBody>
      </p:sp>
      <p:sp>
        <p:nvSpPr>
          <p:cNvPr id="58" name="TextBox 57">
            <a:extLst>
              <a:ext uri="{FF2B5EF4-FFF2-40B4-BE49-F238E27FC236}">
                <a16:creationId xmlns:a16="http://schemas.microsoft.com/office/drawing/2014/main" id="{C2CA2D73-0F4B-4857-F59D-7D852CF2E9E6}"/>
              </a:ext>
            </a:extLst>
          </p:cNvPr>
          <p:cNvSpPr txBox="1"/>
          <p:nvPr/>
        </p:nvSpPr>
        <p:spPr>
          <a:xfrm>
            <a:off x="11009660" y="5306097"/>
            <a:ext cx="9424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EU Member State Data</a:t>
            </a:r>
          </a:p>
        </p:txBody>
      </p:sp>
      <p:sp>
        <p:nvSpPr>
          <p:cNvPr id="60" name="TextBox 59">
            <a:extLst>
              <a:ext uri="{FF2B5EF4-FFF2-40B4-BE49-F238E27FC236}">
                <a16:creationId xmlns:a16="http://schemas.microsoft.com/office/drawing/2014/main" id="{C8B9F13B-D6DD-7E64-589E-8D8B14063537}"/>
              </a:ext>
            </a:extLst>
          </p:cNvPr>
          <p:cNvSpPr txBox="1"/>
          <p:nvPr/>
        </p:nvSpPr>
        <p:spPr>
          <a:xfrm>
            <a:off x="3809170" y="5306097"/>
            <a:ext cx="1067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Waste Reduction</a:t>
            </a:r>
          </a:p>
        </p:txBody>
      </p:sp>
      <p:sp>
        <p:nvSpPr>
          <p:cNvPr id="61" name="TextBox 60">
            <a:extLst>
              <a:ext uri="{FF2B5EF4-FFF2-40B4-BE49-F238E27FC236}">
                <a16:creationId xmlns:a16="http://schemas.microsoft.com/office/drawing/2014/main" id="{A6ADE87F-8817-F9E5-B32E-AE3D36244076}"/>
              </a:ext>
            </a:extLst>
          </p:cNvPr>
          <p:cNvSpPr txBox="1"/>
          <p:nvPr/>
        </p:nvSpPr>
        <p:spPr>
          <a:xfrm>
            <a:off x="6024589" y="5339337"/>
            <a:ext cx="13217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Storage and Handling</a:t>
            </a:r>
          </a:p>
        </p:txBody>
      </p:sp>
      <p:sp>
        <p:nvSpPr>
          <p:cNvPr id="62" name="TextBox 61">
            <a:extLst>
              <a:ext uri="{FF2B5EF4-FFF2-40B4-BE49-F238E27FC236}">
                <a16:creationId xmlns:a16="http://schemas.microsoft.com/office/drawing/2014/main" id="{1BE18295-AA0E-ED3E-123B-0B196236D7FC}"/>
              </a:ext>
            </a:extLst>
          </p:cNvPr>
          <p:cNvSpPr txBox="1"/>
          <p:nvPr/>
        </p:nvSpPr>
        <p:spPr>
          <a:xfrm>
            <a:off x="8558972" y="5331189"/>
            <a:ext cx="115887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Application Advice</a:t>
            </a:r>
          </a:p>
        </p:txBody>
      </p:sp>
      <p:sp>
        <p:nvSpPr>
          <p:cNvPr id="63" name="TextBox 62">
            <a:extLst>
              <a:ext uri="{FF2B5EF4-FFF2-40B4-BE49-F238E27FC236}">
                <a16:creationId xmlns:a16="http://schemas.microsoft.com/office/drawing/2014/main" id="{5DB61013-9B7B-0212-1FF3-E731EB6236EE}"/>
              </a:ext>
            </a:extLst>
          </p:cNvPr>
          <p:cNvSpPr txBox="1"/>
          <p:nvPr/>
        </p:nvSpPr>
        <p:spPr>
          <a:xfrm>
            <a:off x="1064218"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5EAB21AF-553A-E8D1-2EBC-C70918D37BB8}"/>
              </a:ext>
            </a:extLst>
          </p:cNvPr>
          <p:cNvSpPr txBox="1"/>
          <p:nvPr/>
        </p:nvSpPr>
        <p:spPr>
          <a:xfrm>
            <a:off x="2254057"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5C9B09E3-FC25-5812-A7D3-FD38EE0A49F4}"/>
              </a:ext>
            </a:extLst>
          </p:cNvPr>
          <p:cNvSpPr txBox="1"/>
          <p:nvPr/>
        </p:nvSpPr>
        <p:spPr>
          <a:xfrm>
            <a:off x="3446658" y="4918421"/>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D7CC1C06-D9B6-5846-99EF-D8A8621FA0FE}"/>
              </a:ext>
            </a:extLst>
          </p:cNvPr>
          <p:cNvSpPr txBox="1"/>
          <p:nvPr/>
        </p:nvSpPr>
        <p:spPr>
          <a:xfrm>
            <a:off x="4615640" y="49075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C0357FAB-2EE9-34A5-F506-D6A6AA67C82E}"/>
              </a:ext>
            </a:extLst>
          </p:cNvPr>
          <p:cNvSpPr txBox="1"/>
          <p:nvPr/>
        </p:nvSpPr>
        <p:spPr>
          <a:xfrm>
            <a:off x="5824811" y="491287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0FFF03C7-BAAC-81EA-2613-68C1DF23B10D}"/>
              </a:ext>
            </a:extLst>
          </p:cNvPr>
          <p:cNvSpPr txBox="1"/>
          <p:nvPr/>
        </p:nvSpPr>
        <p:spPr>
          <a:xfrm>
            <a:off x="7010363"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36D5ED47-2688-95DE-7BA9-6530C06D4FB7}"/>
              </a:ext>
            </a:extLst>
          </p:cNvPr>
          <p:cNvSpPr txBox="1"/>
          <p:nvPr/>
        </p:nvSpPr>
        <p:spPr>
          <a:xfrm>
            <a:off x="8165093" y="491842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63CA9844-32C9-222F-0450-3036724F243E}"/>
              </a:ext>
            </a:extLst>
          </p:cNvPr>
          <p:cNvSpPr txBox="1"/>
          <p:nvPr/>
        </p:nvSpPr>
        <p:spPr>
          <a:xfrm>
            <a:off x="9319823" y="490314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D1562BCC-7B5C-A337-5A51-1A95CACBAB89}"/>
              </a:ext>
            </a:extLst>
          </p:cNvPr>
          <p:cNvSpPr txBox="1"/>
          <p:nvPr/>
        </p:nvSpPr>
        <p:spPr>
          <a:xfrm>
            <a:off x="10480759" y="4897881"/>
            <a:ext cx="3894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C589A13B-CD79-A815-647B-74E694481333}"/>
              </a:ext>
            </a:extLst>
          </p:cNvPr>
          <p:cNvSpPr txBox="1"/>
          <p:nvPr/>
        </p:nvSpPr>
        <p:spPr>
          <a:xfrm>
            <a:off x="11689930" y="488043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5AEFC85E-AA09-3647-08C1-4F692E5D82D7}"/>
              </a:ext>
            </a:extLst>
          </p:cNvPr>
          <p:cNvCxnSpPr>
            <a:cxnSpLocks/>
          </p:cNvCxnSpPr>
          <p:nvPr/>
        </p:nvCxnSpPr>
        <p:spPr>
          <a:xfrm>
            <a:off x="5947034" y="1938024"/>
            <a:ext cx="0" cy="2981951"/>
          </a:xfrm>
          <a:prstGeom prst="line">
            <a:avLst/>
          </a:prstGeom>
          <a:ln>
            <a:headEnd type="oval" w="lg" len="lg"/>
          </a:ln>
        </p:spPr>
        <p:style>
          <a:lnRef idx="3">
            <a:schemeClr val="accent2"/>
          </a:lnRef>
          <a:fillRef idx="0">
            <a:schemeClr val="accent2"/>
          </a:fillRef>
          <a:effectRef idx="2">
            <a:schemeClr val="accent2"/>
          </a:effectRef>
          <a:fontRef idx="minor">
            <a:schemeClr val="tx1"/>
          </a:fontRef>
        </p:style>
      </p:cxnSp>
      <p:sp>
        <p:nvSpPr>
          <p:cNvPr id="3" name="Rectangle 1">
            <a:extLst>
              <a:ext uri="{FF2B5EF4-FFF2-40B4-BE49-F238E27FC236}">
                <a16:creationId xmlns:a16="http://schemas.microsoft.com/office/drawing/2014/main" id="{1AB53BFC-80F3-64FF-15DF-9281DE83C79E}"/>
              </a:ext>
            </a:extLst>
          </p:cNvPr>
          <p:cNvSpPr>
            <a:spLocks noChangeArrowheads="1"/>
          </p:cNvSpPr>
          <p:nvPr/>
        </p:nvSpPr>
        <p:spPr bwMode="auto">
          <a:xfrm>
            <a:off x="7609422" y="1097433"/>
            <a:ext cx="434272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Key Challenges</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High waste from single-use, non-recyclable packaging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Contamination and complex materials hinder recycling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Lack of infrastructure for reuse and take-back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Regulatory Drivers, e.g. EU PPWR (2025)</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Mandatory recycled content (e.g. PCR plastic)</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Design for recyclability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Reuse targets for drums/IBCs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Extended Producer Responsibility (EPR)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Examples of best practices for circularity</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Design for Recycling: Simplify materials (e.g. 100% HDPE)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Use of Recycled Content: e.g. PCR, Lower carbon footprint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Closed-Loop Systems: Reuse drums/IBCs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Take-Back Programs: Collection &amp; reconditioning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Shift to Larger Formats: Reduce packaging per liter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Data-Driven Design: Use LCA/PCF for decisions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Innovations: Biodegradable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liners,refill</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systems</a:t>
            </a:r>
          </a:p>
        </p:txBody>
      </p:sp>
      <p:sp>
        <p:nvSpPr>
          <p:cNvPr id="8" name="TextBox 7">
            <a:extLst>
              <a:ext uri="{FF2B5EF4-FFF2-40B4-BE49-F238E27FC236}">
                <a16:creationId xmlns:a16="http://schemas.microsoft.com/office/drawing/2014/main" id="{70EC13DD-5590-6FB7-1B4D-36F3163E8A57}"/>
              </a:ext>
            </a:extLst>
          </p:cNvPr>
          <p:cNvSpPr txBox="1"/>
          <p:nvPr/>
        </p:nvSpPr>
        <p:spPr>
          <a:xfrm>
            <a:off x="6024589" y="1786340"/>
            <a:ext cx="1407569" cy="1892826"/>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Ensure packaging is recyclable or reusable to support responsible disposal and circular solutions.</a:t>
            </a:r>
          </a:p>
        </p:txBody>
      </p:sp>
      <p:sp>
        <p:nvSpPr>
          <p:cNvPr id="14" name="Isosceles Triangle 13">
            <a:extLst>
              <a:ext uri="{FF2B5EF4-FFF2-40B4-BE49-F238E27FC236}">
                <a16:creationId xmlns:a16="http://schemas.microsoft.com/office/drawing/2014/main" id="{C7BE8508-D894-C436-B41A-E8036A5F3CE4}"/>
              </a:ext>
            </a:extLst>
          </p:cNvPr>
          <p:cNvSpPr/>
          <p:nvPr/>
        </p:nvSpPr>
        <p:spPr>
          <a:xfrm rot="5400000">
            <a:off x="6418396" y="2662659"/>
            <a:ext cx="1892825" cy="221607"/>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09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4C565-11AB-9C0E-BA08-7B48774C2AE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99F9D5D0-2EB5-192E-9FED-9E659EFF5CA2}"/>
              </a:ext>
            </a:extLst>
          </p:cNvPr>
          <p:cNvSpPr/>
          <p:nvPr/>
        </p:nvSpPr>
        <p:spPr>
          <a:xfrm>
            <a:off x="843691" y="1693231"/>
            <a:ext cx="8154202" cy="29476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2F2AF48-2C50-C95E-3700-D09C96CB2D9C}"/>
              </a:ext>
            </a:extLst>
          </p:cNvPr>
          <p:cNvSpPr/>
          <p:nvPr/>
        </p:nvSpPr>
        <p:spPr>
          <a:xfrm>
            <a:off x="9615864" y="1581594"/>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44EB5E-5043-3E6D-13AD-839BBB99D161}"/>
              </a:ext>
            </a:extLst>
          </p:cNvPr>
          <p:cNvSpPr>
            <a:spLocks noGrp="1"/>
          </p:cNvSpPr>
          <p:nvPr>
            <p:ph type="title"/>
          </p:nvPr>
        </p:nvSpPr>
        <p:spPr>
          <a:xfrm>
            <a:off x="2841591" y="148856"/>
            <a:ext cx="7179596" cy="848351"/>
          </a:xfrm>
        </p:spPr>
        <p:txBody>
          <a:bodyPr>
            <a:normAutofit fontScale="90000"/>
          </a:bodyPr>
          <a:lstStyle/>
          <a:p>
            <a:r>
              <a:rPr lang="en-US" b="1" dirty="0">
                <a:latin typeface="Arial"/>
                <a:cs typeface="Arial"/>
              </a:rPr>
              <a:t>Lubricants and Greases </a:t>
            </a:r>
            <a:br>
              <a:rPr lang="en-US" b="1" dirty="0">
                <a:latin typeface="Arial"/>
                <a:cs typeface="Arial"/>
              </a:rPr>
            </a:br>
            <a:r>
              <a:rPr lang="en-US" b="1" dirty="0">
                <a:latin typeface="Arial"/>
                <a:cs typeface="Arial"/>
              </a:rPr>
              <a:t>End of Life</a:t>
            </a:r>
            <a:br>
              <a:rPr lang="en-US" b="1" dirty="0">
                <a:latin typeface="Arial"/>
                <a:cs typeface="Arial"/>
              </a:rPr>
            </a:br>
            <a:r>
              <a:rPr lang="en-US" sz="2000" dirty="0">
                <a:latin typeface="Arial"/>
                <a:cs typeface="Arial"/>
              </a:rPr>
              <a:t>Sustainable Best Practices</a:t>
            </a:r>
            <a:endParaRPr lang="en-US" sz="2000" dirty="0"/>
          </a:p>
        </p:txBody>
      </p:sp>
      <p:pic>
        <p:nvPicPr>
          <p:cNvPr id="6" name="Picture 5">
            <a:extLst>
              <a:ext uri="{FF2B5EF4-FFF2-40B4-BE49-F238E27FC236}">
                <a16:creationId xmlns:a16="http://schemas.microsoft.com/office/drawing/2014/main" id="{995D77F5-BDC2-1ACC-1301-00F5E3CFE623}"/>
              </a:ext>
            </a:extLst>
          </p:cNvPr>
          <p:cNvPicPr>
            <a:picLocks noChangeAspect="1"/>
          </p:cNvPicPr>
          <p:nvPr/>
        </p:nvPicPr>
        <p:blipFill>
          <a:blip r:embed="rId3"/>
          <a:stretch>
            <a:fillRect/>
          </a:stretch>
        </p:blipFill>
        <p:spPr>
          <a:xfrm>
            <a:off x="1842131" y="148856"/>
            <a:ext cx="906460" cy="128653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EAF7B54E-7221-61D6-A321-6DB819765422}"/>
              </a:ext>
            </a:extLst>
          </p:cNvPr>
          <p:cNvPicPr>
            <a:picLocks noChangeAspect="1"/>
          </p:cNvPicPr>
          <p:nvPr/>
        </p:nvPicPr>
        <p:blipFill>
          <a:blip r:embed="rId4"/>
          <a:stretch>
            <a:fillRect/>
          </a:stretch>
        </p:blipFill>
        <p:spPr>
          <a:xfrm>
            <a:off x="163214" y="511270"/>
            <a:ext cx="1512376" cy="619901"/>
          </a:xfrm>
          <a:prstGeom prst="rect">
            <a:avLst/>
          </a:prstGeom>
        </p:spPr>
      </p:pic>
      <p:sp>
        <p:nvSpPr>
          <p:cNvPr id="29" name="Teardrop 3">
            <a:extLst>
              <a:ext uri="{FF2B5EF4-FFF2-40B4-BE49-F238E27FC236}">
                <a16:creationId xmlns:a16="http://schemas.microsoft.com/office/drawing/2014/main" id="{6E8267C3-86E9-CC62-5469-B3F4A51A7E03}"/>
              </a:ext>
            </a:extLst>
          </p:cNvPr>
          <p:cNvSpPr/>
          <p:nvPr/>
        </p:nvSpPr>
        <p:spPr>
          <a:xfrm>
            <a:off x="9722569"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ardrop 3">
            <a:extLst>
              <a:ext uri="{FF2B5EF4-FFF2-40B4-BE49-F238E27FC236}">
                <a16:creationId xmlns:a16="http://schemas.microsoft.com/office/drawing/2014/main" id="{A5D3E000-A8D0-0010-AA95-E68075E93805}"/>
              </a:ext>
            </a:extLst>
          </p:cNvPr>
          <p:cNvSpPr/>
          <p:nvPr/>
        </p:nvSpPr>
        <p:spPr>
          <a:xfrm>
            <a:off x="10915170" y="515743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ardrop 3">
            <a:extLst>
              <a:ext uri="{FF2B5EF4-FFF2-40B4-BE49-F238E27FC236}">
                <a16:creationId xmlns:a16="http://schemas.microsoft.com/office/drawing/2014/main" id="{F9C3BE9F-C653-9C85-48D0-314AB6D96B88}"/>
              </a:ext>
            </a:extLst>
          </p:cNvPr>
          <p:cNvSpPr/>
          <p:nvPr/>
        </p:nvSpPr>
        <p:spPr>
          <a:xfrm>
            <a:off x="8529968" y="5165687"/>
            <a:ext cx="1093387" cy="809183"/>
          </a:xfrm>
          <a:prstGeom prst="teardrop">
            <a:avLst/>
          </a:prstGeom>
          <a:solidFill>
            <a:srgbClr val="F7712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ardrop 3">
            <a:extLst>
              <a:ext uri="{FF2B5EF4-FFF2-40B4-BE49-F238E27FC236}">
                <a16:creationId xmlns:a16="http://schemas.microsoft.com/office/drawing/2014/main" id="{4810B090-46EA-5476-40F9-617D86F81A4F}"/>
              </a:ext>
            </a:extLst>
          </p:cNvPr>
          <p:cNvSpPr/>
          <p:nvPr/>
        </p:nvSpPr>
        <p:spPr>
          <a:xfrm>
            <a:off x="6144766"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ardrop 3">
            <a:extLst>
              <a:ext uri="{FF2B5EF4-FFF2-40B4-BE49-F238E27FC236}">
                <a16:creationId xmlns:a16="http://schemas.microsoft.com/office/drawing/2014/main" id="{C90540B4-E1D3-4ECA-6D17-690EF89061F2}"/>
              </a:ext>
            </a:extLst>
          </p:cNvPr>
          <p:cNvSpPr/>
          <p:nvPr/>
        </p:nvSpPr>
        <p:spPr>
          <a:xfrm>
            <a:off x="7337367"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ardrop 3">
            <a:extLst>
              <a:ext uri="{FF2B5EF4-FFF2-40B4-BE49-F238E27FC236}">
                <a16:creationId xmlns:a16="http://schemas.microsoft.com/office/drawing/2014/main" id="{167EBCF4-8176-1908-018A-2D704133E0E8}"/>
              </a:ext>
            </a:extLst>
          </p:cNvPr>
          <p:cNvSpPr/>
          <p:nvPr/>
        </p:nvSpPr>
        <p:spPr>
          <a:xfrm>
            <a:off x="4952165" y="5173832"/>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ardrop 3">
            <a:extLst>
              <a:ext uri="{FF2B5EF4-FFF2-40B4-BE49-F238E27FC236}">
                <a16:creationId xmlns:a16="http://schemas.microsoft.com/office/drawing/2014/main" id="{3FE3AC03-649B-57BB-EA29-09E0AC4DAA04}"/>
              </a:ext>
            </a:extLst>
          </p:cNvPr>
          <p:cNvSpPr/>
          <p:nvPr/>
        </p:nvSpPr>
        <p:spPr>
          <a:xfrm>
            <a:off x="2566963" y="518186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ardrop 3">
            <a:extLst>
              <a:ext uri="{FF2B5EF4-FFF2-40B4-BE49-F238E27FC236}">
                <a16:creationId xmlns:a16="http://schemas.microsoft.com/office/drawing/2014/main" id="{F9E42804-247E-8E21-D539-18A9964A1BF8}"/>
              </a:ext>
            </a:extLst>
          </p:cNvPr>
          <p:cNvSpPr/>
          <p:nvPr/>
        </p:nvSpPr>
        <p:spPr>
          <a:xfrm>
            <a:off x="3759564"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ardrop 3">
            <a:extLst>
              <a:ext uri="{FF2B5EF4-FFF2-40B4-BE49-F238E27FC236}">
                <a16:creationId xmlns:a16="http://schemas.microsoft.com/office/drawing/2014/main" id="{941833FE-398D-8227-A991-3D845D341F56}"/>
              </a:ext>
            </a:extLst>
          </p:cNvPr>
          <p:cNvSpPr/>
          <p:nvPr/>
        </p:nvSpPr>
        <p:spPr>
          <a:xfrm>
            <a:off x="1374362" y="518197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ardrop 3">
            <a:extLst>
              <a:ext uri="{FF2B5EF4-FFF2-40B4-BE49-F238E27FC236}">
                <a16:creationId xmlns:a16="http://schemas.microsoft.com/office/drawing/2014/main" id="{DAAB2BB7-A6BC-F25E-BDC2-B3E5F031FD3E}"/>
              </a:ext>
            </a:extLst>
          </p:cNvPr>
          <p:cNvSpPr/>
          <p:nvPr/>
        </p:nvSpPr>
        <p:spPr>
          <a:xfrm>
            <a:off x="181761"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11B72E7E-1092-E5E2-9543-29B3D961548E}"/>
              </a:ext>
            </a:extLst>
          </p:cNvPr>
          <p:cNvSpPr txBox="1"/>
          <p:nvPr/>
        </p:nvSpPr>
        <p:spPr>
          <a:xfrm>
            <a:off x="170293" y="5213765"/>
            <a:ext cx="11671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Sustainable Waste Management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1C6E806C-67E0-5338-C3AA-78217245573B}"/>
              </a:ext>
            </a:extLst>
          </p:cNvPr>
          <p:cNvSpPr txBox="1"/>
          <p:nvPr/>
        </p:nvSpPr>
        <p:spPr>
          <a:xfrm>
            <a:off x="1573194" y="5331192"/>
            <a:ext cx="1163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Portfolio Strategy</a:t>
            </a:r>
          </a:p>
        </p:txBody>
      </p:sp>
      <p:sp>
        <p:nvSpPr>
          <p:cNvPr id="53" name="TextBox 52">
            <a:extLst>
              <a:ext uri="{FF2B5EF4-FFF2-40B4-BE49-F238E27FC236}">
                <a16:creationId xmlns:a16="http://schemas.microsoft.com/office/drawing/2014/main" id="{606CA551-87E3-BE08-CBE0-D822CC14ED55}"/>
              </a:ext>
            </a:extLst>
          </p:cNvPr>
          <p:cNvSpPr txBox="1"/>
          <p:nvPr/>
        </p:nvSpPr>
        <p:spPr>
          <a:xfrm>
            <a:off x="2616569" y="5423524"/>
            <a:ext cx="10933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p:txBody>
      </p:sp>
      <p:sp>
        <p:nvSpPr>
          <p:cNvPr id="55" name="TextBox 54">
            <a:extLst>
              <a:ext uri="{FF2B5EF4-FFF2-40B4-BE49-F238E27FC236}">
                <a16:creationId xmlns:a16="http://schemas.microsoft.com/office/drawing/2014/main" id="{47C4EA80-E26A-5416-C954-31C1EA33B818}"/>
              </a:ext>
            </a:extLst>
          </p:cNvPr>
          <p:cNvSpPr txBox="1"/>
          <p:nvPr/>
        </p:nvSpPr>
        <p:spPr>
          <a:xfrm>
            <a:off x="5134046" y="5398429"/>
            <a:ext cx="9115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Packaging</a:t>
            </a:r>
          </a:p>
        </p:txBody>
      </p:sp>
      <p:sp>
        <p:nvSpPr>
          <p:cNvPr id="56" name="TextBox 55">
            <a:extLst>
              <a:ext uri="{FF2B5EF4-FFF2-40B4-BE49-F238E27FC236}">
                <a16:creationId xmlns:a16="http://schemas.microsoft.com/office/drawing/2014/main" id="{34E54719-0F22-216D-5821-EC6DCF62E2A5}"/>
              </a:ext>
            </a:extLst>
          </p:cNvPr>
          <p:cNvSpPr txBox="1"/>
          <p:nvPr/>
        </p:nvSpPr>
        <p:spPr>
          <a:xfrm>
            <a:off x="7565967" y="5423523"/>
            <a:ext cx="12595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Disposal</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28F8666E-C762-8850-6FDA-0B9FD2288E59}"/>
              </a:ext>
            </a:extLst>
          </p:cNvPr>
          <p:cNvSpPr txBox="1"/>
          <p:nvPr/>
        </p:nvSpPr>
        <p:spPr>
          <a:xfrm>
            <a:off x="9575431" y="5306097"/>
            <a:ext cx="147743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Regulatory Compliance</a:t>
            </a:r>
          </a:p>
        </p:txBody>
      </p:sp>
      <p:sp>
        <p:nvSpPr>
          <p:cNvPr id="58" name="TextBox 57">
            <a:extLst>
              <a:ext uri="{FF2B5EF4-FFF2-40B4-BE49-F238E27FC236}">
                <a16:creationId xmlns:a16="http://schemas.microsoft.com/office/drawing/2014/main" id="{07FACA5B-C81F-2187-6087-5FB974429293}"/>
              </a:ext>
            </a:extLst>
          </p:cNvPr>
          <p:cNvSpPr txBox="1"/>
          <p:nvPr/>
        </p:nvSpPr>
        <p:spPr>
          <a:xfrm>
            <a:off x="11009660" y="5306097"/>
            <a:ext cx="9424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EU Member State Data</a:t>
            </a:r>
          </a:p>
        </p:txBody>
      </p:sp>
      <p:sp>
        <p:nvSpPr>
          <p:cNvPr id="60" name="TextBox 59">
            <a:extLst>
              <a:ext uri="{FF2B5EF4-FFF2-40B4-BE49-F238E27FC236}">
                <a16:creationId xmlns:a16="http://schemas.microsoft.com/office/drawing/2014/main" id="{0ADE2321-0E3A-D974-7A36-0268DFF01A45}"/>
              </a:ext>
            </a:extLst>
          </p:cNvPr>
          <p:cNvSpPr txBox="1"/>
          <p:nvPr/>
        </p:nvSpPr>
        <p:spPr>
          <a:xfrm>
            <a:off x="3809170" y="5306097"/>
            <a:ext cx="1067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Waste Reduction</a:t>
            </a:r>
          </a:p>
        </p:txBody>
      </p:sp>
      <p:sp>
        <p:nvSpPr>
          <p:cNvPr id="61" name="TextBox 60">
            <a:extLst>
              <a:ext uri="{FF2B5EF4-FFF2-40B4-BE49-F238E27FC236}">
                <a16:creationId xmlns:a16="http://schemas.microsoft.com/office/drawing/2014/main" id="{00A2BDDE-79E6-E3C1-6B88-4182B42ADB0B}"/>
              </a:ext>
            </a:extLst>
          </p:cNvPr>
          <p:cNvSpPr txBox="1"/>
          <p:nvPr/>
        </p:nvSpPr>
        <p:spPr>
          <a:xfrm>
            <a:off x="6024589" y="5339337"/>
            <a:ext cx="13217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Storage and Handling</a:t>
            </a:r>
          </a:p>
        </p:txBody>
      </p:sp>
      <p:sp>
        <p:nvSpPr>
          <p:cNvPr id="62" name="TextBox 61">
            <a:extLst>
              <a:ext uri="{FF2B5EF4-FFF2-40B4-BE49-F238E27FC236}">
                <a16:creationId xmlns:a16="http://schemas.microsoft.com/office/drawing/2014/main" id="{D4A61137-60FA-451C-F066-403F70B80DCC}"/>
              </a:ext>
            </a:extLst>
          </p:cNvPr>
          <p:cNvSpPr txBox="1"/>
          <p:nvPr/>
        </p:nvSpPr>
        <p:spPr>
          <a:xfrm>
            <a:off x="8558972" y="5331189"/>
            <a:ext cx="115887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Application Advice</a:t>
            </a:r>
          </a:p>
        </p:txBody>
      </p:sp>
      <p:sp>
        <p:nvSpPr>
          <p:cNvPr id="63" name="TextBox 62">
            <a:extLst>
              <a:ext uri="{FF2B5EF4-FFF2-40B4-BE49-F238E27FC236}">
                <a16:creationId xmlns:a16="http://schemas.microsoft.com/office/drawing/2014/main" id="{3B468B68-DA38-4D81-3AF2-5B093A3C9559}"/>
              </a:ext>
            </a:extLst>
          </p:cNvPr>
          <p:cNvSpPr txBox="1"/>
          <p:nvPr/>
        </p:nvSpPr>
        <p:spPr>
          <a:xfrm>
            <a:off x="1064218"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202061BF-F495-4646-D2CC-CD109EF46A06}"/>
              </a:ext>
            </a:extLst>
          </p:cNvPr>
          <p:cNvSpPr txBox="1"/>
          <p:nvPr/>
        </p:nvSpPr>
        <p:spPr>
          <a:xfrm>
            <a:off x="2254057"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871DECE2-DC24-CD9F-0D71-557273125657}"/>
              </a:ext>
            </a:extLst>
          </p:cNvPr>
          <p:cNvSpPr txBox="1"/>
          <p:nvPr/>
        </p:nvSpPr>
        <p:spPr>
          <a:xfrm>
            <a:off x="3446658" y="4918421"/>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91245E27-9E68-EA98-0F5B-4C28CD2C329E}"/>
              </a:ext>
            </a:extLst>
          </p:cNvPr>
          <p:cNvSpPr txBox="1"/>
          <p:nvPr/>
        </p:nvSpPr>
        <p:spPr>
          <a:xfrm>
            <a:off x="4615640" y="49075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B8C2B5A9-442D-CC58-47E2-DCB4D23F35AA}"/>
              </a:ext>
            </a:extLst>
          </p:cNvPr>
          <p:cNvSpPr txBox="1"/>
          <p:nvPr/>
        </p:nvSpPr>
        <p:spPr>
          <a:xfrm>
            <a:off x="5824811" y="491287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B74CDD76-F0D0-6FBD-30F9-5F96321A32A0}"/>
              </a:ext>
            </a:extLst>
          </p:cNvPr>
          <p:cNvSpPr txBox="1"/>
          <p:nvPr/>
        </p:nvSpPr>
        <p:spPr>
          <a:xfrm>
            <a:off x="7010363"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27356DEA-116D-B420-A594-3F99191DDF18}"/>
              </a:ext>
            </a:extLst>
          </p:cNvPr>
          <p:cNvSpPr txBox="1"/>
          <p:nvPr/>
        </p:nvSpPr>
        <p:spPr>
          <a:xfrm>
            <a:off x="8165093" y="491842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024A108B-43A6-55DE-C912-90D4C03FC5F1}"/>
              </a:ext>
            </a:extLst>
          </p:cNvPr>
          <p:cNvSpPr txBox="1"/>
          <p:nvPr/>
        </p:nvSpPr>
        <p:spPr>
          <a:xfrm>
            <a:off x="9319823" y="490314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9DF32AC6-E803-7C41-3F69-D6A1EC2E1103}"/>
              </a:ext>
            </a:extLst>
          </p:cNvPr>
          <p:cNvSpPr txBox="1"/>
          <p:nvPr/>
        </p:nvSpPr>
        <p:spPr>
          <a:xfrm>
            <a:off x="10480759" y="4897881"/>
            <a:ext cx="3894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613FFB91-B435-E534-E9F3-D3C14ACE1941}"/>
              </a:ext>
            </a:extLst>
          </p:cNvPr>
          <p:cNvSpPr txBox="1"/>
          <p:nvPr/>
        </p:nvSpPr>
        <p:spPr>
          <a:xfrm>
            <a:off x="11689930" y="488043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A3ACD29D-9385-5947-8305-4D14C8A1A070}"/>
              </a:ext>
            </a:extLst>
          </p:cNvPr>
          <p:cNvCxnSpPr>
            <a:cxnSpLocks/>
          </p:cNvCxnSpPr>
          <p:nvPr/>
        </p:nvCxnSpPr>
        <p:spPr>
          <a:xfrm>
            <a:off x="9508941" y="1701209"/>
            <a:ext cx="0" cy="3218766"/>
          </a:xfrm>
          <a:prstGeom prst="line">
            <a:avLst/>
          </a:prstGeom>
          <a:ln>
            <a:headEnd type="oval" w="lg" len="lg"/>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3D8D2DF0-234F-AC0A-056F-B7A1A1ECC578}"/>
              </a:ext>
            </a:extLst>
          </p:cNvPr>
          <p:cNvSpPr txBox="1"/>
          <p:nvPr/>
        </p:nvSpPr>
        <p:spPr>
          <a:xfrm>
            <a:off x="858932" y="1769008"/>
            <a:ext cx="8138961"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Loss Lubricants</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EALs (biodegradable, low-toxicity) for applications like chains, gears, greases; partner with recyclers where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Filled-for-Life Applications</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 lubricants with minimal </a:t>
            </a:r>
            <a:r>
              <a:rPr kumimoji="0" lang="en-GB"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EoL</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impact; dispose via component recycling (steel/plastic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Application specific Best Practices</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Automotive/Industrial Oils</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Extend life via monitoring, filtration, and optimized change intervals.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Hydraulic &amp; Turbine Oils</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 filtration, oil analysis, and online monitoring.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Greases &amp; Chain Oils</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Promote use of certified EALs; prevent excess loss via maintenance.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 Oils (e.g. Transformer, Compressor, Metalworking)</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 targeted filtration &amp; testing; segregate for recycling.</a:t>
            </a:r>
          </a:p>
        </p:txBody>
      </p:sp>
      <p:sp>
        <p:nvSpPr>
          <p:cNvPr id="12" name="TextBox 11">
            <a:extLst>
              <a:ext uri="{FF2B5EF4-FFF2-40B4-BE49-F238E27FC236}">
                <a16:creationId xmlns:a16="http://schemas.microsoft.com/office/drawing/2014/main" id="{5D2D975B-37BC-8C52-58F5-385B20FA7204}"/>
              </a:ext>
            </a:extLst>
          </p:cNvPr>
          <p:cNvSpPr txBox="1"/>
          <p:nvPr/>
        </p:nvSpPr>
        <p:spPr>
          <a:xfrm>
            <a:off x="9587045" y="1531289"/>
            <a:ext cx="2365099" cy="892552"/>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Extend product life and reduce waste by promoting optimal usage and maintenance practices.</a:t>
            </a:r>
          </a:p>
        </p:txBody>
      </p:sp>
      <p:sp>
        <p:nvSpPr>
          <p:cNvPr id="16" name="Isosceles Triangle 15">
            <a:extLst>
              <a:ext uri="{FF2B5EF4-FFF2-40B4-BE49-F238E27FC236}">
                <a16:creationId xmlns:a16="http://schemas.microsoft.com/office/drawing/2014/main" id="{CB39A697-CCCD-975C-8CAA-B55668BC4F9D}"/>
              </a:ext>
            </a:extLst>
          </p:cNvPr>
          <p:cNvSpPr/>
          <p:nvPr/>
        </p:nvSpPr>
        <p:spPr>
          <a:xfrm rot="5400000">
            <a:off x="7749815" y="2982767"/>
            <a:ext cx="2976590" cy="392211"/>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239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E2792-5795-E2AA-2B10-469656F18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FB94A-51A0-CA6F-396A-44E12DE63ABE}"/>
              </a:ext>
            </a:extLst>
          </p:cNvPr>
          <p:cNvSpPr>
            <a:spLocks noGrp="1"/>
          </p:cNvSpPr>
          <p:nvPr>
            <p:ph type="title"/>
          </p:nvPr>
        </p:nvSpPr>
        <p:spPr>
          <a:xfrm>
            <a:off x="2841591" y="148856"/>
            <a:ext cx="7179596" cy="848351"/>
          </a:xfrm>
        </p:spPr>
        <p:txBody>
          <a:bodyPr>
            <a:normAutofit fontScale="90000"/>
          </a:bodyPr>
          <a:lstStyle/>
          <a:p>
            <a:r>
              <a:rPr lang="en-US" b="1" dirty="0">
                <a:latin typeface="Arial"/>
                <a:cs typeface="Arial"/>
              </a:rPr>
              <a:t>Lubricants and Greases </a:t>
            </a:r>
            <a:br>
              <a:rPr lang="en-US" b="1" dirty="0">
                <a:latin typeface="Arial"/>
                <a:cs typeface="Arial"/>
              </a:rPr>
            </a:br>
            <a:r>
              <a:rPr lang="en-US" b="1" dirty="0">
                <a:latin typeface="Arial"/>
                <a:cs typeface="Arial"/>
              </a:rPr>
              <a:t>End of Life</a:t>
            </a:r>
            <a:br>
              <a:rPr lang="en-US" b="1" dirty="0">
                <a:latin typeface="Arial"/>
                <a:cs typeface="Arial"/>
              </a:rPr>
            </a:br>
            <a:r>
              <a:rPr lang="en-US" sz="2000" dirty="0">
                <a:latin typeface="Arial"/>
                <a:cs typeface="Arial"/>
              </a:rPr>
              <a:t>Sustainable Best Practices</a:t>
            </a:r>
            <a:endParaRPr lang="en-US" sz="2000" dirty="0"/>
          </a:p>
        </p:txBody>
      </p:sp>
      <p:pic>
        <p:nvPicPr>
          <p:cNvPr id="6" name="Picture 5">
            <a:extLst>
              <a:ext uri="{FF2B5EF4-FFF2-40B4-BE49-F238E27FC236}">
                <a16:creationId xmlns:a16="http://schemas.microsoft.com/office/drawing/2014/main" id="{449E6C99-DCA6-C84E-5E2F-E581A336E824}"/>
              </a:ext>
            </a:extLst>
          </p:cNvPr>
          <p:cNvPicPr>
            <a:picLocks noChangeAspect="1"/>
          </p:cNvPicPr>
          <p:nvPr/>
        </p:nvPicPr>
        <p:blipFill>
          <a:blip r:embed="rId3"/>
          <a:stretch>
            <a:fillRect/>
          </a:stretch>
        </p:blipFill>
        <p:spPr>
          <a:xfrm>
            <a:off x="1842131" y="148856"/>
            <a:ext cx="906460" cy="128653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D5D00E76-B852-80D3-BF22-4D49EBD70553}"/>
              </a:ext>
            </a:extLst>
          </p:cNvPr>
          <p:cNvPicPr>
            <a:picLocks noChangeAspect="1"/>
          </p:cNvPicPr>
          <p:nvPr/>
        </p:nvPicPr>
        <p:blipFill>
          <a:blip r:embed="rId4"/>
          <a:stretch>
            <a:fillRect/>
          </a:stretch>
        </p:blipFill>
        <p:spPr>
          <a:xfrm>
            <a:off x="163214" y="511270"/>
            <a:ext cx="1512376" cy="619901"/>
          </a:xfrm>
          <a:prstGeom prst="rect">
            <a:avLst/>
          </a:prstGeom>
        </p:spPr>
      </p:pic>
      <p:sp>
        <p:nvSpPr>
          <p:cNvPr id="29" name="Teardrop 3">
            <a:extLst>
              <a:ext uri="{FF2B5EF4-FFF2-40B4-BE49-F238E27FC236}">
                <a16:creationId xmlns:a16="http://schemas.microsoft.com/office/drawing/2014/main" id="{99C6BC24-385B-0217-D84C-E031A05BC76E}"/>
              </a:ext>
            </a:extLst>
          </p:cNvPr>
          <p:cNvSpPr/>
          <p:nvPr/>
        </p:nvSpPr>
        <p:spPr>
          <a:xfrm>
            <a:off x="9722569"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ardrop 3">
            <a:extLst>
              <a:ext uri="{FF2B5EF4-FFF2-40B4-BE49-F238E27FC236}">
                <a16:creationId xmlns:a16="http://schemas.microsoft.com/office/drawing/2014/main" id="{12CC5EC6-F43D-5BF4-546D-058034AD0BA4}"/>
              </a:ext>
            </a:extLst>
          </p:cNvPr>
          <p:cNvSpPr/>
          <p:nvPr/>
        </p:nvSpPr>
        <p:spPr>
          <a:xfrm>
            <a:off x="10915170" y="515743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ardrop 3">
            <a:extLst>
              <a:ext uri="{FF2B5EF4-FFF2-40B4-BE49-F238E27FC236}">
                <a16:creationId xmlns:a16="http://schemas.microsoft.com/office/drawing/2014/main" id="{C2934AFC-9F86-D35B-1A05-0F8ACED893E2}"/>
              </a:ext>
            </a:extLst>
          </p:cNvPr>
          <p:cNvSpPr/>
          <p:nvPr/>
        </p:nvSpPr>
        <p:spPr>
          <a:xfrm>
            <a:off x="8529968" y="516568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ardrop 3">
            <a:extLst>
              <a:ext uri="{FF2B5EF4-FFF2-40B4-BE49-F238E27FC236}">
                <a16:creationId xmlns:a16="http://schemas.microsoft.com/office/drawing/2014/main" id="{A4336791-C251-1ADD-E22F-DF5EF46428DF}"/>
              </a:ext>
            </a:extLst>
          </p:cNvPr>
          <p:cNvSpPr/>
          <p:nvPr/>
        </p:nvSpPr>
        <p:spPr>
          <a:xfrm>
            <a:off x="6144766"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ardrop 3">
            <a:extLst>
              <a:ext uri="{FF2B5EF4-FFF2-40B4-BE49-F238E27FC236}">
                <a16:creationId xmlns:a16="http://schemas.microsoft.com/office/drawing/2014/main" id="{7CA10846-1890-7C0E-D518-807E0DCA8359}"/>
              </a:ext>
            </a:extLst>
          </p:cNvPr>
          <p:cNvSpPr/>
          <p:nvPr/>
        </p:nvSpPr>
        <p:spPr>
          <a:xfrm>
            <a:off x="7337367"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ardrop 3">
            <a:extLst>
              <a:ext uri="{FF2B5EF4-FFF2-40B4-BE49-F238E27FC236}">
                <a16:creationId xmlns:a16="http://schemas.microsoft.com/office/drawing/2014/main" id="{FA9796D7-1B90-C692-00D3-84D7D7470592}"/>
              </a:ext>
            </a:extLst>
          </p:cNvPr>
          <p:cNvSpPr/>
          <p:nvPr/>
        </p:nvSpPr>
        <p:spPr>
          <a:xfrm>
            <a:off x="4952165" y="5173832"/>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ardrop 3">
            <a:extLst>
              <a:ext uri="{FF2B5EF4-FFF2-40B4-BE49-F238E27FC236}">
                <a16:creationId xmlns:a16="http://schemas.microsoft.com/office/drawing/2014/main" id="{47B5B700-DC76-7972-1338-85D94D5FBE99}"/>
              </a:ext>
            </a:extLst>
          </p:cNvPr>
          <p:cNvSpPr/>
          <p:nvPr/>
        </p:nvSpPr>
        <p:spPr>
          <a:xfrm>
            <a:off x="2566963" y="518186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ardrop 3">
            <a:extLst>
              <a:ext uri="{FF2B5EF4-FFF2-40B4-BE49-F238E27FC236}">
                <a16:creationId xmlns:a16="http://schemas.microsoft.com/office/drawing/2014/main" id="{E83BA157-7979-A5F9-015A-E3B560F8A289}"/>
              </a:ext>
            </a:extLst>
          </p:cNvPr>
          <p:cNvSpPr/>
          <p:nvPr/>
        </p:nvSpPr>
        <p:spPr>
          <a:xfrm>
            <a:off x="3759564"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ardrop 3">
            <a:extLst>
              <a:ext uri="{FF2B5EF4-FFF2-40B4-BE49-F238E27FC236}">
                <a16:creationId xmlns:a16="http://schemas.microsoft.com/office/drawing/2014/main" id="{9E3F1D60-AE5E-6282-27E1-82FFE8810040}"/>
              </a:ext>
            </a:extLst>
          </p:cNvPr>
          <p:cNvSpPr/>
          <p:nvPr/>
        </p:nvSpPr>
        <p:spPr>
          <a:xfrm>
            <a:off x="1374362" y="5181977"/>
            <a:ext cx="1093387" cy="809183"/>
          </a:xfrm>
          <a:prstGeom prst="teardrop">
            <a:avLst/>
          </a:prstGeom>
          <a:solidFill>
            <a:srgbClr val="F7712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ardrop 3">
            <a:extLst>
              <a:ext uri="{FF2B5EF4-FFF2-40B4-BE49-F238E27FC236}">
                <a16:creationId xmlns:a16="http://schemas.microsoft.com/office/drawing/2014/main" id="{E9485BBD-1494-7BEF-9CE2-2F17D779D7C4}"/>
              </a:ext>
            </a:extLst>
          </p:cNvPr>
          <p:cNvSpPr/>
          <p:nvPr/>
        </p:nvSpPr>
        <p:spPr>
          <a:xfrm>
            <a:off x="181761"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C895E7F1-DA9A-41D2-BC21-2991FD97E4B4}"/>
              </a:ext>
            </a:extLst>
          </p:cNvPr>
          <p:cNvSpPr txBox="1"/>
          <p:nvPr/>
        </p:nvSpPr>
        <p:spPr>
          <a:xfrm>
            <a:off x="170293" y="5213765"/>
            <a:ext cx="11671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Sustainable Waste Management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00747572-F98E-72B1-8F7D-00AB32FCAEFF}"/>
              </a:ext>
            </a:extLst>
          </p:cNvPr>
          <p:cNvSpPr txBox="1"/>
          <p:nvPr/>
        </p:nvSpPr>
        <p:spPr>
          <a:xfrm>
            <a:off x="1573194" y="5331192"/>
            <a:ext cx="1163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Portfolio Strategy</a:t>
            </a:r>
          </a:p>
        </p:txBody>
      </p:sp>
      <p:sp>
        <p:nvSpPr>
          <p:cNvPr id="53" name="TextBox 52">
            <a:extLst>
              <a:ext uri="{FF2B5EF4-FFF2-40B4-BE49-F238E27FC236}">
                <a16:creationId xmlns:a16="http://schemas.microsoft.com/office/drawing/2014/main" id="{47E0A4E4-D6B4-EC66-C6A5-D9EF2CFFE893}"/>
              </a:ext>
            </a:extLst>
          </p:cNvPr>
          <p:cNvSpPr txBox="1"/>
          <p:nvPr/>
        </p:nvSpPr>
        <p:spPr>
          <a:xfrm>
            <a:off x="2616569" y="5423524"/>
            <a:ext cx="10933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p:txBody>
      </p:sp>
      <p:sp>
        <p:nvSpPr>
          <p:cNvPr id="55" name="TextBox 54">
            <a:extLst>
              <a:ext uri="{FF2B5EF4-FFF2-40B4-BE49-F238E27FC236}">
                <a16:creationId xmlns:a16="http://schemas.microsoft.com/office/drawing/2014/main" id="{1A09C82B-5113-7860-475F-CDFD8193C33E}"/>
              </a:ext>
            </a:extLst>
          </p:cNvPr>
          <p:cNvSpPr txBox="1"/>
          <p:nvPr/>
        </p:nvSpPr>
        <p:spPr>
          <a:xfrm>
            <a:off x="5134046" y="5398429"/>
            <a:ext cx="9115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Packaging</a:t>
            </a:r>
          </a:p>
        </p:txBody>
      </p:sp>
      <p:sp>
        <p:nvSpPr>
          <p:cNvPr id="56" name="TextBox 55">
            <a:extLst>
              <a:ext uri="{FF2B5EF4-FFF2-40B4-BE49-F238E27FC236}">
                <a16:creationId xmlns:a16="http://schemas.microsoft.com/office/drawing/2014/main" id="{2CAE8336-61D2-01CB-8D37-C1C180EAB583}"/>
              </a:ext>
            </a:extLst>
          </p:cNvPr>
          <p:cNvSpPr txBox="1"/>
          <p:nvPr/>
        </p:nvSpPr>
        <p:spPr>
          <a:xfrm>
            <a:off x="7565967" y="5423523"/>
            <a:ext cx="12595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Disposal</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8EFB759F-91A9-8DE9-A944-93FE81AD19B6}"/>
              </a:ext>
            </a:extLst>
          </p:cNvPr>
          <p:cNvSpPr txBox="1"/>
          <p:nvPr/>
        </p:nvSpPr>
        <p:spPr>
          <a:xfrm>
            <a:off x="9575431" y="5306097"/>
            <a:ext cx="147743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Regulatory Compliance</a:t>
            </a:r>
          </a:p>
        </p:txBody>
      </p:sp>
      <p:sp>
        <p:nvSpPr>
          <p:cNvPr id="58" name="TextBox 57">
            <a:extLst>
              <a:ext uri="{FF2B5EF4-FFF2-40B4-BE49-F238E27FC236}">
                <a16:creationId xmlns:a16="http://schemas.microsoft.com/office/drawing/2014/main" id="{845423D8-3181-D8E3-BE73-7B3AB2CDE503}"/>
              </a:ext>
            </a:extLst>
          </p:cNvPr>
          <p:cNvSpPr txBox="1"/>
          <p:nvPr/>
        </p:nvSpPr>
        <p:spPr>
          <a:xfrm>
            <a:off x="11009660" y="5306097"/>
            <a:ext cx="9424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EU Member State Data</a:t>
            </a:r>
          </a:p>
        </p:txBody>
      </p:sp>
      <p:sp>
        <p:nvSpPr>
          <p:cNvPr id="60" name="TextBox 59">
            <a:extLst>
              <a:ext uri="{FF2B5EF4-FFF2-40B4-BE49-F238E27FC236}">
                <a16:creationId xmlns:a16="http://schemas.microsoft.com/office/drawing/2014/main" id="{5D48BA65-7421-C847-220D-9C9070E9C80F}"/>
              </a:ext>
            </a:extLst>
          </p:cNvPr>
          <p:cNvSpPr txBox="1"/>
          <p:nvPr/>
        </p:nvSpPr>
        <p:spPr>
          <a:xfrm>
            <a:off x="3809170" y="5306097"/>
            <a:ext cx="1067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Waste Reduction</a:t>
            </a:r>
          </a:p>
        </p:txBody>
      </p:sp>
      <p:sp>
        <p:nvSpPr>
          <p:cNvPr id="61" name="TextBox 60">
            <a:extLst>
              <a:ext uri="{FF2B5EF4-FFF2-40B4-BE49-F238E27FC236}">
                <a16:creationId xmlns:a16="http://schemas.microsoft.com/office/drawing/2014/main" id="{1E9FFAF6-1933-9B98-5616-078CEE76672D}"/>
              </a:ext>
            </a:extLst>
          </p:cNvPr>
          <p:cNvSpPr txBox="1"/>
          <p:nvPr/>
        </p:nvSpPr>
        <p:spPr>
          <a:xfrm>
            <a:off x="6024589" y="5339337"/>
            <a:ext cx="13217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Storage and Handling</a:t>
            </a:r>
          </a:p>
        </p:txBody>
      </p:sp>
      <p:sp>
        <p:nvSpPr>
          <p:cNvPr id="62" name="TextBox 61">
            <a:extLst>
              <a:ext uri="{FF2B5EF4-FFF2-40B4-BE49-F238E27FC236}">
                <a16:creationId xmlns:a16="http://schemas.microsoft.com/office/drawing/2014/main" id="{2710EB75-3832-EC6F-75E1-B655249179F6}"/>
              </a:ext>
            </a:extLst>
          </p:cNvPr>
          <p:cNvSpPr txBox="1"/>
          <p:nvPr/>
        </p:nvSpPr>
        <p:spPr>
          <a:xfrm>
            <a:off x="8558972" y="5331189"/>
            <a:ext cx="115887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Application Advice</a:t>
            </a:r>
          </a:p>
        </p:txBody>
      </p:sp>
      <p:sp>
        <p:nvSpPr>
          <p:cNvPr id="63" name="TextBox 62">
            <a:extLst>
              <a:ext uri="{FF2B5EF4-FFF2-40B4-BE49-F238E27FC236}">
                <a16:creationId xmlns:a16="http://schemas.microsoft.com/office/drawing/2014/main" id="{39EF096A-D86C-5EC3-B231-BB757ADB03D1}"/>
              </a:ext>
            </a:extLst>
          </p:cNvPr>
          <p:cNvSpPr txBox="1"/>
          <p:nvPr/>
        </p:nvSpPr>
        <p:spPr>
          <a:xfrm>
            <a:off x="1064218"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3730E4ED-5702-A97A-A673-BA6318790115}"/>
              </a:ext>
            </a:extLst>
          </p:cNvPr>
          <p:cNvSpPr txBox="1"/>
          <p:nvPr/>
        </p:nvSpPr>
        <p:spPr>
          <a:xfrm>
            <a:off x="2254057"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02A18854-F6FF-0D86-9EDB-A7B14808745B}"/>
              </a:ext>
            </a:extLst>
          </p:cNvPr>
          <p:cNvSpPr txBox="1"/>
          <p:nvPr/>
        </p:nvSpPr>
        <p:spPr>
          <a:xfrm>
            <a:off x="3446658" y="4918421"/>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88094500-A93D-5548-6B9A-458BFB91F553}"/>
              </a:ext>
            </a:extLst>
          </p:cNvPr>
          <p:cNvSpPr txBox="1"/>
          <p:nvPr/>
        </p:nvSpPr>
        <p:spPr>
          <a:xfrm>
            <a:off x="4615640" y="49075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9928BFBF-F112-B836-84FA-8A20180DE4D4}"/>
              </a:ext>
            </a:extLst>
          </p:cNvPr>
          <p:cNvSpPr txBox="1"/>
          <p:nvPr/>
        </p:nvSpPr>
        <p:spPr>
          <a:xfrm>
            <a:off x="5824811" y="491287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A3CD7E2D-640A-4F58-ABD0-25CCC26631B4}"/>
              </a:ext>
            </a:extLst>
          </p:cNvPr>
          <p:cNvSpPr txBox="1"/>
          <p:nvPr/>
        </p:nvSpPr>
        <p:spPr>
          <a:xfrm>
            <a:off x="7010363"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A431CB71-6C4A-D518-BE9D-82BC2F1F6482}"/>
              </a:ext>
            </a:extLst>
          </p:cNvPr>
          <p:cNvSpPr txBox="1"/>
          <p:nvPr/>
        </p:nvSpPr>
        <p:spPr>
          <a:xfrm>
            <a:off x="8165093" y="491842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49D9144B-6A8D-0AD3-6D41-9BA28CDC1E80}"/>
              </a:ext>
            </a:extLst>
          </p:cNvPr>
          <p:cNvSpPr txBox="1"/>
          <p:nvPr/>
        </p:nvSpPr>
        <p:spPr>
          <a:xfrm>
            <a:off x="9319823" y="490314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03227B22-51E3-598C-9BF4-26E7EF3F3F9F}"/>
              </a:ext>
            </a:extLst>
          </p:cNvPr>
          <p:cNvSpPr txBox="1"/>
          <p:nvPr/>
        </p:nvSpPr>
        <p:spPr>
          <a:xfrm>
            <a:off x="10480759" y="4897881"/>
            <a:ext cx="3894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5EB0F9E9-4954-C389-D0BD-89D9ED893C5C}"/>
              </a:ext>
            </a:extLst>
          </p:cNvPr>
          <p:cNvSpPr txBox="1"/>
          <p:nvPr/>
        </p:nvSpPr>
        <p:spPr>
          <a:xfrm>
            <a:off x="11689930" y="488043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1ECC56BE-2B4B-6027-BF62-DE2DAAC7C768}"/>
              </a:ext>
            </a:extLst>
          </p:cNvPr>
          <p:cNvSpPr/>
          <p:nvPr/>
        </p:nvSpPr>
        <p:spPr>
          <a:xfrm>
            <a:off x="2516671" y="1607225"/>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C35B8AD8-2BB2-B251-60F4-85410C686B47}"/>
              </a:ext>
            </a:extLst>
          </p:cNvPr>
          <p:cNvCxnSpPr>
            <a:cxnSpLocks/>
          </p:cNvCxnSpPr>
          <p:nvPr/>
        </p:nvCxnSpPr>
        <p:spPr>
          <a:xfrm>
            <a:off x="2409748" y="1726840"/>
            <a:ext cx="0" cy="3218766"/>
          </a:xfrm>
          <a:prstGeom prst="line">
            <a:avLst/>
          </a:prstGeom>
          <a:ln>
            <a:headEnd type="oval" w="lg" len="lg"/>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09EE3DF1-053F-A35F-8821-86C2719B2B48}"/>
              </a:ext>
            </a:extLst>
          </p:cNvPr>
          <p:cNvSpPr txBox="1"/>
          <p:nvPr/>
        </p:nvSpPr>
        <p:spPr>
          <a:xfrm>
            <a:off x="2487852" y="1593676"/>
            <a:ext cx="215437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Develop products with lower end-of-life impacts through sustainable sourcing and circular design.</a:t>
            </a:r>
          </a:p>
        </p:txBody>
      </p:sp>
      <p:sp>
        <p:nvSpPr>
          <p:cNvPr id="8" name="Isosceles Triangle 7">
            <a:extLst>
              <a:ext uri="{FF2B5EF4-FFF2-40B4-BE49-F238E27FC236}">
                <a16:creationId xmlns:a16="http://schemas.microsoft.com/office/drawing/2014/main" id="{E5D4BEE7-8D34-B1B9-63F8-C121B5B28A6C}"/>
              </a:ext>
            </a:extLst>
          </p:cNvPr>
          <p:cNvSpPr/>
          <p:nvPr/>
        </p:nvSpPr>
        <p:spPr>
          <a:xfrm rot="5400000">
            <a:off x="4413909" y="1916543"/>
            <a:ext cx="867340" cy="221607"/>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833DB4B-5129-07B4-D77E-90A9F7C458C8}"/>
              </a:ext>
            </a:extLst>
          </p:cNvPr>
          <p:cNvSpPr txBox="1"/>
          <p:nvPr/>
        </p:nvSpPr>
        <p:spPr>
          <a:xfrm>
            <a:off x="4978192" y="1855285"/>
            <a:ext cx="14670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e.g.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Ecodesign</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164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3E675-654A-A4DC-9464-CF365CF8D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DFFB8-586F-77D1-E420-775B3190FCA2}"/>
              </a:ext>
            </a:extLst>
          </p:cNvPr>
          <p:cNvSpPr>
            <a:spLocks noGrp="1"/>
          </p:cNvSpPr>
          <p:nvPr>
            <p:ph type="title"/>
          </p:nvPr>
        </p:nvSpPr>
        <p:spPr>
          <a:xfrm>
            <a:off x="2841591" y="148856"/>
            <a:ext cx="7179596" cy="848351"/>
          </a:xfrm>
        </p:spPr>
        <p:txBody>
          <a:bodyPr>
            <a:normAutofit fontScale="90000"/>
          </a:bodyPr>
          <a:lstStyle/>
          <a:p>
            <a:r>
              <a:rPr lang="en-US" b="1" dirty="0">
                <a:latin typeface="Arial"/>
                <a:cs typeface="Arial"/>
              </a:rPr>
              <a:t>Lubricants and Greases </a:t>
            </a:r>
            <a:br>
              <a:rPr lang="en-US" b="1" dirty="0">
                <a:latin typeface="Arial"/>
                <a:cs typeface="Arial"/>
              </a:rPr>
            </a:br>
            <a:r>
              <a:rPr lang="en-US" b="1" dirty="0">
                <a:latin typeface="Arial"/>
                <a:cs typeface="Arial"/>
              </a:rPr>
              <a:t>End of Life</a:t>
            </a:r>
            <a:br>
              <a:rPr lang="en-US" b="1" dirty="0">
                <a:latin typeface="Arial"/>
                <a:cs typeface="Arial"/>
              </a:rPr>
            </a:br>
            <a:r>
              <a:rPr lang="en-US" sz="2000" dirty="0">
                <a:latin typeface="Arial"/>
                <a:cs typeface="Arial"/>
              </a:rPr>
              <a:t>Sustainable Best Practices</a:t>
            </a:r>
            <a:endParaRPr lang="en-US" sz="2000" dirty="0"/>
          </a:p>
        </p:txBody>
      </p:sp>
      <p:pic>
        <p:nvPicPr>
          <p:cNvPr id="6" name="Picture 5">
            <a:extLst>
              <a:ext uri="{FF2B5EF4-FFF2-40B4-BE49-F238E27FC236}">
                <a16:creationId xmlns:a16="http://schemas.microsoft.com/office/drawing/2014/main" id="{F413D3B2-0AD5-A4A2-61B1-019B29598DC9}"/>
              </a:ext>
            </a:extLst>
          </p:cNvPr>
          <p:cNvPicPr>
            <a:picLocks noChangeAspect="1"/>
          </p:cNvPicPr>
          <p:nvPr/>
        </p:nvPicPr>
        <p:blipFill>
          <a:blip r:embed="rId3"/>
          <a:stretch>
            <a:fillRect/>
          </a:stretch>
        </p:blipFill>
        <p:spPr>
          <a:xfrm>
            <a:off x="1842131" y="148856"/>
            <a:ext cx="906460" cy="128653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3E8B5E1F-3256-8AB8-E03B-0788D8555811}"/>
              </a:ext>
            </a:extLst>
          </p:cNvPr>
          <p:cNvPicPr>
            <a:picLocks noChangeAspect="1"/>
          </p:cNvPicPr>
          <p:nvPr/>
        </p:nvPicPr>
        <p:blipFill>
          <a:blip r:embed="rId4"/>
          <a:stretch>
            <a:fillRect/>
          </a:stretch>
        </p:blipFill>
        <p:spPr>
          <a:xfrm>
            <a:off x="163214" y="511270"/>
            <a:ext cx="1512376" cy="619901"/>
          </a:xfrm>
          <a:prstGeom prst="rect">
            <a:avLst/>
          </a:prstGeom>
        </p:spPr>
      </p:pic>
      <p:sp>
        <p:nvSpPr>
          <p:cNvPr id="29" name="Teardrop 3">
            <a:extLst>
              <a:ext uri="{FF2B5EF4-FFF2-40B4-BE49-F238E27FC236}">
                <a16:creationId xmlns:a16="http://schemas.microsoft.com/office/drawing/2014/main" id="{8AC3E912-DB60-B12A-4CC8-FEE20BCFBD24}"/>
              </a:ext>
            </a:extLst>
          </p:cNvPr>
          <p:cNvSpPr/>
          <p:nvPr/>
        </p:nvSpPr>
        <p:spPr>
          <a:xfrm>
            <a:off x="9722569"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ardrop 3">
            <a:extLst>
              <a:ext uri="{FF2B5EF4-FFF2-40B4-BE49-F238E27FC236}">
                <a16:creationId xmlns:a16="http://schemas.microsoft.com/office/drawing/2014/main" id="{B8C1DAA2-93B6-82AB-FB8C-18DA6AED856D}"/>
              </a:ext>
            </a:extLst>
          </p:cNvPr>
          <p:cNvSpPr/>
          <p:nvPr/>
        </p:nvSpPr>
        <p:spPr>
          <a:xfrm>
            <a:off x="10915170" y="515743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ardrop 3">
            <a:extLst>
              <a:ext uri="{FF2B5EF4-FFF2-40B4-BE49-F238E27FC236}">
                <a16:creationId xmlns:a16="http://schemas.microsoft.com/office/drawing/2014/main" id="{D3BB42CF-DE6F-CEBF-D8CB-681A099E01EE}"/>
              </a:ext>
            </a:extLst>
          </p:cNvPr>
          <p:cNvSpPr/>
          <p:nvPr/>
        </p:nvSpPr>
        <p:spPr>
          <a:xfrm>
            <a:off x="8529968" y="516568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ardrop 3">
            <a:extLst>
              <a:ext uri="{FF2B5EF4-FFF2-40B4-BE49-F238E27FC236}">
                <a16:creationId xmlns:a16="http://schemas.microsoft.com/office/drawing/2014/main" id="{E6C122EA-A64E-A3EE-BA27-5252E01F6639}"/>
              </a:ext>
            </a:extLst>
          </p:cNvPr>
          <p:cNvSpPr/>
          <p:nvPr/>
        </p:nvSpPr>
        <p:spPr>
          <a:xfrm>
            <a:off x="6144766"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ardrop 3">
            <a:extLst>
              <a:ext uri="{FF2B5EF4-FFF2-40B4-BE49-F238E27FC236}">
                <a16:creationId xmlns:a16="http://schemas.microsoft.com/office/drawing/2014/main" id="{33AF5F16-7759-AB49-5752-97D7CA54287B}"/>
              </a:ext>
            </a:extLst>
          </p:cNvPr>
          <p:cNvSpPr/>
          <p:nvPr/>
        </p:nvSpPr>
        <p:spPr>
          <a:xfrm>
            <a:off x="7337367"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ardrop 3">
            <a:extLst>
              <a:ext uri="{FF2B5EF4-FFF2-40B4-BE49-F238E27FC236}">
                <a16:creationId xmlns:a16="http://schemas.microsoft.com/office/drawing/2014/main" id="{33D2BCF6-5F70-C46B-81A7-81A0D3B651D6}"/>
              </a:ext>
            </a:extLst>
          </p:cNvPr>
          <p:cNvSpPr/>
          <p:nvPr/>
        </p:nvSpPr>
        <p:spPr>
          <a:xfrm>
            <a:off x="4952165" y="5173832"/>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ardrop 3">
            <a:extLst>
              <a:ext uri="{FF2B5EF4-FFF2-40B4-BE49-F238E27FC236}">
                <a16:creationId xmlns:a16="http://schemas.microsoft.com/office/drawing/2014/main" id="{D1080C3C-C83F-8D6D-F345-C39A38CB70C2}"/>
              </a:ext>
            </a:extLst>
          </p:cNvPr>
          <p:cNvSpPr/>
          <p:nvPr/>
        </p:nvSpPr>
        <p:spPr>
          <a:xfrm>
            <a:off x="2566963" y="5181869"/>
            <a:ext cx="1093387" cy="809183"/>
          </a:xfrm>
          <a:prstGeom prst="teardrop">
            <a:avLst/>
          </a:prstGeom>
          <a:solidFill>
            <a:srgbClr val="F7712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ardrop 3">
            <a:extLst>
              <a:ext uri="{FF2B5EF4-FFF2-40B4-BE49-F238E27FC236}">
                <a16:creationId xmlns:a16="http://schemas.microsoft.com/office/drawing/2014/main" id="{59358E8E-EA49-E42B-3EB3-9B89E9FD362A}"/>
              </a:ext>
            </a:extLst>
          </p:cNvPr>
          <p:cNvSpPr/>
          <p:nvPr/>
        </p:nvSpPr>
        <p:spPr>
          <a:xfrm>
            <a:off x="3759564"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ardrop 3">
            <a:extLst>
              <a:ext uri="{FF2B5EF4-FFF2-40B4-BE49-F238E27FC236}">
                <a16:creationId xmlns:a16="http://schemas.microsoft.com/office/drawing/2014/main" id="{1F9FD806-BCF2-2E14-3D50-2CDBF74290D5}"/>
              </a:ext>
            </a:extLst>
          </p:cNvPr>
          <p:cNvSpPr/>
          <p:nvPr/>
        </p:nvSpPr>
        <p:spPr>
          <a:xfrm>
            <a:off x="1374362" y="518197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ardrop 3">
            <a:extLst>
              <a:ext uri="{FF2B5EF4-FFF2-40B4-BE49-F238E27FC236}">
                <a16:creationId xmlns:a16="http://schemas.microsoft.com/office/drawing/2014/main" id="{BC8C5727-2D09-299D-F3DC-82B1BF866F6B}"/>
              </a:ext>
            </a:extLst>
          </p:cNvPr>
          <p:cNvSpPr/>
          <p:nvPr/>
        </p:nvSpPr>
        <p:spPr>
          <a:xfrm>
            <a:off x="181761"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A0BFC375-1B46-D239-FA5C-679816315A57}"/>
              </a:ext>
            </a:extLst>
          </p:cNvPr>
          <p:cNvSpPr txBox="1"/>
          <p:nvPr/>
        </p:nvSpPr>
        <p:spPr>
          <a:xfrm>
            <a:off x="170293" y="5213765"/>
            <a:ext cx="11671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Sustainable Waste Management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564D4443-95D6-0515-BCB7-FC908584DDE1}"/>
              </a:ext>
            </a:extLst>
          </p:cNvPr>
          <p:cNvSpPr txBox="1"/>
          <p:nvPr/>
        </p:nvSpPr>
        <p:spPr>
          <a:xfrm>
            <a:off x="1573194" y="5331192"/>
            <a:ext cx="1163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Portfolio Strategy</a:t>
            </a:r>
          </a:p>
        </p:txBody>
      </p:sp>
      <p:sp>
        <p:nvSpPr>
          <p:cNvPr id="53" name="TextBox 52">
            <a:extLst>
              <a:ext uri="{FF2B5EF4-FFF2-40B4-BE49-F238E27FC236}">
                <a16:creationId xmlns:a16="http://schemas.microsoft.com/office/drawing/2014/main" id="{D3F28ECF-35AA-1C44-3A48-6D1C6AC3E1A1}"/>
              </a:ext>
            </a:extLst>
          </p:cNvPr>
          <p:cNvSpPr txBox="1"/>
          <p:nvPr/>
        </p:nvSpPr>
        <p:spPr>
          <a:xfrm>
            <a:off x="2616569" y="5423524"/>
            <a:ext cx="10933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p:txBody>
      </p:sp>
      <p:sp>
        <p:nvSpPr>
          <p:cNvPr id="55" name="TextBox 54">
            <a:extLst>
              <a:ext uri="{FF2B5EF4-FFF2-40B4-BE49-F238E27FC236}">
                <a16:creationId xmlns:a16="http://schemas.microsoft.com/office/drawing/2014/main" id="{CC163D6B-EED2-25B8-0EDF-8E488AEC9123}"/>
              </a:ext>
            </a:extLst>
          </p:cNvPr>
          <p:cNvSpPr txBox="1"/>
          <p:nvPr/>
        </p:nvSpPr>
        <p:spPr>
          <a:xfrm>
            <a:off x="5134046" y="5398429"/>
            <a:ext cx="9115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Packaging</a:t>
            </a:r>
          </a:p>
        </p:txBody>
      </p:sp>
      <p:sp>
        <p:nvSpPr>
          <p:cNvPr id="56" name="TextBox 55">
            <a:extLst>
              <a:ext uri="{FF2B5EF4-FFF2-40B4-BE49-F238E27FC236}">
                <a16:creationId xmlns:a16="http://schemas.microsoft.com/office/drawing/2014/main" id="{3BC07154-15DA-7CA2-3716-769A6F6A0EBC}"/>
              </a:ext>
            </a:extLst>
          </p:cNvPr>
          <p:cNvSpPr txBox="1"/>
          <p:nvPr/>
        </p:nvSpPr>
        <p:spPr>
          <a:xfrm>
            <a:off x="7565967" y="5423523"/>
            <a:ext cx="12595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Disposal</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FA0BDCE4-07EE-28C2-0759-520036DE96DF}"/>
              </a:ext>
            </a:extLst>
          </p:cNvPr>
          <p:cNvSpPr txBox="1"/>
          <p:nvPr/>
        </p:nvSpPr>
        <p:spPr>
          <a:xfrm>
            <a:off x="9575431" y="5306097"/>
            <a:ext cx="147743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Regulatory Compliance</a:t>
            </a:r>
          </a:p>
        </p:txBody>
      </p:sp>
      <p:sp>
        <p:nvSpPr>
          <p:cNvPr id="58" name="TextBox 57">
            <a:extLst>
              <a:ext uri="{FF2B5EF4-FFF2-40B4-BE49-F238E27FC236}">
                <a16:creationId xmlns:a16="http://schemas.microsoft.com/office/drawing/2014/main" id="{52FB8C9B-DDA9-8F8E-9754-F72D59FFFECC}"/>
              </a:ext>
            </a:extLst>
          </p:cNvPr>
          <p:cNvSpPr txBox="1"/>
          <p:nvPr/>
        </p:nvSpPr>
        <p:spPr>
          <a:xfrm>
            <a:off x="11009660" y="5306097"/>
            <a:ext cx="9424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EU Member State Data</a:t>
            </a:r>
          </a:p>
        </p:txBody>
      </p:sp>
      <p:sp>
        <p:nvSpPr>
          <p:cNvPr id="60" name="TextBox 59">
            <a:extLst>
              <a:ext uri="{FF2B5EF4-FFF2-40B4-BE49-F238E27FC236}">
                <a16:creationId xmlns:a16="http://schemas.microsoft.com/office/drawing/2014/main" id="{943159D6-2818-19D4-4A08-D13D6914CDDF}"/>
              </a:ext>
            </a:extLst>
          </p:cNvPr>
          <p:cNvSpPr txBox="1"/>
          <p:nvPr/>
        </p:nvSpPr>
        <p:spPr>
          <a:xfrm>
            <a:off x="3809170" y="5306097"/>
            <a:ext cx="1067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Waste Reduction</a:t>
            </a:r>
          </a:p>
        </p:txBody>
      </p:sp>
      <p:sp>
        <p:nvSpPr>
          <p:cNvPr id="61" name="TextBox 60">
            <a:extLst>
              <a:ext uri="{FF2B5EF4-FFF2-40B4-BE49-F238E27FC236}">
                <a16:creationId xmlns:a16="http://schemas.microsoft.com/office/drawing/2014/main" id="{E13DFD44-D059-F285-1032-1C51CF4D1CD6}"/>
              </a:ext>
            </a:extLst>
          </p:cNvPr>
          <p:cNvSpPr txBox="1"/>
          <p:nvPr/>
        </p:nvSpPr>
        <p:spPr>
          <a:xfrm>
            <a:off x="6024589" y="5339337"/>
            <a:ext cx="13217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Storage and Handling</a:t>
            </a:r>
          </a:p>
        </p:txBody>
      </p:sp>
      <p:sp>
        <p:nvSpPr>
          <p:cNvPr id="62" name="TextBox 61">
            <a:extLst>
              <a:ext uri="{FF2B5EF4-FFF2-40B4-BE49-F238E27FC236}">
                <a16:creationId xmlns:a16="http://schemas.microsoft.com/office/drawing/2014/main" id="{79345E60-3DAD-CE23-9E97-E69DB9204D48}"/>
              </a:ext>
            </a:extLst>
          </p:cNvPr>
          <p:cNvSpPr txBox="1"/>
          <p:nvPr/>
        </p:nvSpPr>
        <p:spPr>
          <a:xfrm>
            <a:off x="8558972" y="5331189"/>
            <a:ext cx="115887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Application Advice</a:t>
            </a:r>
          </a:p>
        </p:txBody>
      </p:sp>
      <p:sp>
        <p:nvSpPr>
          <p:cNvPr id="63" name="TextBox 62">
            <a:extLst>
              <a:ext uri="{FF2B5EF4-FFF2-40B4-BE49-F238E27FC236}">
                <a16:creationId xmlns:a16="http://schemas.microsoft.com/office/drawing/2014/main" id="{123DC346-A981-62DF-D260-3FE721A759DA}"/>
              </a:ext>
            </a:extLst>
          </p:cNvPr>
          <p:cNvSpPr txBox="1"/>
          <p:nvPr/>
        </p:nvSpPr>
        <p:spPr>
          <a:xfrm>
            <a:off x="1064218"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B2394F90-E586-13A2-FCD2-E2718B073CE4}"/>
              </a:ext>
            </a:extLst>
          </p:cNvPr>
          <p:cNvSpPr txBox="1"/>
          <p:nvPr/>
        </p:nvSpPr>
        <p:spPr>
          <a:xfrm>
            <a:off x="2254057"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CD97B770-6961-D834-4E0B-E4A817AA7FCF}"/>
              </a:ext>
            </a:extLst>
          </p:cNvPr>
          <p:cNvSpPr txBox="1"/>
          <p:nvPr/>
        </p:nvSpPr>
        <p:spPr>
          <a:xfrm>
            <a:off x="3446658" y="4918421"/>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CF4A5CDD-56C1-FCFB-CC96-F18FB1F580EB}"/>
              </a:ext>
            </a:extLst>
          </p:cNvPr>
          <p:cNvSpPr txBox="1"/>
          <p:nvPr/>
        </p:nvSpPr>
        <p:spPr>
          <a:xfrm>
            <a:off x="4615640" y="49075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1B6B326C-4925-0129-8F88-3D812A3BD610}"/>
              </a:ext>
            </a:extLst>
          </p:cNvPr>
          <p:cNvSpPr txBox="1"/>
          <p:nvPr/>
        </p:nvSpPr>
        <p:spPr>
          <a:xfrm>
            <a:off x="5824811" y="491287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DC87F87A-2A8B-0BB9-6284-0B3E8AFCFCBC}"/>
              </a:ext>
            </a:extLst>
          </p:cNvPr>
          <p:cNvSpPr txBox="1"/>
          <p:nvPr/>
        </p:nvSpPr>
        <p:spPr>
          <a:xfrm>
            <a:off x="7010363"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BDAA0C40-A2EC-811C-7A85-AA697912B4B2}"/>
              </a:ext>
            </a:extLst>
          </p:cNvPr>
          <p:cNvSpPr txBox="1"/>
          <p:nvPr/>
        </p:nvSpPr>
        <p:spPr>
          <a:xfrm>
            <a:off x="8165093" y="491842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C9B6A318-3364-655A-897D-3FF193D24129}"/>
              </a:ext>
            </a:extLst>
          </p:cNvPr>
          <p:cNvSpPr txBox="1"/>
          <p:nvPr/>
        </p:nvSpPr>
        <p:spPr>
          <a:xfrm>
            <a:off x="9319823" y="490314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CF378EB1-34F9-7057-8040-3A8AD54DC271}"/>
              </a:ext>
            </a:extLst>
          </p:cNvPr>
          <p:cNvSpPr txBox="1"/>
          <p:nvPr/>
        </p:nvSpPr>
        <p:spPr>
          <a:xfrm>
            <a:off x="10480759" y="4897881"/>
            <a:ext cx="3894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4EB045C8-2525-BBE2-02E9-3A9B900A166A}"/>
              </a:ext>
            </a:extLst>
          </p:cNvPr>
          <p:cNvSpPr txBox="1"/>
          <p:nvPr/>
        </p:nvSpPr>
        <p:spPr>
          <a:xfrm>
            <a:off x="11689930" y="488043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766B669-CC63-E97A-85AA-3B960637B2C1}"/>
              </a:ext>
            </a:extLst>
          </p:cNvPr>
          <p:cNvSpPr/>
          <p:nvPr/>
        </p:nvSpPr>
        <p:spPr>
          <a:xfrm>
            <a:off x="2516671" y="1607225"/>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DB2A4FA0-6A88-5257-3DC0-996B3AE041A6}"/>
              </a:ext>
            </a:extLst>
          </p:cNvPr>
          <p:cNvCxnSpPr>
            <a:cxnSpLocks/>
          </p:cNvCxnSpPr>
          <p:nvPr/>
        </p:nvCxnSpPr>
        <p:spPr>
          <a:xfrm>
            <a:off x="2409748" y="1726840"/>
            <a:ext cx="0" cy="3218766"/>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6A296162-4D2D-1945-303E-A7EC99CB5495}"/>
              </a:ext>
            </a:extLst>
          </p:cNvPr>
          <p:cNvSpPr txBox="1"/>
          <p:nvPr/>
        </p:nvSpPr>
        <p:spPr>
          <a:xfrm>
            <a:off x="2487852" y="1593676"/>
            <a:ext cx="215437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Develop products with lower end-of-life impacts through sustainable sourcing and circular design.</a:t>
            </a:r>
          </a:p>
        </p:txBody>
      </p:sp>
      <p:sp>
        <p:nvSpPr>
          <p:cNvPr id="8" name="Rectangle 7">
            <a:extLst>
              <a:ext uri="{FF2B5EF4-FFF2-40B4-BE49-F238E27FC236}">
                <a16:creationId xmlns:a16="http://schemas.microsoft.com/office/drawing/2014/main" id="{222502F1-096F-BB18-2172-788AEDE073F5}"/>
              </a:ext>
            </a:extLst>
          </p:cNvPr>
          <p:cNvSpPr/>
          <p:nvPr/>
        </p:nvSpPr>
        <p:spPr>
          <a:xfrm>
            <a:off x="3700113" y="2617201"/>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D7349C8D-614C-BD68-D9F6-AA9D57496DA5}"/>
              </a:ext>
            </a:extLst>
          </p:cNvPr>
          <p:cNvCxnSpPr>
            <a:cxnSpLocks/>
          </p:cNvCxnSpPr>
          <p:nvPr/>
        </p:nvCxnSpPr>
        <p:spPr>
          <a:xfrm>
            <a:off x="3593190" y="2736816"/>
            <a:ext cx="0" cy="2143619"/>
          </a:xfrm>
          <a:prstGeom prst="line">
            <a:avLst/>
          </a:prstGeom>
          <a:ln>
            <a:headEnd type="oval" w="lg" len="lg"/>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65A61A09-9C95-4A13-36E0-8A8AFEC980FC}"/>
              </a:ext>
            </a:extLst>
          </p:cNvPr>
          <p:cNvSpPr txBox="1"/>
          <p:nvPr/>
        </p:nvSpPr>
        <p:spPr>
          <a:xfrm>
            <a:off x="3670176" y="2628451"/>
            <a:ext cx="2184309"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Track the full product lifecycle to enable better end-of-life management and circularity monitoring.</a:t>
            </a:r>
          </a:p>
        </p:txBody>
      </p:sp>
      <p:sp>
        <p:nvSpPr>
          <p:cNvPr id="9" name="Isosceles Triangle 8">
            <a:extLst>
              <a:ext uri="{FF2B5EF4-FFF2-40B4-BE49-F238E27FC236}">
                <a16:creationId xmlns:a16="http://schemas.microsoft.com/office/drawing/2014/main" id="{5DBC24A0-541D-E419-680A-5DEF3CD0C169}"/>
              </a:ext>
            </a:extLst>
          </p:cNvPr>
          <p:cNvSpPr/>
          <p:nvPr/>
        </p:nvSpPr>
        <p:spPr>
          <a:xfrm rot="5400000">
            <a:off x="5593243" y="2940067"/>
            <a:ext cx="867340" cy="221607"/>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25BA3B1-68F5-3006-2A37-4E5C2BF9DF95}"/>
              </a:ext>
            </a:extLst>
          </p:cNvPr>
          <p:cNvSpPr txBox="1"/>
          <p:nvPr/>
        </p:nvSpPr>
        <p:spPr>
          <a:xfrm>
            <a:off x="6199341" y="2720783"/>
            <a:ext cx="256720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ATIEL &amp; UEIL Certified Methodology for PCF Calculations + PCF Calculation Tool</a:t>
            </a:r>
          </a:p>
        </p:txBody>
      </p:sp>
    </p:spTree>
    <p:extLst>
      <p:ext uri="{BB962C8B-B14F-4D97-AF65-F5344CB8AC3E}">
        <p14:creationId xmlns:p14="http://schemas.microsoft.com/office/powerpoint/2010/main" val="261742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C5597-5908-F57A-DB0E-C044F2F08FAF}"/>
              </a:ext>
            </a:extLst>
          </p:cNvPr>
          <p:cNvSpPr>
            <a:spLocks noGrp="1"/>
          </p:cNvSpPr>
          <p:nvPr>
            <p:ph type="title"/>
          </p:nvPr>
        </p:nvSpPr>
        <p:spPr/>
        <p:txBody>
          <a:bodyPr>
            <a:normAutofit/>
          </a:bodyPr>
          <a:lstStyle/>
          <a:p>
            <a:r>
              <a:rPr lang="en-GB" sz="4800" dirty="0"/>
              <a:t>Collaboration</a:t>
            </a:r>
          </a:p>
        </p:txBody>
      </p:sp>
      <p:sp>
        <p:nvSpPr>
          <p:cNvPr id="4" name="Slide Number Placeholder 3">
            <a:extLst>
              <a:ext uri="{FF2B5EF4-FFF2-40B4-BE49-F238E27FC236}">
                <a16:creationId xmlns:a16="http://schemas.microsoft.com/office/drawing/2014/main" id="{386A870E-A524-3DCB-3E98-EBD707C6A337}"/>
              </a:ext>
            </a:extLst>
          </p:cNvPr>
          <p:cNvSpPr>
            <a:spLocks noGrp="1"/>
          </p:cNvSpPr>
          <p:nvPr>
            <p:ph type="sldNum" sz="quarter" idx="4"/>
          </p:nvPr>
        </p:nvSpPr>
        <p:spPr/>
        <p:txBody>
          <a:bodyPr/>
          <a:lstStyle/>
          <a:p>
            <a:fld id="{B5340CCC-B00D-4DE6-93AE-32EB9DFEDF91}" type="slidenum">
              <a:rPr lang="en-US" smtClean="0"/>
              <a:pPr/>
              <a:t>3</a:t>
            </a:fld>
            <a:endParaRPr lang="en-US"/>
          </a:p>
        </p:txBody>
      </p:sp>
      <p:sp>
        <p:nvSpPr>
          <p:cNvPr id="5" name="Footer Placeholder 4">
            <a:extLst>
              <a:ext uri="{FF2B5EF4-FFF2-40B4-BE49-F238E27FC236}">
                <a16:creationId xmlns:a16="http://schemas.microsoft.com/office/drawing/2014/main" id="{45228A76-559B-6553-C2EE-FA8592D91938}"/>
              </a:ext>
            </a:extLst>
          </p:cNvPr>
          <p:cNvSpPr>
            <a:spLocks noGrp="1"/>
          </p:cNvSpPr>
          <p:nvPr>
            <p:ph type="ftr" sz="quarter" idx="3"/>
          </p:nvPr>
        </p:nvSpPr>
        <p:spPr/>
        <p:txBody>
          <a:bodyPr/>
          <a:lstStyle/>
          <a:p>
            <a:r>
              <a:rPr lang="en-US"/>
              <a:t>ATIEL &amp; UEIL Joint Sustainability Committee</a:t>
            </a:r>
          </a:p>
        </p:txBody>
      </p:sp>
    </p:spTree>
    <p:extLst>
      <p:ext uri="{BB962C8B-B14F-4D97-AF65-F5344CB8AC3E}">
        <p14:creationId xmlns:p14="http://schemas.microsoft.com/office/powerpoint/2010/main" val="510295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4B041-7BFD-E2AC-C84B-EF2EB66813DB}"/>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6D136AEC-4DFD-EE34-6FD3-94DF7BB0D468}"/>
              </a:ext>
            </a:extLst>
          </p:cNvPr>
          <p:cNvSpPr/>
          <p:nvPr/>
        </p:nvSpPr>
        <p:spPr>
          <a:xfrm>
            <a:off x="4844000" y="3619394"/>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3474A5-A010-8D51-E945-9B7AB364A0BD}"/>
              </a:ext>
            </a:extLst>
          </p:cNvPr>
          <p:cNvSpPr>
            <a:spLocks noGrp="1"/>
          </p:cNvSpPr>
          <p:nvPr>
            <p:ph type="title"/>
          </p:nvPr>
        </p:nvSpPr>
        <p:spPr>
          <a:xfrm>
            <a:off x="2841591" y="148856"/>
            <a:ext cx="7179596" cy="848351"/>
          </a:xfrm>
        </p:spPr>
        <p:txBody>
          <a:bodyPr>
            <a:normAutofit fontScale="90000"/>
          </a:bodyPr>
          <a:lstStyle/>
          <a:p>
            <a:r>
              <a:rPr lang="en-US" b="1" dirty="0">
                <a:latin typeface="Arial"/>
                <a:cs typeface="Arial"/>
              </a:rPr>
              <a:t>Lubricants and Greases </a:t>
            </a:r>
            <a:br>
              <a:rPr lang="en-US" b="1" dirty="0">
                <a:latin typeface="Arial"/>
                <a:cs typeface="Arial"/>
              </a:rPr>
            </a:br>
            <a:r>
              <a:rPr lang="en-US" b="1" dirty="0">
                <a:latin typeface="Arial"/>
                <a:cs typeface="Arial"/>
              </a:rPr>
              <a:t>End of Life</a:t>
            </a:r>
            <a:br>
              <a:rPr lang="en-US" b="1" dirty="0">
                <a:latin typeface="Arial"/>
                <a:cs typeface="Arial"/>
              </a:rPr>
            </a:br>
            <a:r>
              <a:rPr lang="en-US" sz="2000" dirty="0">
                <a:latin typeface="Arial"/>
                <a:cs typeface="Arial"/>
              </a:rPr>
              <a:t>Sustainable Best Practices</a:t>
            </a:r>
            <a:endParaRPr lang="en-US" sz="2000" dirty="0"/>
          </a:p>
        </p:txBody>
      </p:sp>
      <p:pic>
        <p:nvPicPr>
          <p:cNvPr id="6" name="Picture 5">
            <a:extLst>
              <a:ext uri="{FF2B5EF4-FFF2-40B4-BE49-F238E27FC236}">
                <a16:creationId xmlns:a16="http://schemas.microsoft.com/office/drawing/2014/main" id="{09291704-B478-E4DE-1C1C-81589616DC24}"/>
              </a:ext>
            </a:extLst>
          </p:cNvPr>
          <p:cNvPicPr>
            <a:picLocks noChangeAspect="1"/>
          </p:cNvPicPr>
          <p:nvPr/>
        </p:nvPicPr>
        <p:blipFill>
          <a:blip r:embed="rId3"/>
          <a:stretch>
            <a:fillRect/>
          </a:stretch>
        </p:blipFill>
        <p:spPr>
          <a:xfrm>
            <a:off x="1842131" y="148856"/>
            <a:ext cx="906460" cy="128653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6D177188-71BA-22E7-4FB1-49D1B7E1FA45}"/>
              </a:ext>
            </a:extLst>
          </p:cNvPr>
          <p:cNvPicPr>
            <a:picLocks noChangeAspect="1"/>
          </p:cNvPicPr>
          <p:nvPr/>
        </p:nvPicPr>
        <p:blipFill>
          <a:blip r:embed="rId4"/>
          <a:stretch>
            <a:fillRect/>
          </a:stretch>
        </p:blipFill>
        <p:spPr>
          <a:xfrm>
            <a:off x="163214" y="511270"/>
            <a:ext cx="1512376" cy="619901"/>
          </a:xfrm>
          <a:prstGeom prst="rect">
            <a:avLst/>
          </a:prstGeom>
        </p:spPr>
      </p:pic>
      <p:sp>
        <p:nvSpPr>
          <p:cNvPr id="29" name="Teardrop 3">
            <a:extLst>
              <a:ext uri="{FF2B5EF4-FFF2-40B4-BE49-F238E27FC236}">
                <a16:creationId xmlns:a16="http://schemas.microsoft.com/office/drawing/2014/main" id="{549C67C2-48F4-4769-7BB2-D244863A313D}"/>
              </a:ext>
            </a:extLst>
          </p:cNvPr>
          <p:cNvSpPr/>
          <p:nvPr/>
        </p:nvSpPr>
        <p:spPr>
          <a:xfrm>
            <a:off x="9722569"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ardrop 3">
            <a:extLst>
              <a:ext uri="{FF2B5EF4-FFF2-40B4-BE49-F238E27FC236}">
                <a16:creationId xmlns:a16="http://schemas.microsoft.com/office/drawing/2014/main" id="{9282DCE2-2869-5087-D62B-9383A377C596}"/>
              </a:ext>
            </a:extLst>
          </p:cNvPr>
          <p:cNvSpPr/>
          <p:nvPr/>
        </p:nvSpPr>
        <p:spPr>
          <a:xfrm>
            <a:off x="10915170" y="515743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ardrop 3">
            <a:extLst>
              <a:ext uri="{FF2B5EF4-FFF2-40B4-BE49-F238E27FC236}">
                <a16:creationId xmlns:a16="http://schemas.microsoft.com/office/drawing/2014/main" id="{A040D4E7-E083-03A6-B0F6-7BD8CC5C25A9}"/>
              </a:ext>
            </a:extLst>
          </p:cNvPr>
          <p:cNvSpPr/>
          <p:nvPr/>
        </p:nvSpPr>
        <p:spPr>
          <a:xfrm>
            <a:off x="8529968" y="516568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ardrop 3">
            <a:extLst>
              <a:ext uri="{FF2B5EF4-FFF2-40B4-BE49-F238E27FC236}">
                <a16:creationId xmlns:a16="http://schemas.microsoft.com/office/drawing/2014/main" id="{808159EC-EBF2-9B0A-F7E4-403E07E1A79C}"/>
              </a:ext>
            </a:extLst>
          </p:cNvPr>
          <p:cNvSpPr/>
          <p:nvPr/>
        </p:nvSpPr>
        <p:spPr>
          <a:xfrm>
            <a:off x="6144766"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ardrop 3">
            <a:extLst>
              <a:ext uri="{FF2B5EF4-FFF2-40B4-BE49-F238E27FC236}">
                <a16:creationId xmlns:a16="http://schemas.microsoft.com/office/drawing/2014/main" id="{FC2EFB43-6B0E-4D68-C868-68B3CDD8FE15}"/>
              </a:ext>
            </a:extLst>
          </p:cNvPr>
          <p:cNvSpPr/>
          <p:nvPr/>
        </p:nvSpPr>
        <p:spPr>
          <a:xfrm>
            <a:off x="7337367"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ardrop 3">
            <a:extLst>
              <a:ext uri="{FF2B5EF4-FFF2-40B4-BE49-F238E27FC236}">
                <a16:creationId xmlns:a16="http://schemas.microsoft.com/office/drawing/2014/main" id="{823A279A-4FDA-4E83-3439-EDF8137CF50F}"/>
              </a:ext>
            </a:extLst>
          </p:cNvPr>
          <p:cNvSpPr/>
          <p:nvPr/>
        </p:nvSpPr>
        <p:spPr>
          <a:xfrm>
            <a:off x="4952165" y="5173832"/>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ardrop 3">
            <a:extLst>
              <a:ext uri="{FF2B5EF4-FFF2-40B4-BE49-F238E27FC236}">
                <a16:creationId xmlns:a16="http://schemas.microsoft.com/office/drawing/2014/main" id="{806156E9-CB92-C9D5-3BAA-82DCE5543576}"/>
              </a:ext>
            </a:extLst>
          </p:cNvPr>
          <p:cNvSpPr/>
          <p:nvPr/>
        </p:nvSpPr>
        <p:spPr>
          <a:xfrm>
            <a:off x="2566963" y="518186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ardrop 3">
            <a:extLst>
              <a:ext uri="{FF2B5EF4-FFF2-40B4-BE49-F238E27FC236}">
                <a16:creationId xmlns:a16="http://schemas.microsoft.com/office/drawing/2014/main" id="{A734E666-0AD9-80A9-5A3A-DB5EC404ECA8}"/>
              </a:ext>
            </a:extLst>
          </p:cNvPr>
          <p:cNvSpPr/>
          <p:nvPr/>
        </p:nvSpPr>
        <p:spPr>
          <a:xfrm>
            <a:off x="3759564" y="5173724"/>
            <a:ext cx="1093387" cy="809183"/>
          </a:xfrm>
          <a:prstGeom prst="teardrop">
            <a:avLst/>
          </a:prstGeom>
          <a:solidFill>
            <a:srgbClr val="F7712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ardrop 3">
            <a:extLst>
              <a:ext uri="{FF2B5EF4-FFF2-40B4-BE49-F238E27FC236}">
                <a16:creationId xmlns:a16="http://schemas.microsoft.com/office/drawing/2014/main" id="{1204334B-81AF-EAB2-9009-2904C7CCC2BF}"/>
              </a:ext>
            </a:extLst>
          </p:cNvPr>
          <p:cNvSpPr/>
          <p:nvPr/>
        </p:nvSpPr>
        <p:spPr>
          <a:xfrm>
            <a:off x="1374362" y="518197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ardrop 3">
            <a:extLst>
              <a:ext uri="{FF2B5EF4-FFF2-40B4-BE49-F238E27FC236}">
                <a16:creationId xmlns:a16="http://schemas.microsoft.com/office/drawing/2014/main" id="{9A625DF0-2CD3-8D21-1737-EBB6EE9D7C74}"/>
              </a:ext>
            </a:extLst>
          </p:cNvPr>
          <p:cNvSpPr/>
          <p:nvPr/>
        </p:nvSpPr>
        <p:spPr>
          <a:xfrm>
            <a:off x="181761"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878DB002-5E31-D6EA-806F-A6F89746C541}"/>
              </a:ext>
            </a:extLst>
          </p:cNvPr>
          <p:cNvSpPr txBox="1"/>
          <p:nvPr/>
        </p:nvSpPr>
        <p:spPr>
          <a:xfrm>
            <a:off x="170293" y="5213765"/>
            <a:ext cx="11671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Sustainable Waste Management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9DC62871-7954-37F6-0D1B-8C03A53EC334}"/>
              </a:ext>
            </a:extLst>
          </p:cNvPr>
          <p:cNvSpPr txBox="1"/>
          <p:nvPr/>
        </p:nvSpPr>
        <p:spPr>
          <a:xfrm>
            <a:off x="1573194" y="5331192"/>
            <a:ext cx="1163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Portfolio Strategy</a:t>
            </a:r>
          </a:p>
        </p:txBody>
      </p:sp>
      <p:sp>
        <p:nvSpPr>
          <p:cNvPr id="53" name="TextBox 52">
            <a:extLst>
              <a:ext uri="{FF2B5EF4-FFF2-40B4-BE49-F238E27FC236}">
                <a16:creationId xmlns:a16="http://schemas.microsoft.com/office/drawing/2014/main" id="{3D8DFAA1-26B4-1820-0E08-2C78403EFBD2}"/>
              </a:ext>
            </a:extLst>
          </p:cNvPr>
          <p:cNvSpPr txBox="1"/>
          <p:nvPr/>
        </p:nvSpPr>
        <p:spPr>
          <a:xfrm>
            <a:off x="2616569" y="5423524"/>
            <a:ext cx="10933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p:txBody>
      </p:sp>
      <p:sp>
        <p:nvSpPr>
          <p:cNvPr id="55" name="TextBox 54">
            <a:extLst>
              <a:ext uri="{FF2B5EF4-FFF2-40B4-BE49-F238E27FC236}">
                <a16:creationId xmlns:a16="http://schemas.microsoft.com/office/drawing/2014/main" id="{04C05ABD-3BFC-F0FE-527D-F76A402502EC}"/>
              </a:ext>
            </a:extLst>
          </p:cNvPr>
          <p:cNvSpPr txBox="1"/>
          <p:nvPr/>
        </p:nvSpPr>
        <p:spPr>
          <a:xfrm>
            <a:off x="5134046" y="5398429"/>
            <a:ext cx="9115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Packaging</a:t>
            </a:r>
          </a:p>
        </p:txBody>
      </p:sp>
      <p:sp>
        <p:nvSpPr>
          <p:cNvPr id="56" name="TextBox 55">
            <a:extLst>
              <a:ext uri="{FF2B5EF4-FFF2-40B4-BE49-F238E27FC236}">
                <a16:creationId xmlns:a16="http://schemas.microsoft.com/office/drawing/2014/main" id="{ED2F4292-6AB9-B7C5-9C43-4A4095279A34}"/>
              </a:ext>
            </a:extLst>
          </p:cNvPr>
          <p:cNvSpPr txBox="1"/>
          <p:nvPr/>
        </p:nvSpPr>
        <p:spPr>
          <a:xfrm>
            <a:off x="7565967" y="5423523"/>
            <a:ext cx="12595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Disposal</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4BE769CD-CAEF-3885-237B-4C3C64255109}"/>
              </a:ext>
            </a:extLst>
          </p:cNvPr>
          <p:cNvSpPr txBox="1"/>
          <p:nvPr/>
        </p:nvSpPr>
        <p:spPr>
          <a:xfrm>
            <a:off x="9575431" y="5306097"/>
            <a:ext cx="147743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Regulatory Compliance</a:t>
            </a:r>
          </a:p>
        </p:txBody>
      </p:sp>
      <p:sp>
        <p:nvSpPr>
          <p:cNvPr id="58" name="TextBox 57">
            <a:extLst>
              <a:ext uri="{FF2B5EF4-FFF2-40B4-BE49-F238E27FC236}">
                <a16:creationId xmlns:a16="http://schemas.microsoft.com/office/drawing/2014/main" id="{D45BC080-FE1B-B576-037A-418EF6F606BF}"/>
              </a:ext>
            </a:extLst>
          </p:cNvPr>
          <p:cNvSpPr txBox="1"/>
          <p:nvPr/>
        </p:nvSpPr>
        <p:spPr>
          <a:xfrm>
            <a:off x="11009660" y="5306097"/>
            <a:ext cx="9424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EU Member State Data</a:t>
            </a:r>
          </a:p>
        </p:txBody>
      </p:sp>
      <p:sp>
        <p:nvSpPr>
          <p:cNvPr id="60" name="TextBox 59">
            <a:extLst>
              <a:ext uri="{FF2B5EF4-FFF2-40B4-BE49-F238E27FC236}">
                <a16:creationId xmlns:a16="http://schemas.microsoft.com/office/drawing/2014/main" id="{B1F8FB1A-BB1A-E568-008A-39FA2FBAF255}"/>
              </a:ext>
            </a:extLst>
          </p:cNvPr>
          <p:cNvSpPr txBox="1"/>
          <p:nvPr/>
        </p:nvSpPr>
        <p:spPr>
          <a:xfrm>
            <a:off x="3809170" y="5306097"/>
            <a:ext cx="1067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Waste Reduction</a:t>
            </a:r>
          </a:p>
        </p:txBody>
      </p:sp>
      <p:sp>
        <p:nvSpPr>
          <p:cNvPr id="61" name="TextBox 60">
            <a:extLst>
              <a:ext uri="{FF2B5EF4-FFF2-40B4-BE49-F238E27FC236}">
                <a16:creationId xmlns:a16="http://schemas.microsoft.com/office/drawing/2014/main" id="{825B2B67-CDA3-41A8-4AFA-E44C38A65E5A}"/>
              </a:ext>
            </a:extLst>
          </p:cNvPr>
          <p:cNvSpPr txBox="1"/>
          <p:nvPr/>
        </p:nvSpPr>
        <p:spPr>
          <a:xfrm>
            <a:off x="6024589" y="5339337"/>
            <a:ext cx="13217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Storage and Handling</a:t>
            </a:r>
          </a:p>
        </p:txBody>
      </p:sp>
      <p:sp>
        <p:nvSpPr>
          <p:cNvPr id="62" name="TextBox 61">
            <a:extLst>
              <a:ext uri="{FF2B5EF4-FFF2-40B4-BE49-F238E27FC236}">
                <a16:creationId xmlns:a16="http://schemas.microsoft.com/office/drawing/2014/main" id="{949B5AC0-3988-DF74-9650-4AEF04A34C01}"/>
              </a:ext>
            </a:extLst>
          </p:cNvPr>
          <p:cNvSpPr txBox="1"/>
          <p:nvPr/>
        </p:nvSpPr>
        <p:spPr>
          <a:xfrm>
            <a:off x="8558972" y="5331189"/>
            <a:ext cx="115887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Application Advice</a:t>
            </a:r>
          </a:p>
        </p:txBody>
      </p:sp>
      <p:sp>
        <p:nvSpPr>
          <p:cNvPr id="63" name="TextBox 62">
            <a:extLst>
              <a:ext uri="{FF2B5EF4-FFF2-40B4-BE49-F238E27FC236}">
                <a16:creationId xmlns:a16="http://schemas.microsoft.com/office/drawing/2014/main" id="{7E110F6F-397F-F93B-5110-1C9B926C47B6}"/>
              </a:ext>
            </a:extLst>
          </p:cNvPr>
          <p:cNvSpPr txBox="1"/>
          <p:nvPr/>
        </p:nvSpPr>
        <p:spPr>
          <a:xfrm>
            <a:off x="1064218"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23A56FDA-4906-46E4-2FFF-128D03179DC9}"/>
              </a:ext>
            </a:extLst>
          </p:cNvPr>
          <p:cNvSpPr txBox="1"/>
          <p:nvPr/>
        </p:nvSpPr>
        <p:spPr>
          <a:xfrm>
            <a:off x="2254057"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88855E48-1819-E9FA-ABC4-343120287079}"/>
              </a:ext>
            </a:extLst>
          </p:cNvPr>
          <p:cNvSpPr txBox="1"/>
          <p:nvPr/>
        </p:nvSpPr>
        <p:spPr>
          <a:xfrm>
            <a:off x="3446658" y="4918421"/>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61C0E658-6B85-514D-6D5E-87E30900BD51}"/>
              </a:ext>
            </a:extLst>
          </p:cNvPr>
          <p:cNvSpPr txBox="1"/>
          <p:nvPr/>
        </p:nvSpPr>
        <p:spPr>
          <a:xfrm>
            <a:off x="4615640" y="49075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2A7FE0A6-A4E6-477C-2384-639E6682B8F8}"/>
              </a:ext>
            </a:extLst>
          </p:cNvPr>
          <p:cNvSpPr txBox="1"/>
          <p:nvPr/>
        </p:nvSpPr>
        <p:spPr>
          <a:xfrm>
            <a:off x="5824811" y="491287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FD765CED-3090-53D8-2EE8-BCA8990F406E}"/>
              </a:ext>
            </a:extLst>
          </p:cNvPr>
          <p:cNvSpPr txBox="1"/>
          <p:nvPr/>
        </p:nvSpPr>
        <p:spPr>
          <a:xfrm>
            <a:off x="7010363"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A99457FB-B33E-ECEB-F445-23EB09100DAF}"/>
              </a:ext>
            </a:extLst>
          </p:cNvPr>
          <p:cNvSpPr txBox="1"/>
          <p:nvPr/>
        </p:nvSpPr>
        <p:spPr>
          <a:xfrm>
            <a:off x="8165093" y="491842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A949F3CD-D8F7-96D6-8E3A-C6E8033C4AE1}"/>
              </a:ext>
            </a:extLst>
          </p:cNvPr>
          <p:cNvSpPr txBox="1"/>
          <p:nvPr/>
        </p:nvSpPr>
        <p:spPr>
          <a:xfrm>
            <a:off x="9319823" y="490314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712263E0-67AD-C8FD-4253-137BDBD7E549}"/>
              </a:ext>
            </a:extLst>
          </p:cNvPr>
          <p:cNvSpPr txBox="1"/>
          <p:nvPr/>
        </p:nvSpPr>
        <p:spPr>
          <a:xfrm>
            <a:off x="10480759" y="4897881"/>
            <a:ext cx="3894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A2808832-AC3F-4C25-A8F5-FBCE1EEEF67E}"/>
              </a:ext>
            </a:extLst>
          </p:cNvPr>
          <p:cNvSpPr txBox="1"/>
          <p:nvPr/>
        </p:nvSpPr>
        <p:spPr>
          <a:xfrm>
            <a:off x="11689930" y="488043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93753A9C-C6B9-AEA8-5ED7-042067505B4B}"/>
              </a:ext>
            </a:extLst>
          </p:cNvPr>
          <p:cNvSpPr/>
          <p:nvPr/>
        </p:nvSpPr>
        <p:spPr>
          <a:xfrm>
            <a:off x="2516671" y="1607225"/>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5380735B-589C-B125-9536-0D7E27ACE8B7}"/>
              </a:ext>
            </a:extLst>
          </p:cNvPr>
          <p:cNvCxnSpPr>
            <a:cxnSpLocks/>
          </p:cNvCxnSpPr>
          <p:nvPr/>
        </p:nvCxnSpPr>
        <p:spPr>
          <a:xfrm>
            <a:off x="2409748" y="1726840"/>
            <a:ext cx="0" cy="3218766"/>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36D2504E-09A9-8798-ED9B-132975D94FD0}"/>
              </a:ext>
            </a:extLst>
          </p:cNvPr>
          <p:cNvSpPr txBox="1"/>
          <p:nvPr/>
        </p:nvSpPr>
        <p:spPr>
          <a:xfrm>
            <a:off x="2487852" y="1593676"/>
            <a:ext cx="215437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Develop products with lower end-of-life impacts through sustainable sourcing and circular design.</a:t>
            </a:r>
          </a:p>
        </p:txBody>
      </p:sp>
      <p:sp>
        <p:nvSpPr>
          <p:cNvPr id="8" name="Rectangle 7">
            <a:extLst>
              <a:ext uri="{FF2B5EF4-FFF2-40B4-BE49-F238E27FC236}">
                <a16:creationId xmlns:a16="http://schemas.microsoft.com/office/drawing/2014/main" id="{67B3B6CD-5E95-23E6-19EC-4FA9F2FEF79A}"/>
              </a:ext>
            </a:extLst>
          </p:cNvPr>
          <p:cNvSpPr/>
          <p:nvPr/>
        </p:nvSpPr>
        <p:spPr>
          <a:xfrm>
            <a:off x="3700113" y="2617201"/>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30C20DA5-BFE7-F896-DCF3-1DAA845B9F34}"/>
              </a:ext>
            </a:extLst>
          </p:cNvPr>
          <p:cNvCxnSpPr>
            <a:cxnSpLocks/>
          </p:cNvCxnSpPr>
          <p:nvPr/>
        </p:nvCxnSpPr>
        <p:spPr>
          <a:xfrm>
            <a:off x="3593190" y="2736816"/>
            <a:ext cx="0" cy="2143619"/>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C66BD211-4458-D396-022A-A7A992262D25}"/>
              </a:ext>
            </a:extLst>
          </p:cNvPr>
          <p:cNvSpPr txBox="1"/>
          <p:nvPr/>
        </p:nvSpPr>
        <p:spPr>
          <a:xfrm>
            <a:off x="3670176" y="2628451"/>
            <a:ext cx="2184309"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Track the full product lifecycle to enable better end-of-life management and circularity monitoring.</a:t>
            </a:r>
          </a:p>
        </p:txBody>
      </p:sp>
      <p:cxnSp>
        <p:nvCxnSpPr>
          <p:cNvPr id="18" name="Straight Connector 17">
            <a:extLst>
              <a:ext uri="{FF2B5EF4-FFF2-40B4-BE49-F238E27FC236}">
                <a16:creationId xmlns:a16="http://schemas.microsoft.com/office/drawing/2014/main" id="{6E868A6E-927D-A55E-CC98-A5AA904ACD65}"/>
              </a:ext>
            </a:extLst>
          </p:cNvPr>
          <p:cNvCxnSpPr>
            <a:cxnSpLocks/>
          </p:cNvCxnSpPr>
          <p:nvPr/>
        </p:nvCxnSpPr>
        <p:spPr>
          <a:xfrm>
            <a:off x="4747865" y="3756525"/>
            <a:ext cx="0" cy="1161895"/>
          </a:xfrm>
          <a:prstGeom prst="line">
            <a:avLst/>
          </a:prstGeom>
          <a:ln>
            <a:headEnd type="oval" w="lg" len="lg"/>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61942C85-6EA1-465A-3851-BEFC92C1A449}"/>
              </a:ext>
            </a:extLst>
          </p:cNvPr>
          <p:cNvSpPr txBox="1"/>
          <p:nvPr/>
        </p:nvSpPr>
        <p:spPr>
          <a:xfrm>
            <a:off x="4815848" y="3608916"/>
            <a:ext cx="2216130"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Minimize waste throughout the lifecycle by improving tracking and encouraging reduction strategies.</a:t>
            </a:r>
          </a:p>
        </p:txBody>
      </p:sp>
    </p:spTree>
    <p:extLst>
      <p:ext uri="{BB962C8B-B14F-4D97-AF65-F5344CB8AC3E}">
        <p14:creationId xmlns:p14="http://schemas.microsoft.com/office/powerpoint/2010/main" val="282888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F03E-52BB-2129-F21A-8EE7EBE512D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8BF766C-64A5-EA76-4BF4-EB26469F0D3E}"/>
              </a:ext>
            </a:extLst>
          </p:cNvPr>
          <p:cNvSpPr/>
          <p:nvPr/>
        </p:nvSpPr>
        <p:spPr>
          <a:xfrm>
            <a:off x="4844000" y="3619394"/>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CD22-0EC8-FE6A-3D62-D5855F2016DB}"/>
              </a:ext>
            </a:extLst>
          </p:cNvPr>
          <p:cNvSpPr>
            <a:spLocks noGrp="1"/>
          </p:cNvSpPr>
          <p:nvPr>
            <p:ph type="title"/>
          </p:nvPr>
        </p:nvSpPr>
        <p:spPr>
          <a:xfrm>
            <a:off x="2841591" y="148856"/>
            <a:ext cx="7179596" cy="848351"/>
          </a:xfrm>
        </p:spPr>
        <p:txBody>
          <a:bodyPr>
            <a:normAutofit fontScale="90000"/>
          </a:bodyPr>
          <a:lstStyle/>
          <a:p>
            <a:r>
              <a:rPr lang="en-US" b="1" dirty="0">
                <a:latin typeface="Arial"/>
                <a:cs typeface="Arial"/>
              </a:rPr>
              <a:t>Lubricants and Greases </a:t>
            </a:r>
            <a:br>
              <a:rPr lang="en-US" b="1" dirty="0">
                <a:latin typeface="Arial"/>
                <a:cs typeface="Arial"/>
              </a:rPr>
            </a:br>
            <a:r>
              <a:rPr lang="en-US" b="1" dirty="0">
                <a:latin typeface="Arial"/>
                <a:cs typeface="Arial"/>
              </a:rPr>
              <a:t>End of Life</a:t>
            </a:r>
            <a:br>
              <a:rPr lang="en-US" b="1" dirty="0">
                <a:latin typeface="Arial"/>
                <a:cs typeface="Arial"/>
              </a:rPr>
            </a:br>
            <a:r>
              <a:rPr lang="en-US" sz="2000" dirty="0">
                <a:latin typeface="Arial"/>
                <a:cs typeface="Arial"/>
              </a:rPr>
              <a:t>Sustainable Best Practices</a:t>
            </a:r>
            <a:endParaRPr lang="en-US" sz="2000" dirty="0"/>
          </a:p>
        </p:txBody>
      </p:sp>
      <p:pic>
        <p:nvPicPr>
          <p:cNvPr id="6" name="Picture 5">
            <a:extLst>
              <a:ext uri="{FF2B5EF4-FFF2-40B4-BE49-F238E27FC236}">
                <a16:creationId xmlns:a16="http://schemas.microsoft.com/office/drawing/2014/main" id="{AB84D23B-E2E5-042A-6A85-A1FCBBBCCEA9}"/>
              </a:ext>
            </a:extLst>
          </p:cNvPr>
          <p:cNvPicPr>
            <a:picLocks noChangeAspect="1"/>
          </p:cNvPicPr>
          <p:nvPr/>
        </p:nvPicPr>
        <p:blipFill>
          <a:blip r:embed="rId3"/>
          <a:stretch>
            <a:fillRect/>
          </a:stretch>
        </p:blipFill>
        <p:spPr>
          <a:xfrm>
            <a:off x="1842131" y="148856"/>
            <a:ext cx="906460" cy="128653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B1BC4334-6A56-B431-59D2-091E0FA8D129}"/>
              </a:ext>
            </a:extLst>
          </p:cNvPr>
          <p:cNvPicPr>
            <a:picLocks noChangeAspect="1"/>
          </p:cNvPicPr>
          <p:nvPr/>
        </p:nvPicPr>
        <p:blipFill>
          <a:blip r:embed="rId4"/>
          <a:stretch>
            <a:fillRect/>
          </a:stretch>
        </p:blipFill>
        <p:spPr>
          <a:xfrm>
            <a:off x="163214" y="511270"/>
            <a:ext cx="1512376" cy="619901"/>
          </a:xfrm>
          <a:prstGeom prst="rect">
            <a:avLst/>
          </a:prstGeom>
        </p:spPr>
      </p:pic>
      <p:sp>
        <p:nvSpPr>
          <p:cNvPr id="29" name="Teardrop 3">
            <a:extLst>
              <a:ext uri="{FF2B5EF4-FFF2-40B4-BE49-F238E27FC236}">
                <a16:creationId xmlns:a16="http://schemas.microsoft.com/office/drawing/2014/main" id="{C1C31A5B-66F0-A5BE-92E8-668D5953B79D}"/>
              </a:ext>
            </a:extLst>
          </p:cNvPr>
          <p:cNvSpPr/>
          <p:nvPr/>
        </p:nvSpPr>
        <p:spPr>
          <a:xfrm>
            <a:off x="9722569"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ardrop 3">
            <a:extLst>
              <a:ext uri="{FF2B5EF4-FFF2-40B4-BE49-F238E27FC236}">
                <a16:creationId xmlns:a16="http://schemas.microsoft.com/office/drawing/2014/main" id="{FC14BB2F-EDDC-C36A-AF20-02E8EBA32994}"/>
              </a:ext>
            </a:extLst>
          </p:cNvPr>
          <p:cNvSpPr/>
          <p:nvPr/>
        </p:nvSpPr>
        <p:spPr>
          <a:xfrm>
            <a:off x="10915170" y="515743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ardrop 3">
            <a:extLst>
              <a:ext uri="{FF2B5EF4-FFF2-40B4-BE49-F238E27FC236}">
                <a16:creationId xmlns:a16="http://schemas.microsoft.com/office/drawing/2014/main" id="{6BE3FDA2-A388-84C7-35ED-0723268D0F38}"/>
              </a:ext>
            </a:extLst>
          </p:cNvPr>
          <p:cNvSpPr/>
          <p:nvPr/>
        </p:nvSpPr>
        <p:spPr>
          <a:xfrm>
            <a:off x="8529968" y="516568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ardrop 3">
            <a:extLst>
              <a:ext uri="{FF2B5EF4-FFF2-40B4-BE49-F238E27FC236}">
                <a16:creationId xmlns:a16="http://schemas.microsoft.com/office/drawing/2014/main" id="{747CE409-9D84-3A45-C72B-A8D46A91F7CD}"/>
              </a:ext>
            </a:extLst>
          </p:cNvPr>
          <p:cNvSpPr/>
          <p:nvPr/>
        </p:nvSpPr>
        <p:spPr>
          <a:xfrm>
            <a:off x="6144766" y="5173724"/>
            <a:ext cx="1093387" cy="809183"/>
          </a:xfrm>
          <a:prstGeom prst="teardrop">
            <a:avLst/>
          </a:prstGeom>
          <a:solidFill>
            <a:srgbClr val="F7712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ardrop 3">
            <a:extLst>
              <a:ext uri="{FF2B5EF4-FFF2-40B4-BE49-F238E27FC236}">
                <a16:creationId xmlns:a16="http://schemas.microsoft.com/office/drawing/2014/main" id="{483D68CD-A8AF-4E7D-D5D3-F0BB1F537396}"/>
              </a:ext>
            </a:extLst>
          </p:cNvPr>
          <p:cNvSpPr/>
          <p:nvPr/>
        </p:nvSpPr>
        <p:spPr>
          <a:xfrm>
            <a:off x="7337367"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ardrop 3">
            <a:extLst>
              <a:ext uri="{FF2B5EF4-FFF2-40B4-BE49-F238E27FC236}">
                <a16:creationId xmlns:a16="http://schemas.microsoft.com/office/drawing/2014/main" id="{3A49106F-4BFC-CED9-FC4C-0458C25E63FF}"/>
              </a:ext>
            </a:extLst>
          </p:cNvPr>
          <p:cNvSpPr/>
          <p:nvPr/>
        </p:nvSpPr>
        <p:spPr>
          <a:xfrm>
            <a:off x="4952165" y="5173832"/>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ardrop 3">
            <a:extLst>
              <a:ext uri="{FF2B5EF4-FFF2-40B4-BE49-F238E27FC236}">
                <a16:creationId xmlns:a16="http://schemas.microsoft.com/office/drawing/2014/main" id="{FC784E29-B076-C2F1-5B34-5E8C2EBB5B2D}"/>
              </a:ext>
            </a:extLst>
          </p:cNvPr>
          <p:cNvSpPr/>
          <p:nvPr/>
        </p:nvSpPr>
        <p:spPr>
          <a:xfrm>
            <a:off x="2566963" y="518186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ardrop 3">
            <a:extLst>
              <a:ext uri="{FF2B5EF4-FFF2-40B4-BE49-F238E27FC236}">
                <a16:creationId xmlns:a16="http://schemas.microsoft.com/office/drawing/2014/main" id="{6854144D-8660-87A2-01A4-70DCE0765E2D}"/>
              </a:ext>
            </a:extLst>
          </p:cNvPr>
          <p:cNvSpPr/>
          <p:nvPr/>
        </p:nvSpPr>
        <p:spPr>
          <a:xfrm>
            <a:off x="3759564"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ardrop 3">
            <a:extLst>
              <a:ext uri="{FF2B5EF4-FFF2-40B4-BE49-F238E27FC236}">
                <a16:creationId xmlns:a16="http://schemas.microsoft.com/office/drawing/2014/main" id="{2B604948-A53F-D492-AC0C-278067ECCEB5}"/>
              </a:ext>
            </a:extLst>
          </p:cNvPr>
          <p:cNvSpPr/>
          <p:nvPr/>
        </p:nvSpPr>
        <p:spPr>
          <a:xfrm>
            <a:off x="1374362" y="518197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ardrop 3">
            <a:extLst>
              <a:ext uri="{FF2B5EF4-FFF2-40B4-BE49-F238E27FC236}">
                <a16:creationId xmlns:a16="http://schemas.microsoft.com/office/drawing/2014/main" id="{2741AB58-D286-A1B0-344A-376941F390DC}"/>
              </a:ext>
            </a:extLst>
          </p:cNvPr>
          <p:cNvSpPr/>
          <p:nvPr/>
        </p:nvSpPr>
        <p:spPr>
          <a:xfrm>
            <a:off x="181761"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89190548-CFE8-E4BA-BB5A-35489CBF546F}"/>
              </a:ext>
            </a:extLst>
          </p:cNvPr>
          <p:cNvSpPr txBox="1"/>
          <p:nvPr/>
        </p:nvSpPr>
        <p:spPr>
          <a:xfrm>
            <a:off x="170293" y="5213765"/>
            <a:ext cx="11671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Sustainable Waste Management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7E95C5FB-91FB-A1E1-F553-48F8702DF0BE}"/>
              </a:ext>
            </a:extLst>
          </p:cNvPr>
          <p:cNvSpPr txBox="1"/>
          <p:nvPr/>
        </p:nvSpPr>
        <p:spPr>
          <a:xfrm>
            <a:off x="1573194" y="5331192"/>
            <a:ext cx="1163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Portfolio Strategy</a:t>
            </a:r>
          </a:p>
        </p:txBody>
      </p:sp>
      <p:sp>
        <p:nvSpPr>
          <p:cNvPr id="53" name="TextBox 52">
            <a:extLst>
              <a:ext uri="{FF2B5EF4-FFF2-40B4-BE49-F238E27FC236}">
                <a16:creationId xmlns:a16="http://schemas.microsoft.com/office/drawing/2014/main" id="{36FCBB64-CA1F-F735-EDE7-F4354C0E7C10}"/>
              </a:ext>
            </a:extLst>
          </p:cNvPr>
          <p:cNvSpPr txBox="1"/>
          <p:nvPr/>
        </p:nvSpPr>
        <p:spPr>
          <a:xfrm>
            <a:off x="2616569" y="5423524"/>
            <a:ext cx="10933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p:txBody>
      </p:sp>
      <p:sp>
        <p:nvSpPr>
          <p:cNvPr id="55" name="TextBox 54">
            <a:extLst>
              <a:ext uri="{FF2B5EF4-FFF2-40B4-BE49-F238E27FC236}">
                <a16:creationId xmlns:a16="http://schemas.microsoft.com/office/drawing/2014/main" id="{89A17BD1-EA19-E289-4AB1-5480B656377D}"/>
              </a:ext>
            </a:extLst>
          </p:cNvPr>
          <p:cNvSpPr txBox="1"/>
          <p:nvPr/>
        </p:nvSpPr>
        <p:spPr>
          <a:xfrm>
            <a:off x="5134046" y="5398429"/>
            <a:ext cx="9115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Packaging</a:t>
            </a:r>
          </a:p>
        </p:txBody>
      </p:sp>
      <p:sp>
        <p:nvSpPr>
          <p:cNvPr id="56" name="TextBox 55">
            <a:extLst>
              <a:ext uri="{FF2B5EF4-FFF2-40B4-BE49-F238E27FC236}">
                <a16:creationId xmlns:a16="http://schemas.microsoft.com/office/drawing/2014/main" id="{C40FA7D0-6CC8-781E-CE06-17C821A5FB1A}"/>
              </a:ext>
            </a:extLst>
          </p:cNvPr>
          <p:cNvSpPr txBox="1"/>
          <p:nvPr/>
        </p:nvSpPr>
        <p:spPr>
          <a:xfrm>
            <a:off x="7565967" y="5423523"/>
            <a:ext cx="12595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Disposal</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F8407C4-8A50-32D1-9E2F-728C02385A8F}"/>
              </a:ext>
            </a:extLst>
          </p:cNvPr>
          <p:cNvSpPr txBox="1"/>
          <p:nvPr/>
        </p:nvSpPr>
        <p:spPr>
          <a:xfrm>
            <a:off x="9575431" y="5306097"/>
            <a:ext cx="147743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Regulatory Compliance</a:t>
            </a:r>
          </a:p>
        </p:txBody>
      </p:sp>
      <p:sp>
        <p:nvSpPr>
          <p:cNvPr id="58" name="TextBox 57">
            <a:extLst>
              <a:ext uri="{FF2B5EF4-FFF2-40B4-BE49-F238E27FC236}">
                <a16:creationId xmlns:a16="http://schemas.microsoft.com/office/drawing/2014/main" id="{3F383AEC-6E3D-D8E0-2C4A-CF322F4C4701}"/>
              </a:ext>
            </a:extLst>
          </p:cNvPr>
          <p:cNvSpPr txBox="1"/>
          <p:nvPr/>
        </p:nvSpPr>
        <p:spPr>
          <a:xfrm>
            <a:off x="11009660" y="5306097"/>
            <a:ext cx="9424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EU Member State Data</a:t>
            </a:r>
          </a:p>
        </p:txBody>
      </p:sp>
      <p:sp>
        <p:nvSpPr>
          <p:cNvPr id="60" name="TextBox 59">
            <a:extLst>
              <a:ext uri="{FF2B5EF4-FFF2-40B4-BE49-F238E27FC236}">
                <a16:creationId xmlns:a16="http://schemas.microsoft.com/office/drawing/2014/main" id="{1261D8A6-1512-B15C-2C16-5CB305C4BA80}"/>
              </a:ext>
            </a:extLst>
          </p:cNvPr>
          <p:cNvSpPr txBox="1"/>
          <p:nvPr/>
        </p:nvSpPr>
        <p:spPr>
          <a:xfrm>
            <a:off x="3809170" y="5306097"/>
            <a:ext cx="1067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Waste Reduction</a:t>
            </a:r>
          </a:p>
        </p:txBody>
      </p:sp>
      <p:sp>
        <p:nvSpPr>
          <p:cNvPr id="61" name="TextBox 60">
            <a:extLst>
              <a:ext uri="{FF2B5EF4-FFF2-40B4-BE49-F238E27FC236}">
                <a16:creationId xmlns:a16="http://schemas.microsoft.com/office/drawing/2014/main" id="{3B8910BE-56C8-147A-1B8D-E79FF3152119}"/>
              </a:ext>
            </a:extLst>
          </p:cNvPr>
          <p:cNvSpPr txBox="1"/>
          <p:nvPr/>
        </p:nvSpPr>
        <p:spPr>
          <a:xfrm>
            <a:off x="6024589" y="5339337"/>
            <a:ext cx="13217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Storage and Handling</a:t>
            </a:r>
          </a:p>
        </p:txBody>
      </p:sp>
      <p:sp>
        <p:nvSpPr>
          <p:cNvPr id="62" name="TextBox 61">
            <a:extLst>
              <a:ext uri="{FF2B5EF4-FFF2-40B4-BE49-F238E27FC236}">
                <a16:creationId xmlns:a16="http://schemas.microsoft.com/office/drawing/2014/main" id="{D6A9C17F-11FE-8E96-BFC9-EA2D01C1FFE7}"/>
              </a:ext>
            </a:extLst>
          </p:cNvPr>
          <p:cNvSpPr txBox="1"/>
          <p:nvPr/>
        </p:nvSpPr>
        <p:spPr>
          <a:xfrm>
            <a:off x="8558972" y="5331189"/>
            <a:ext cx="115887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Application Advice</a:t>
            </a:r>
          </a:p>
        </p:txBody>
      </p:sp>
      <p:sp>
        <p:nvSpPr>
          <p:cNvPr id="63" name="TextBox 62">
            <a:extLst>
              <a:ext uri="{FF2B5EF4-FFF2-40B4-BE49-F238E27FC236}">
                <a16:creationId xmlns:a16="http://schemas.microsoft.com/office/drawing/2014/main" id="{ED756DB8-F644-8D7B-3B9D-D95056EDDBA1}"/>
              </a:ext>
            </a:extLst>
          </p:cNvPr>
          <p:cNvSpPr txBox="1"/>
          <p:nvPr/>
        </p:nvSpPr>
        <p:spPr>
          <a:xfrm>
            <a:off x="1064218"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966FD9C2-155B-B98B-A637-0709F3F02AA6}"/>
              </a:ext>
            </a:extLst>
          </p:cNvPr>
          <p:cNvSpPr txBox="1"/>
          <p:nvPr/>
        </p:nvSpPr>
        <p:spPr>
          <a:xfrm>
            <a:off x="2254057"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5229C122-0331-F778-EFCA-4259839166D2}"/>
              </a:ext>
            </a:extLst>
          </p:cNvPr>
          <p:cNvSpPr txBox="1"/>
          <p:nvPr/>
        </p:nvSpPr>
        <p:spPr>
          <a:xfrm>
            <a:off x="3446658" y="4918421"/>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32835B7D-0AE3-B103-8139-DF4259265362}"/>
              </a:ext>
            </a:extLst>
          </p:cNvPr>
          <p:cNvSpPr txBox="1"/>
          <p:nvPr/>
        </p:nvSpPr>
        <p:spPr>
          <a:xfrm>
            <a:off x="4615640" y="49075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D55D3584-621B-110A-41C9-6BFCA1E535D9}"/>
              </a:ext>
            </a:extLst>
          </p:cNvPr>
          <p:cNvSpPr txBox="1"/>
          <p:nvPr/>
        </p:nvSpPr>
        <p:spPr>
          <a:xfrm>
            <a:off x="5824811" y="491287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E7431FC5-813B-FD10-5E3C-489C6741C82D}"/>
              </a:ext>
            </a:extLst>
          </p:cNvPr>
          <p:cNvSpPr txBox="1"/>
          <p:nvPr/>
        </p:nvSpPr>
        <p:spPr>
          <a:xfrm>
            <a:off x="7010363"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D4778753-42DA-8048-8676-B114432495BE}"/>
              </a:ext>
            </a:extLst>
          </p:cNvPr>
          <p:cNvSpPr txBox="1"/>
          <p:nvPr/>
        </p:nvSpPr>
        <p:spPr>
          <a:xfrm>
            <a:off x="8165093" y="491842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8C0A33E0-F616-E77B-FE38-55B1799BEADD}"/>
              </a:ext>
            </a:extLst>
          </p:cNvPr>
          <p:cNvSpPr txBox="1"/>
          <p:nvPr/>
        </p:nvSpPr>
        <p:spPr>
          <a:xfrm>
            <a:off x="9319823" y="490314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B485EF2A-2361-09F4-B4EC-08A1B5012A2B}"/>
              </a:ext>
            </a:extLst>
          </p:cNvPr>
          <p:cNvSpPr txBox="1"/>
          <p:nvPr/>
        </p:nvSpPr>
        <p:spPr>
          <a:xfrm>
            <a:off x="10480759" y="4897881"/>
            <a:ext cx="3894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B478E211-B034-0C78-DC9C-2686E646603B}"/>
              </a:ext>
            </a:extLst>
          </p:cNvPr>
          <p:cNvSpPr txBox="1"/>
          <p:nvPr/>
        </p:nvSpPr>
        <p:spPr>
          <a:xfrm>
            <a:off x="11689930" y="488043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50169914-BCB6-E1E7-9357-99F571A2865B}"/>
              </a:ext>
            </a:extLst>
          </p:cNvPr>
          <p:cNvSpPr/>
          <p:nvPr/>
        </p:nvSpPr>
        <p:spPr>
          <a:xfrm>
            <a:off x="2516671" y="1607225"/>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AD7909E7-BCDE-F0C4-F303-BE18EDD6609A}"/>
              </a:ext>
            </a:extLst>
          </p:cNvPr>
          <p:cNvCxnSpPr>
            <a:cxnSpLocks/>
          </p:cNvCxnSpPr>
          <p:nvPr/>
        </p:nvCxnSpPr>
        <p:spPr>
          <a:xfrm>
            <a:off x="2409748" y="1726840"/>
            <a:ext cx="0" cy="3218766"/>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B03A5391-7088-232F-9F4F-2946A9450C8A}"/>
              </a:ext>
            </a:extLst>
          </p:cNvPr>
          <p:cNvSpPr txBox="1"/>
          <p:nvPr/>
        </p:nvSpPr>
        <p:spPr>
          <a:xfrm>
            <a:off x="2487852" y="1593676"/>
            <a:ext cx="215437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Develop products with lower end-of-life impacts through sustainable sourcing and circular design.</a:t>
            </a:r>
          </a:p>
        </p:txBody>
      </p:sp>
      <p:sp>
        <p:nvSpPr>
          <p:cNvPr id="8" name="Rectangle 7">
            <a:extLst>
              <a:ext uri="{FF2B5EF4-FFF2-40B4-BE49-F238E27FC236}">
                <a16:creationId xmlns:a16="http://schemas.microsoft.com/office/drawing/2014/main" id="{5B9B523D-0E31-3518-A5FB-C394556B33E9}"/>
              </a:ext>
            </a:extLst>
          </p:cNvPr>
          <p:cNvSpPr/>
          <p:nvPr/>
        </p:nvSpPr>
        <p:spPr>
          <a:xfrm>
            <a:off x="3700113" y="2617201"/>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B6CEA44E-ACE3-F839-5368-7693250E5AA0}"/>
              </a:ext>
            </a:extLst>
          </p:cNvPr>
          <p:cNvCxnSpPr>
            <a:cxnSpLocks/>
          </p:cNvCxnSpPr>
          <p:nvPr/>
        </p:nvCxnSpPr>
        <p:spPr>
          <a:xfrm>
            <a:off x="3593190" y="2736816"/>
            <a:ext cx="0" cy="2143619"/>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6EF2F57C-A06A-2923-B6CD-21E58A8B7F7A}"/>
              </a:ext>
            </a:extLst>
          </p:cNvPr>
          <p:cNvSpPr txBox="1"/>
          <p:nvPr/>
        </p:nvSpPr>
        <p:spPr>
          <a:xfrm>
            <a:off x="3670176" y="2628451"/>
            <a:ext cx="2184309"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Track the full product lifecycle to enable better end-of-life management and circularity monitoring.</a:t>
            </a:r>
          </a:p>
        </p:txBody>
      </p:sp>
      <p:cxnSp>
        <p:nvCxnSpPr>
          <p:cNvPr id="18" name="Straight Connector 17">
            <a:extLst>
              <a:ext uri="{FF2B5EF4-FFF2-40B4-BE49-F238E27FC236}">
                <a16:creationId xmlns:a16="http://schemas.microsoft.com/office/drawing/2014/main" id="{1BC568B4-9F83-5C1A-CB6A-C822AF0EEC7E}"/>
              </a:ext>
            </a:extLst>
          </p:cNvPr>
          <p:cNvCxnSpPr>
            <a:cxnSpLocks/>
          </p:cNvCxnSpPr>
          <p:nvPr/>
        </p:nvCxnSpPr>
        <p:spPr>
          <a:xfrm>
            <a:off x="4747865" y="3756525"/>
            <a:ext cx="0" cy="1161895"/>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C918E32B-B90C-DFBA-115F-C00F9A4C5EC7}"/>
              </a:ext>
            </a:extLst>
          </p:cNvPr>
          <p:cNvSpPr txBox="1"/>
          <p:nvPr/>
        </p:nvSpPr>
        <p:spPr>
          <a:xfrm>
            <a:off x="4815848" y="3608916"/>
            <a:ext cx="2216130"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Minimize waste throughout the lifecycle by improving tracking and encouraging reduction strategies.</a:t>
            </a:r>
          </a:p>
        </p:txBody>
      </p:sp>
      <p:sp>
        <p:nvSpPr>
          <p:cNvPr id="25" name="Rectangle 24">
            <a:extLst>
              <a:ext uri="{FF2B5EF4-FFF2-40B4-BE49-F238E27FC236}">
                <a16:creationId xmlns:a16="http://schemas.microsoft.com/office/drawing/2014/main" id="{240826F9-E270-58A9-F4FE-701D5D0277B0}"/>
              </a:ext>
            </a:extLst>
          </p:cNvPr>
          <p:cNvSpPr/>
          <p:nvPr/>
        </p:nvSpPr>
        <p:spPr>
          <a:xfrm>
            <a:off x="7247647" y="1110226"/>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9135C95C-C14D-E5DE-E8F3-7DF7C484C0DE}"/>
              </a:ext>
            </a:extLst>
          </p:cNvPr>
          <p:cNvCxnSpPr>
            <a:cxnSpLocks/>
          </p:cNvCxnSpPr>
          <p:nvPr/>
        </p:nvCxnSpPr>
        <p:spPr>
          <a:xfrm>
            <a:off x="7142004" y="1206795"/>
            <a:ext cx="0" cy="3760450"/>
          </a:xfrm>
          <a:prstGeom prst="line">
            <a:avLst/>
          </a:prstGeom>
          <a:ln>
            <a:headEnd type="oval" w="lg" len="lg"/>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680609AF-A4F2-1FBD-1104-9ED44C9D528D}"/>
              </a:ext>
            </a:extLst>
          </p:cNvPr>
          <p:cNvSpPr txBox="1"/>
          <p:nvPr/>
        </p:nvSpPr>
        <p:spPr>
          <a:xfrm>
            <a:off x="7246975" y="1141421"/>
            <a:ext cx="223195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Preserve product quality and extend useful life (reduce waste) by optimizing storage and handling practices.</a:t>
            </a:r>
          </a:p>
        </p:txBody>
      </p:sp>
    </p:spTree>
    <p:extLst>
      <p:ext uri="{BB962C8B-B14F-4D97-AF65-F5344CB8AC3E}">
        <p14:creationId xmlns:p14="http://schemas.microsoft.com/office/powerpoint/2010/main" val="3818245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EC8ED-2379-2EDC-F4C1-3EFD17A52AF1}"/>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B1D3F7AB-2E0F-DB69-6619-2DFC3DC11BC1}"/>
              </a:ext>
            </a:extLst>
          </p:cNvPr>
          <p:cNvSpPr/>
          <p:nvPr/>
        </p:nvSpPr>
        <p:spPr>
          <a:xfrm>
            <a:off x="4844000" y="3619394"/>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EB6D06-EC0C-34C5-DF82-3339B815DEF6}"/>
              </a:ext>
            </a:extLst>
          </p:cNvPr>
          <p:cNvSpPr>
            <a:spLocks noGrp="1"/>
          </p:cNvSpPr>
          <p:nvPr>
            <p:ph type="title"/>
          </p:nvPr>
        </p:nvSpPr>
        <p:spPr>
          <a:xfrm>
            <a:off x="2841591" y="148856"/>
            <a:ext cx="7179596" cy="848351"/>
          </a:xfrm>
        </p:spPr>
        <p:txBody>
          <a:bodyPr>
            <a:normAutofit fontScale="90000"/>
          </a:bodyPr>
          <a:lstStyle/>
          <a:p>
            <a:r>
              <a:rPr lang="en-US" b="1" dirty="0">
                <a:latin typeface="Arial"/>
                <a:cs typeface="Arial"/>
              </a:rPr>
              <a:t>Lubricants and Greases </a:t>
            </a:r>
            <a:br>
              <a:rPr lang="en-US" b="1" dirty="0">
                <a:latin typeface="Arial"/>
                <a:cs typeface="Arial"/>
              </a:rPr>
            </a:br>
            <a:r>
              <a:rPr lang="en-US" b="1" dirty="0">
                <a:latin typeface="Arial"/>
                <a:cs typeface="Arial"/>
              </a:rPr>
              <a:t>End of Life</a:t>
            </a:r>
            <a:br>
              <a:rPr lang="en-US" b="1" dirty="0">
                <a:latin typeface="Arial"/>
                <a:cs typeface="Arial"/>
              </a:rPr>
            </a:br>
            <a:r>
              <a:rPr lang="en-US" sz="2000" dirty="0">
                <a:latin typeface="Arial"/>
                <a:cs typeface="Arial"/>
              </a:rPr>
              <a:t>Sustainable Best Practices</a:t>
            </a:r>
            <a:endParaRPr lang="en-US" sz="2000" dirty="0"/>
          </a:p>
        </p:txBody>
      </p:sp>
      <p:pic>
        <p:nvPicPr>
          <p:cNvPr id="6" name="Picture 5">
            <a:extLst>
              <a:ext uri="{FF2B5EF4-FFF2-40B4-BE49-F238E27FC236}">
                <a16:creationId xmlns:a16="http://schemas.microsoft.com/office/drawing/2014/main" id="{8E154153-F37D-FD24-F75D-D54675494AA7}"/>
              </a:ext>
            </a:extLst>
          </p:cNvPr>
          <p:cNvPicPr>
            <a:picLocks noChangeAspect="1"/>
          </p:cNvPicPr>
          <p:nvPr/>
        </p:nvPicPr>
        <p:blipFill>
          <a:blip r:embed="rId3"/>
          <a:stretch>
            <a:fillRect/>
          </a:stretch>
        </p:blipFill>
        <p:spPr>
          <a:xfrm>
            <a:off x="1842131" y="148856"/>
            <a:ext cx="906460" cy="128653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7CE6B347-63C7-978A-AA41-5229020A62B3}"/>
              </a:ext>
            </a:extLst>
          </p:cNvPr>
          <p:cNvPicPr>
            <a:picLocks noChangeAspect="1"/>
          </p:cNvPicPr>
          <p:nvPr/>
        </p:nvPicPr>
        <p:blipFill>
          <a:blip r:embed="rId4"/>
          <a:stretch>
            <a:fillRect/>
          </a:stretch>
        </p:blipFill>
        <p:spPr>
          <a:xfrm>
            <a:off x="163214" y="511270"/>
            <a:ext cx="1512376" cy="619901"/>
          </a:xfrm>
          <a:prstGeom prst="rect">
            <a:avLst/>
          </a:prstGeom>
        </p:spPr>
      </p:pic>
      <p:sp>
        <p:nvSpPr>
          <p:cNvPr id="29" name="Teardrop 3">
            <a:extLst>
              <a:ext uri="{FF2B5EF4-FFF2-40B4-BE49-F238E27FC236}">
                <a16:creationId xmlns:a16="http://schemas.microsoft.com/office/drawing/2014/main" id="{3414F683-5B6B-AF51-2F72-A745BBB73CAE}"/>
              </a:ext>
            </a:extLst>
          </p:cNvPr>
          <p:cNvSpPr/>
          <p:nvPr/>
        </p:nvSpPr>
        <p:spPr>
          <a:xfrm>
            <a:off x="9722569"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ardrop 3">
            <a:extLst>
              <a:ext uri="{FF2B5EF4-FFF2-40B4-BE49-F238E27FC236}">
                <a16:creationId xmlns:a16="http://schemas.microsoft.com/office/drawing/2014/main" id="{327F3AFB-3C65-05AF-0D2D-4069CA6F22A5}"/>
              </a:ext>
            </a:extLst>
          </p:cNvPr>
          <p:cNvSpPr/>
          <p:nvPr/>
        </p:nvSpPr>
        <p:spPr>
          <a:xfrm>
            <a:off x="10915170" y="515743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ardrop 3">
            <a:extLst>
              <a:ext uri="{FF2B5EF4-FFF2-40B4-BE49-F238E27FC236}">
                <a16:creationId xmlns:a16="http://schemas.microsoft.com/office/drawing/2014/main" id="{95C02FC0-9C63-9A45-672C-A9D66A14C019}"/>
              </a:ext>
            </a:extLst>
          </p:cNvPr>
          <p:cNvSpPr/>
          <p:nvPr/>
        </p:nvSpPr>
        <p:spPr>
          <a:xfrm>
            <a:off x="8529968" y="516568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ardrop 3">
            <a:extLst>
              <a:ext uri="{FF2B5EF4-FFF2-40B4-BE49-F238E27FC236}">
                <a16:creationId xmlns:a16="http://schemas.microsoft.com/office/drawing/2014/main" id="{C9C1E7F3-BE61-0607-7BFB-ADD3237AAFB7}"/>
              </a:ext>
            </a:extLst>
          </p:cNvPr>
          <p:cNvSpPr/>
          <p:nvPr/>
        </p:nvSpPr>
        <p:spPr>
          <a:xfrm>
            <a:off x="6144766"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ardrop 3">
            <a:extLst>
              <a:ext uri="{FF2B5EF4-FFF2-40B4-BE49-F238E27FC236}">
                <a16:creationId xmlns:a16="http://schemas.microsoft.com/office/drawing/2014/main" id="{4D027518-0538-E3B1-D36A-DD7623067D61}"/>
              </a:ext>
            </a:extLst>
          </p:cNvPr>
          <p:cNvSpPr/>
          <p:nvPr/>
        </p:nvSpPr>
        <p:spPr>
          <a:xfrm>
            <a:off x="7337367" y="5165579"/>
            <a:ext cx="1093387" cy="809183"/>
          </a:xfrm>
          <a:prstGeom prst="teardrop">
            <a:avLst/>
          </a:prstGeom>
          <a:solidFill>
            <a:srgbClr val="F7712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ardrop 3">
            <a:extLst>
              <a:ext uri="{FF2B5EF4-FFF2-40B4-BE49-F238E27FC236}">
                <a16:creationId xmlns:a16="http://schemas.microsoft.com/office/drawing/2014/main" id="{26C2BADA-40D9-9652-13E1-963CCA94AE4C}"/>
              </a:ext>
            </a:extLst>
          </p:cNvPr>
          <p:cNvSpPr/>
          <p:nvPr/>
        </p:nvSpPr>
        <p:spPr>
          <a:xfrm>
            <a:off x="4952165" y="5173832"/>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ardrop 3">
            <a:extLst>
              <a:ext uri="{FF2B5EF4-FFF2-40B4-BE49-F238E27FC236}">
                <a16:creationId xmlns:a16="http://schemas.microsoft.com/office/drawing/2014/main" id="{E6E99CFB-F6E2-FAB0-0289-B16E7FFC77FE}"/>
              </a:ext>
            </a:extLst>
          </p:cNvPr>
          <p:cNvSpPr/>
          <p:nvPr/>
        </p:nvSpPr>
        <p:spPr>
          <a:xfrm>
            <a:off x="2566963" y="518186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ardrop 3">
            <a:extLst>
              <a:ext uri="{FF2B5EF4-FFF2-40B4-BE49-F238E27FC236}">
                <a16:creationId xmlns:a16="http://schemas.microsoft.com/office/drawing/2014/main" id="{479C71D2-A3CA-7633-336D-67285601B4A7}"/>
              </a:ext>
            </a:extLst>
          </p:cNvPr>
          <p:cNvSpPr/>
          <p:nvPr/>
        </p:nvSpPr>
        <p:spPr>
          <a:xfrm>
            <a:off x="3759564"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ardrop 3">
            <a:extLst>
              <a:ext uri="{FF2B5EF4-FFF2-40B4-BE49-F238E27FC236}">
                <a16:creationId xmlns:a16="http://schemas.microsoft.com/office/drawing/2014/main" id="{CE943AE5-288C-8DF1-6FBB-3F8A736E28A1}"/>
              </a:ext>
            </a:extLst>
          </p:cNvPr>
          <p:cNvSpPr/>
          <p:nvPr/>
        </p:nvSpPr>
        <p:spPr>
          <a:xfrm>
            <a:off x="1374362" y="518197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ardrop 3">
            <a:extLst>
              <a:ext uri="{FF2B5EF4-FFF2-40B4-BE49-F238E27FC236}">
                <a16:creationId xmlns:a16="http://schemas.microsoft.com/office/drawing/2014/main" id="{1B880191-3567-04BC-BC28-E95869D5120F}"/>
              </a:ext>
            </a:extLst>
          </p:cNvPr>
          <p:cNvSpPr/>
          <p:nvPr/>
        </p:nvSpPr>
        <p:spPr>
          <a:xfrm>
            <a:off x="181761"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2AE62B64-6636-98AA-38FD-245A8D202404}"/>
              </a:ext>
            </a:extLst>
          </p:cNvPr>
          <p:cNvSpPr txBox="1"/>
          <p:nvPr/>
        </p:nvSpPr>
        <p:spPr>
          <a:xfrm>
            <a:off x="170293" y="5213765"/>
            <a:ext cx="11671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Sustainable Waste Management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DDF6908C-CB4E-E35C-6B1B-1BA60FB647C8}"/>
              </a:ext>
            </a:extLst>
          </p:cNvPr>
          <p:cNvSpPr txBox="1"/>
          <p:nvPr/>
        </p:nvSpPr>
        <p:spPr>
          <a:xfrm>
            <a:off x="1573194" y="5331192"/>
            <a:ext cx="1163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Portfolio Strategy</a:t>
            </a:r>
          </a:p>
        </p:txBody>
      </p:sp>
      <p:sp>
        <p:nvSpPr>
          <p:cNvPr id="53" name="TextBox 52">
            <a:extLst>
              <a:ext uri="{FF2B5EF4-FFF2-40B4-BE49-F238E27FC236}">
                <a16:creationId xmlns:a16="http://schemas.microsoft.com/office/drawing/2014/main" id="{AE419336-90E7-69AE-F690-D85E9B0CE74C}"/>
              </a:ext>
            </a:extLst>
          </p:cNvPr>
          <p:cNvSpPr txBox="1"/>
          <p:nvPr/>
        </p:nvSpPr>
        <p:spPr>
          <a:xfrm>
            <a:off x="2616569" y="5423524"/>
            <a:ext cx="10933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p:txBody>
      </p:sp>
      <p:sp>
        <p:nvSpPr>
          <p:cNvPr id="55" name="TextBox 54">
            <a:extLst>
              <a:ext uri="{FF2B5EF4-FFF2-40B4-BE49-F238E27FC236}">
                <a16:creationId xmlns:a16="http://schemas.microsoft.com/office/drawing/2014/main" id="{7F8AE048-431A-4196-12B2-2878091CF7D9}"/>
              </a:ext>
            </a:extLst>
          </p:cNvPr>
          <p:cNvSpPr txBox="1"/>
          <p:nvPr/>
        </p:nvSpPr>
        <p:spPr>
          <a:xfrm>
            <a:off x="5134046" y="5398429"/>
            <a:ext cx="9115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Packaging</a:t>
            </a:r>
          </a:p>
        </p:txBody>
      </p:sp>
      <p:sp>
        <p:nvSpPr>
          <p:cNvPr id="56" name="TextBox 55">
            <a:extLst>
              <a:ext uri="{FF2B5EF4-FFF2-40B4-BE49-F238E27FC236}">
                <a16:creationId xmlns:a16="http://schemas.microsoft.com/office/drawing/2014/main" id="{B7A811C2-F967-1CEC-2ED0-2B5CEF46BEB9}"/>
              </a:ext>
            </a:extLst>
          </p:cNvPr>
          <p:cNvSpPr txBox="1"/>
          <p:nvPr/>
        </p:nvSpPr>
        <p:spPr>
          <a:xfrm>
            <a:off x="7565967" y="5423523"/>
            <a:ext cx="12595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Disposal</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A319D57C-7F3A-6B04-839A-9E37309D4FF5}"/>
              </a:ext>
            </a:extLst>
          </p:cNvPr>
          <p:cNvSpPr txBox="1"/>
          <p:nvPr/>
        </p:nvSpPr>
        <p:spPr>
          <a:xfrm>
            <a:off x="9575431" y="5306097"/>
            <a:ext cx="147743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Regulatory Compliance</a:t>
            </a:r>
          </a:p>
        </p:txBody>
      </p:sp>
      <p:sp>
        <p:nvSpPr>
          <p:cNvPr id="58" name="TextBox 57">
            <a:extLst>
              <a:ext uri="{FF2B5EF4-FFF2-40B4-BE49-F238E27FC236}">
                <a16:creationId xmlns:a16="http://schemas.microsoft.com/office/drawing/2014/main" id="{303A13C7-5F75-54F8-5105-CECDEDEBB77D}"/>
              </a:ext>
            </a:extLst>
          </p:cNvPr>
          <p:cNvSpPr txBox="1"/>
          <p:nvPr/>
        </p:nvSpPr>
        <p:spPr>
          <a:xfrm>
            <a:off x="11009660" y="5306097"/>
            <a:ext cx="9424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EU Member State Data</a:t>
            </a:r>
          </a:p>
        </p:txBody>
      </p:sp>
      <p:sp>
        <p:nvSpPr>
          <p:cNvPr id="60" name="TextBox 59">
            <a:extLst>
              <a:ext uri="{FF2B5EF4-FFF2-40B4-BE49-F238E27FC236}">
                <a16:creationId xmlns:a16="http://schemas.microsoft.com/office/drawing/2014/main" id="{0E6A32FE-8804-0EF2-4D77-204DA56FEFB2}"/>
              </a:ext>
            </a:extLst>
          </p:cNvPr>
          <p:cNvSpPr txBox="1"/>
          <p:nvPr/>
        </p:nvSpPr>
        <p:spPr>
          <a:xfrm>
            <a:off x="3809170" y="5306097"/>
            <a:ext cx="1067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Waste Reduction</a:t>
            </a:r>
          </a:p>
        </p:txBody>
      </p:sp>
      <p:sp>
        <p:nvSpPr>
          <p:cNvPr id="61" name="TextBox 60">
            <a:extLst>
              <a:ext uri="{FF2B5EF4-FFF2-40B4-BE49-F238E27FC236}">
                <a16:creationId xmlns:a16="http://schemas.microsoft.com/office/drawing/2014/main" id="{D3C577A1-98F0-4344-5378-D8A7DBD34C80}"/>
              </a:ext>
            </a:extLst>
          </p:cNvPr>
          <p:cNvSpPr txBox="1"/>
          <p:nvPr/>
        </p:nvSpPr>
        <p:spPr>
          <a:xfrm>
            <a:off x="6024589" y="5339337"/>
            <a:ext cx="13217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Storage and Handling</a:t>
            </a:r>
          </a:p>
        </p:txBody>
      </p:sp>
      <p:sp>
        <p:nvSpPr>
          <p:cNvPr id="62" name="TextBox 61">
            <a:extLst>
              <a:ext uri="{FF2B5EF4-FFF2-40B4-BE49-F238E27FC236}">
                <a16:creationId xmlns:a16="http://schemas.microsoft.com/office/drawing/2014/main" id="{380D1157-F8EA-FB13-BCE2-56B48C4966D6}"/>
              </a:ext>
            </a:extLst>
          </p:cNvPr>
          <p:cNvSpPr txBox="1"/>
          <p:nvPr/>
        </p:nvSpPr>
        <p:spPr>
          <a:xfrm>
            <a:off x="8558972" y="5331189"/>
            <a:ext cx="115887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Application Advice</a:t>
            </a:r>
          </a:p>
        </p:txBody>
      </p:sp>
      <p:sp>
        <p:nvSpPr>
          <p:cNvPr id="63" name="TextBox 62">
            <a:extLst>
              <a:ext uri="{FF2B5EF4-FFF2-40B4-BE49-F238E27FC236}">
                <a16:creationId xmlns:a16="http://schemas.microsoft.com/office/drawing/2014/main" id="{A282FBC0-A322-FE55-9F5A-3DD2DF8E8D4A}"/>
              </a:ext>
            </a:extLst>
          </p:cNvPr>
          <p:cNvSpPr txBox="1"/>
          <p:nvPr/>
        </p:nvSpPr>
        <p:spPr>
          <a:xfrm>
            <a:off x="1064218"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A80CC1B0-E63B-0388-B7EC-A278654B25BF}"/>
              </a:ext>
            </a:extLst>
          </p:cNvPr>
          <p:cNvSpPr txBox="1"/>
          <p:nvPr/>
        </p:nvSpPr>
        <p:spPr>
          <a:xfrm>
            <a:off x="2254057"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D11DE688-C6F5-A3EC-26FE-5506C49D535F}"/>
              </a:ext>
            </a:extLst>
          </p:cNvPr>
          <p:cNvSpPr txBox="1"/>
          <p:nvPr/>
        </p:nvSpPr>
        <p:spPr>
          <a:xfrm>
            <a:off x="3446658" y="4918421"/>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63DA2108-894B-4892-2E1F-E71F91773F56}"/>
              </a:ext>
            </a:extLst>
          </p:cNvPr>
          <p:cNvSpPr txBox="1"/>
          <p:nvPr/>
        </p:nvSpPr>
        <p:spPr>
          <a:xfrm>
            <a:off x="4615640" y="49075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F004C096-FE65-741F-2A51-52D66BFED907}"/>
              </a:ext>
            </a:extLst>
          </p:cNvPr>
          <p:cNvSpPr txBox="1"/>
          <p:nvPr/>
        </p:nvSpPr>
        <p:spPr>
          <a:xfrm>
            <a:off x="5824811" y="491287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55F4BF86-3DC2-CBE6-205B-D20939F52B57}"/>
              </a:ext>
            </a:extLst>
          </p:cNvPr>
          <p:cNvSpPr txBox="1"/>
          <p:nvPr/>
        </p:nvSpPr>
        <p:spPr>
          <a:xfrm>
            <a:off x="7010363"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4521E526-6AB3-F96F-496A-BD50F305AE34}"/>
              </a:ext>
            </a:extLst>
          </p:cNvPr>
          <p:cNvSpPr txBox="1"/>
          <p:nvPr/>
        </p:nvSpPr>
        <p:spPr>
          <a:xfrm>
            <a:off x="8165093" y="491842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398429B1-3BEB-EBBD-C201-7B6C61BDE1FB}"/>
              </a:ext>
            </a:extLst>
          </p:cNvPr>
          <p:cNvSpPr txBox="1"/>
          <p:nvPr/>
        </p:nvSpPr>
        <p:spPr>
          <a:xfrm>
            <a:off x="9319823" y="490314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5807B8ED-CDD7-73C4-5959-FF4331527A5A}"/>
              </a:ext>
            </a:extLst>
          </p:cNvPr>
          <p:cNvSpPr txBox="1"/>
          <p:nvPr/>
        </p:nvSpPr>
        <p:spPr>
          <a:xfrm>
            <a:off x="10480759" y="4897881"/>
            <a:ext cx="3894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567B14EF-1500-8393-41BE-3BB77B01CAC8}"/>
              </a:ext>
            </a:extLst>
          </p:cNvPr>
          <p:cNvSpPr txBox="1"/>
          <p:nvPr/>
        </p:nvSpPr>
        <p:spPr>
          <a:xfrm>
            <a:off x="11689930" y="488043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43C3E165-BB52-FDD8-CAF8-AEDB0E110477}"/>
              </a:ext>
            </a:extLst>
          </p:cNvPr>
          <p:cNvSpPr/>
          <p:nvPr/>
        </p:nvSpPr>
        <p:spPr>
          <a:xfrm>
            <a:off x="2516671" y="1607225"/>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3B00F8EC-15DA-D142-5EA2-FDAC61CA6276}"/>
              </a:ext>
            </a:extLst>
          </p:cNvPr>
          <p:cNvCxnSpPr>
            <a:cxnSpLocks/>
          </p:cNvCxnSpPr>
          <p:nvPr/>
        </p:nvCxnSpPr>
        <p:spPr>
          <a:xfrm>
            <a:off x="2409748" y="1726840"/>
            <a:ext cx="0" cy="3218766"/>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AA5BD490-C7D6-A63F-56E5-DDB11B08B110}"/>
              </a:ext>
            </a:extLst>
          </p:cNvPr>
          <p:cNvSpPr txBox="1"/>
          <p:nvPr/>
        </p:nvSpPr>
        <p:spPr>
          <a:xfrm>
            <a:off x="2487852" y="1593676"/>
            <a:ext cx="215437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Develop products with lower end-of-life impacts through sustainable sourcing and circular design.</a:t>
            </a:r>
          </a:p>
        </p:txBody>
      </p:sp>
      <p:sp>
        <p:nvSpPr>
          <p:cNvPr id="8" name="Rectangle 7">
            <a:extLst>
              <a:ext uri="{FF2B5EF4-FFF2-40B4-BE49-F238E27FC236}">
                <a16:creationId xmlns:a16="http://schemas.microsoft.com/office/drawing/2014/main" id="{1901E89D-A08A-BB7D-8603-152C818605A0}"/>
              </a:ext>
            </a:extLst>
          </p:cNvPr>
          <p:cNvSpPr/>
          <p:nvPr/>
        </p:nvSpPr>
        <p:spPr>
          <a:xfrm>
            <a:off x="3700113" y="2617201"/>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A2E8E17D-D5FE-F909-B514-FAFB56BD6F4D}"/>
              </a:ext>
            </a:extLst>
          </p:cNvPr>
          <p:cNvCxnSpPr>
            <a:cxnSpLocks/>
          </p:cNvCxnSpPr>
          <p:nvPr/>
        </p:nvCxnSpPr>
        <p:spPr>
          <a:xfrm>
            <a:off x="3593190" y="2736816"/>
            <a:ext cx="0" cy="2143619"/>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9642C671-F7E7-9189-1AEE-D9EE91E63AD4}"/>
              </a:ext>
            </a:extLst>
          </p:cNvPr>
          <p:cNvSpPr txBox="1"/>
          <p:nvPr/>
        </p:nvSpPr>
        <p:spPr>
          <a:xfrm>
            <a:off x="3670176" y="2628451"/>
            <a:ext cx="2184309"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Track the full product lifecycle to enable better end-of-life management and circularity monitoring.</a:t>
            </a:r>
          </a:p>
        </p:txBody>
      </p:sp>
      <p:cxnSp>
        <p:nvCxnSpPr>
          <p:cNvPr id="18" name="Straight Connector 17">
            <a:extLst>
              <a:ext uri="{FF2B5EF4-FFF2-40B4-BE49-F238E27FC236}">
                <a16:creationId xmlns:a16="http://schemas.microsoft.com/office/drawing/2014/main" id="{CDC530C6-3D54-30F7-2A52-684B80B5756B}"/>
              </a:ext>
            </a:extLst>
          </p:cNvPr>
          <p:cNvCxnSpPr>
            <a:cxnSpLocks/>
          </p:cNvCxnSpPr>
          <p:nvPr/>
        </p:nvCxnSpPr>
        <p:spPr>
          <a:xfrm>
            <a:off x="4747865" y="3756525"/>
            <a:ext cx="0" cy="1161895"/>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CC7C5246-7633-2E4A-2728-DFA9A122CEEB}"/>
              </a:ext>
            </a:extLst>
          </p:cNvPr>
          <p:cNvSpPr txBox="1"/>
          <p:nvPr/>
        </p:nvSpPr>
        <p:spPr>
          <a:xfrm>
            <a:off x="4815848" y="3608916"/>
            <a:ext cx="2216130"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Minimize waste throughout the lifecycle by improving tracking and encouraging reduction strategies.</a:t>
            </a:r>
          </a:p>
        </p:txBody>
      </p:sp>
      <p:sp>
        <p:nvSpPr>
          <p:cNvPr id="25" name="Rectangle 24">
            <a:extLst>
              <a:ext uri="{FF2B5EF4-FFF2-40B4-BE49-F238E27FC236}">
                <a16:creationId xmlns:a16="http://schemas.microsoft.com/office/drawing/2014/main" id="{6BC239A6-E29C-846B-A805-86514D0B7F06}"/>
              </a:ext>
            </a:extLst>
          </p:cNvPr>
          <p:cNvSpPr/>
          <p:nvPr/>
        </p:nvSpPr>
        <p:spPr>
          <a:xfrm>
            <a:off x="7247647" y="1110226"/>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BB787B56-2A07-2098-B508-0D7E781DB85F}"/>
              </a:ext>
            </a:extLst>
          </p:cNvPr>
          <p:cNvCxnSpPr>
            <a:cxnSpLocks/>
          </p:cNvCxnSpPr>
          <p:nvPr/>
        </p:nvCxnSpPr>
        <p:spPr>
          <a:xfrm>
            <a:off x="7142004" y="1206795"/>
            <a:ext cx="0" cy="3760450"/>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27" name="Rectangle 26">
            <a:extLst>
              <a:ext uri="{FF2B5EF4-FFF2-40B4-BE49-F238E27FC236}">
                <a16:creationId xmlns:a16="http://schemas.microsoft.com/office/drawing/2014/main" id="{D2631962-18A4-2107-7BDE-F606ABFCD5ED}"/>
              </a:ext>
            </a:extLst>
          </p:cNvPr>
          <p:cNvSpPr/>
          <p:nvPr/>
        </p:nvSpPr>
        <p:spPr>
          <a:xfrm>
            <a:off x="8458957" y="2116124"/>
            <a:ext cx="211868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775EAE63-C52C-E216-BAD6-E9C4949B37A8}"/>
              </a:ext>
            </a:extLst>
          </p:cNvPr>
          <p:cNvCxnSpPr>
            <a:cxnSpLocks/>
          </p:cNvCxnSpPr>
          <p:nvPr/>
        </p:nvCxnSpPr>
        <p:spPr>
          <a:xfrm>
            <a:off x="8325446" y="2179674"/>
            <a:ext cx="0" cy="2722400"/>
          </a:xfrm>
          <a:prstGeom prst="line">
            <a:avLst/>
          </a:prstGeom>
          <a:ln>
            <a:headEnd type="oval" w="lg" len="lg"/>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1246B3A3-47D5-0EFF-0419-2D47F5559506}"/>
              </a:ext>
            </a:extLst>
          </p:cNvPr>
          <p:cNvSpPr txBox="1"/>
          <p:nvPr/>
        </p:nvSpPr>
        <p:spPr>
          <a:xfrm>
            <a:off x="7246975" y="1141421"/>
            <a:ext cx="223195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Preserve product quality and extend useful life by optimizing storage and handling practices.</a:t>
            </a:r>
          </a:p>
        </p:txBody>
      </p:sp>
      <p:sp>
        <p:nvSpPr>
          <p:cNvPr id="41" name="TextBox 40">
            <a:extLst>
              <a:ext uri="{FF2B5EF4-FFF2-40B4-BE49-F238E27FC236}">
                <a16:creationId xmlns:a16="http://schemas.microsoft.com/office/drawing/2014/main" id="{F561FB96-50D3-2A9D-875E-4F7CE11FB23E}"/>
              </a:ext>
            </a:extLst>
          </p:cNvPr>
          <p:cNvSpPr txBox="1"/>
          <p:nvPr/>
        </p:nvSpPr>
        <p:spPr>
          <a:xfrm>
            <a:off x="8464525" y="2161202"/>
            <a:ext cx="2122215"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Promote safe collection and disposal while integrating recycling into circular systems.</a:t>
            </a:r>
          </a:p>
        </p:txBody>
      </p:sp>
    </p:spTree>
    <p:extLst>
      <p:ext uri="{BB962C8B-B14F-4D97-AF65-F5344CB8AC3E}">
        <p14:creationId xmlns:p14="http://schemas.microsoft.com/office/powerpoint/2010/main" val="1116277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89A9D-9476-D5F8-7BD5-4FC9DDA42455}"/>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D843605F-C807-EF5D-1652-93439D5E766A}"/>
              </a:ext>
            </a:extLst>
          </p:cNvPr>
          <p:cNvSpPr/>
          <p:nvPr/>
        </p:nvSpPr>
        <p:spPr>
          <a:xfrm>
            <a:off x="4844000" y="3619394"/>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674293-8226-BE66-4C56-CD954091365A}"/>
              </a:ext>
            </a:extLst>
          </p:cNvPr>
          <p:cNvSpPr>
            <a:spLocks noGrp="1"/>
          </p:cNvSpPr>
          <p:nvPr>
            <p:ph type="title"/>
          </p:nvPr>
        </p:nvSpPr>
        <p:spPr>
          <a:xfrm>
            <a:off x="2841591" y="148856"/>
            <a:ext cx="7179596" cy="848351"/>
          </a:xfrm>
        </p:spPr>
        <p:txBody>
          <a:bodyPr>
            <a:normAutofit fontScale="90000"/>
          </a:bodyPr>
          <a:lstStyle/>
          <a:p>
            <a:r>
              <a:rPr lang="en-US" b="1" dirty="0">
                <a:latin typeface="Arial"/>
                <a:cs typeface="Arial"/>
              </a:rPr>
              <a:t>Lubricants and Greases </a:t>
            </a:r>
            <a:br>
              <a:rPr lang="en-US" b="1" dirty="0">
                <a:latin typeface="Arial"/>
                <a:cs typeface="Arial"/>
              </a:rPr>
            </a:br>
            <a:r>
              <a:rPr lang="en-US" b="1" dirty="0">
                <a:latin typeface="Arial"/>
                <a:cs typeface="Arial"/>
              </a:rPr>
              <a:t>End of Life</a:t>
            </a:r>
            <a:br>
              <a:rPr lang="en-US" b="1" dirty="0">
                <a:latin typeface="Arial"/>
                <a:cs typeface="Arial"/>
              </a:rPr>
            </a:br>
            <a:r>
              <a:rPr lang="en-US" sz="2000" dirty="0">
                <a:latin typeface="Arial"/>
                <a:cs typeface="Arial"/>
              </a:rPr>
              <a:t>Sustainable Best Practices</a:t>
            </a:r>
            <a:endParaRPr lang="en-US" sz="2000" dirty="0"/>
          </a:p>
        </p:txBody>
      </p:sp>
      <p:pic>
        <p:nvPicPr>
          <p:cNvPr id="6" name="Picture 5">
            <a:extLst>
              <a:ext uri="{FF2B5EF4-FFF2-40B4-BE49-F238E27FC236}">
                <a16:creationId xmlns:a16="http://schemas.microsoft.com/office/drawing/2014/main" id="{1ABF5AB9-D282-37BE-0C96-F43849A8CD99}"/>
              </a:ext>
            </a:extLst>
          </p:cNvPr>
          <p:cNvPicPr>
            <a:picLocks noChangeAspect="1"/>
          </p:cNvPicPr>
          <p:nvPr/>
        </p:nvPicPr>
        <p:blipFill>
          <a:blip r:embed="rId3"/>
          <a:stretch>
            <a:fillRect/>
          </a:stretch>
        </p:blipFill>
        <p:spPr>
          <a:xfrm>
            <a:off x="1842131" y="148856"/>
            <a:ext cx="906460" cy="128653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746272A4-5ED1-0FBB-9DE6-3321F5547BB1}"/>
              </a:ext>
            </a:extLst>
          </p:cNvPr>
          <p:cNvPicPr>
            <a:picLocks noChangeAspect="1"/>
          </p:cNvPicPr>
          <p:nvPr/>
        </p:nvPicPr>
        <p:blipFill>
          <a:blip r:embed="rId4"/>
          <a:stretch>
            <a:fillRect/>
          </a:stretch>
        </p:blipFill>
        <p:spPr>
          <a:xfrm>
            <a:off x="163214" y="511270"/>
            <a:ext cx="1512376" cy="619901"/>
          </a:xfrm>
          <a:prstGeom prst="rect">
            <a:avLst/>
          </a:prstGeom>
        </p:spPr>
      </p:pic>
      <p:sp>
        <p:nvSpPr>
          <p:cNvPr id="29" name="Teardrop 3">
            <a:extLst>
              <a:ext uri="{FF2B5EF4-FFF2-40B4-BE49-F238E27FC236}">
                <a16:creationId xmlns:a16="http://schemas.microsoft.com/office/drawing/2014/main" id="{E84E0847-AE4A-03CC-7E8A-3251DF7C77F6}"/>
              </a:ext>
            </a:extLst>
          </p:cNvPr>
          <p:cNvSpPr/>
          <p:nvPr/>
        </p:nvSpPr>
        <p:spPr>
          <a:xfrm>
            <a:off x="9722569" y="5165579"/>
            <a:ext cx="1093387" cy="809183"/>
          </a:xfrm>
          <a:prstGeom prst="teardrop">
            <a:avLst/>
          </a:prstGeom>
          <a:solidFill>
            <a:srgbClr val="F7712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ardrop 3">
            <a:extLst>
              <a:ext uri="{FF2B5EF4-FFF2-40B4-BE49-F238E27FC236}">
                <a16:creationId xmlns:a16="http://schemas.microsoft.com/office/drawing/2014/main" id="{97420778-6B16-1C0C-FDAA-CD0B2992EB54}"/>
              </a:ext>
            </a:extLst>
          </p:cNvPr>
          <p:cNvSpPr/>
          <p:nvPr/>
        </p:nvSpPr>
        <p:spPr>
          <a:xfrm>
            <a:off x="10915170" y="515743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ardrop 3">
            <a:extLst>
              <a:ext uri="{FF2B5EF4-FFF2-40B4-BE49-F238E27FC236}">
                <a16:creationId xmlns:a16="http://schemas.microsoft.com/office/drawing/2014/main" id="{B26ABAAE-700E-FFC6-4850-1D1590924A9E}"/>
              </a:ext>
            </a:extLst>
          </p:cNvPr>
          <p:cNvSpPr/>
          <p:nvPr/>
        </p:nvSpPr>
        <p:spPr>
          <a:xfrm>
            <a:off x="8529968" y="516568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ardrop 3">
            <a:extLst>
              <a:ext uri="{FF2B5EF4-FFF2-40B4-BE49-F238E27FC236}">
                <a16:creationId xmlns:a16="http://schemas.microsoft.com/office/drawing/2014/main" id="{3D60277F-4FEB-8A4C-6C24-261BBEBA87A7}"/>
              </a:ext>
            </a:extLst>
          </p:cNvPr>
          <p:cNvSpPr/>
          <p:nvPr/>
        </p:nvSpPr>
        <p:spPr>
          <a:xfrm>
            <a:off x="6144766"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ardrop 3">
            <a:extLst>
              <a:ext uri="{FF2B5EF4-FFF2-40B4-BE49-F238E27FC236}">
                <a16:creationId xmlns:a16="http://schemas.microsoft.com/office/drawing/2014/main" id="{B41A961B-546C-BDD1-F3DA-0C1A03E99D5A}"/>
              </a:ext>
            </a:extLst>
          </p:cNvPr>
          <p:cNvSpPr/>
          <p:nvPr/>
        </p:nvSpPr>
        <p:spPr>
          <a:xfrm>
            <a:off x="7337367"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ardrop 3">
            <a:extLst>
              <a:ext uri="{FF2B5EF4-FFF2-40B4-BE49-F238E27FC236}">
                <a16:creationId xmlns:a16="http://schemas.microsoft.com/office/drawing/2014/main" id="{4BEA9C42-5FBE-5000-76AF-08541C1D7667}"/>
              </a:ext>
            </a:extLst>
          </p:cNvPr>
          <p:cNvSpPr/>
          <p:nvPr/>
        </p:nvSpPr>
        <p:spPr>
          <a:xfrm>
            <a:off x="4952165" y="5173832"/>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ardrop 3">
            <a:extLst>
              <a:ext uri="{FF2B5EF4-FFF2-40B4-BE49-F238E27FC236}">
                <a16:creationId xmlns:a16="http://schemas.microsoft.com/office/drawing/2014/main" id="{A2294D73-5330-163C-3652-88A6B03442A0}"/>
              </a:ext>
            </a:extLst>
          </p:cNvPr>
          <p:cNvSpPr/>
          <p:nvPr/>
        </p:nvSpPr>
        <p:spPr>
          <a:xfrm>
            <a:off x="2566963" y="518186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ardrop 3">
            <a:extLst>
              <a:ext uri="{FF2B5EF4-FFF2-40B4-BE49-F238E27FC236}">
                <a16:creationId xmlns:a16="http://schemas.microsoft.com/office/drawing/2014/main" id="{63A5219C-AB64-724F-6012-D5C274F18079}"/>
              </a:ext>
            </a:extLst>
          </p:cNvPr>
          <p:cNvSpPr/>
          <p:nvPr/>
        </p:nvSpPr>
        <p:spPr>
          <a:xfrm>
            <a:off x="3759564"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ardrop 3">
            <a:extLst>
              <a:ext uri="{FF2B5EF4-FFF2-40B4-BE49-F238E27FC236}">
                <a16:creationId xmlns:a16="http://schemas.microsoft.com/office/drawing/2014/main" id="{65B0E0A1-E720-7B0E-6BA9-71C544555D7E}"/>
              </a:ext>
            </a:extLst>
          </p:cNvPr>
          <p:cNvSpPr/>
          <p:nvPr/>
        </p:nvSpPr>
        <p:spPr>
          <a:xfrm>
            <a:off x="1374362" y="518197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ardrop 3">
            <a:extLst>
              <a:ext uri="{FF2B5EF4-FFF2-40B4-BE49-F238E27FC236}">
                <a16:creationId xmlns:a16="http://schemas.microsoft.com/office/drawing/2014/main" id="{4A613DBC-CFD1-9B9C-A9D8-6C6849FAFE4E}"/>
              </a:ext>
            </a:extLst>
          </p:cNvPr>
          <p:cNvSpPr/>
          <p:nvPr/>
        </p:nvSpPr>
        <p:spPr>
          <a:xfrm>
            <a:off x="181761"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4107953A-B910-60D6-1DFB-951B44E31043}"/>
              </a:ext>
            </a:extLst>
          </p:cNvPr>
          <p:cNvSpPr txBox="1"/>
          <p:nvPr/>
        </p:nvSpPr>
        <p:spPr>
          <a:xfrm>
            <a:off x="170293" y="5213765"/>
            <a:ext cx="11671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Sustainable Waste Management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6774E611-FE95-5FAA-94B9-CCACC6239826}"/>
              </a:ext>
            </a:extLst>
          </p:cNvPr>
          <p:cNvSpPr txBox="1"/>
          <p:nvPr/>
        </p:nvSpPr>
        <p:spPr>
          <a:xfrm>
            <a:off x="1573194" y="5331192"/>
            <a:ext cx="1163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Portfolio Strategy</a:t>
            </a:r>
          </a:p>
        </p:txBody>
      </p:sp>
      <p:sp>
        <p:nvSpPr>
          <p:cNvPr id="53" name="TextBox 52">
            <a:extLst>
              <a:ext uri="{FF2B5EF4-FFF2-40B4-BE49-F238E27FC236}">
                <a16:creationId xmlns:a16="http://schemas.microsoft.com/office/drawing/2014/main" id="{90995144-808B-6575-8401-783137D28CD4}"/>
              </a:ext>
            </a:extLst>
          </p:cNvPr>
          <p:cNvSpPr txBox="1"/>
          <p:nvPr/>
        </p:nvSpPr>
        <p:spPr>
          <a:xfrm>
            <a:off x="2616569" y="5423524"/>
            <a:ext cx="10933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p:txBody>
      </p:sp>
      <p:sp>
        <p:nvSpPr>
          <p:cNvPr id="55" name="TextBox 54">
            <a:extLst>
              <a:ext uri="{FF2B5EF4-FFF2-40B4-BE49-F238E27FC236}">
                <a16:creationId xmlns:a16="http://schemas.microsoft.com/office/drawing/2014/main" id="{0B218AA6-2CDF-63E0-5C1B-8A815601C4B9}"/>
              </a:ext>
            </a:extLst>
          </p:cNvPr>
          <p:cNvSpPr txBox="1"/>
          <p:nvPr/>
        </p:nvSpPr>
        <p:spPr>
          <a:xfrm>
            <a:off x="5134046" y="5398429"/>
            <a:ext cx="9115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Packaging</a:t>
            </a:r>
          </a:p>
        </p:txBody>
      </p:sp>
      <p:sp>
        <p:nvSpPr>
          <p:cNvPr id="56" name="TextBox 55">
            <a:extLst>
              <a:ext uri="{FF2B5EF4-FFF2-40B4-BE49-F238E27FC236}">
                <a16:creationId xmlns:a16="http://schemas.microsoft.com/office/drawing/2014/main" id="{09069F34-7CAF-4CAF-5DE9-277713EA8116}"/>
              </a:ext>
            </a:extLst>
          </p:cNvPr>
          <p:cNvSpPr txBox="1"/>
          <p:nvPr/>
        </p:nvSpPr>
        <p:spPr>
          <a:xfrm>
            <a:off x="7565967" y="5423523"/>
            <a:ext cx="12595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Disposal</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0FCFFAC5-BF24-A95B-1B89-067663B5C6FD}"/>
              </a:ext>
            </a:extLst>
          </p:cNvPr>
          <p:cNvSpPr txBox="1"/>
          <p:nvPr/>
        </p:nvSpPr>
        <p:spPr>
          <a:xfrm>
            <a:off x="9575431" y="5306097"/>
            <a:ext cx="147743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Regulatory Compliance</a:t>
            </a:r>
          </a:p>
        </p:txBody>
      </p:sp>
      <p:sp>
        <p:nvSpPr>
          <p:cNvPr id="58" name="TextBox 57">
            <a:extLst>
              <a:ext uri="{FF2B5EF4-FFF2-40B4-BE49-F238E27FC236}">
                <a16:creationId xmlns:a16="http://schemas.microsoft.com/office/drawing/2014/main" id="{11108F08-1946-5D72-BD83-56CECDD76AC9}"/>
              </a:ext>
            </a:extLst>
          </p:cNvPr>
          <p:cNvSpPr txBox="1"/>
          <p:nvPr/>
        </p:nvSpPr>
        <p:spPr>
          <a:xfrm>
            <a:off x="11009660" y="5306097"/>
            <a:ext cx="9424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EU Member State Data</a:t>
            </a:r>
          </a:p>
        </p:txBody>
      </p:sp>
      <p:sp>
        <p:nvSpPr>
          <p:cNvPr id="60" name="TextBox 59">
            <a:extLst>
              <a:ext uri="{FF2B5EF4-FFF2-40B4-BE49-F238E27FC236}">
                <a16:creationId xmlns:a16="http://schemas.microsoft.com/office/drawing/2014/main" id="{47E0FE01-982C-C890-F5EE-C9C259D81002}"/>
              </a:ext>
            </a:extLst>
          </p:cNvPr>
          <p:cNvSpPr txBox="1"/>
          <p:nvPr/>
        </p:nvSpPr>
        <p:spPr>
          <a:xfrm>
            <a:off x="3809170" y="5306097"/>
            <a:ext cx="1067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Waste Reduction</a:t>
            </a:r>
          </a:p>
        </p:txBody>
      </p:sp>
      <p:sp>
        <p:nvSpPr>
          <p:cNvPr id="61" name="TextBox 60">
            <a:extLst>
              <a:ext uri="{FF2B5EF4-FFF2-40B4-BE49-F238E27FC236}">
                <a16:creationId xmlns:a16="http://schemas.microsoft.com/office/drawing/2014/main" id="{FF9865AD-BFC9-B77C-FB8B-0FD920CCD20F}"/>
              </a:ext>
            </a:extLst>
          </p:cNvPr>
          <p:cNvSpPr txBox="1"/>
          <p:nvPr/>
        </p:nvSpPr>
        <p:spPr>
          <a:xfrm>
            <a:off x="6024589" y="5339337"/>
            <a:ext cx="13217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Storage and Handling</a:t>
            </a:r>
          </a:p>
        </p:txBody>
      </p:sp>
      <p:sp>
        <p:nvSpPr>
          <p:cNvPr id="62" name="TextBox 61">
            <a:extLst>
              <a:ext uri="{FF2B5EF4-FFF2-40B4-BE49-F238E27FC236}">
                <a16:creationId xmlns:a16="http://schemas.microsoft.com/office/drawing/2014/main" id="{03156FA7-A2A4-FDC7-7F90-C4995A8A33BE}"/>
              </a:ext>
            </a:extLst>
          </p:cNvPr>
          <p:cNvSpPr txBox="1"/>
          <p:nvPr/>
        </p:nvSpPr>
        <p:spPr>
          <a:xfrm>
            <a:off x="8558972" y="5331189"/>
            <a:ext cx="115887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Application Advice</a:t>
            </a:r>
          </a:p>
        </p:txBody>
      </p:sp>
      <p:sp>
        <p:nvSpPr>
          <p:cNvPr id="63" name="TextBox 62">
            <a:extLst>
              <a:ext uri="{FF2B5EF4-FFF2-40B4-BE49-F238E27FC236}">
                <a16:creationId xmlns:a16="http://schemas.microsoft.com/office/drawing/2014/main" id="{A80C1A0A-15C4-ECBE-A3A6-433378FF4CB4}"/>
              </a:ext>
            </a:extLst>
          </p:cNvPr>
          <p:cNvSpPr txBox="1"/>
          <p:nvPr/>
        </p:nvSpPr>
        <p:spPr>
          <a:xfrm>
            <a:off x="1064218"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D3D24C54-3E4C-2CF8-5C15-8242A537F4CA}"/>
              </a:ext>
            </a:extLst>
          </p:cNvPr>
          <p:cNvSpPr txBox="1"/>
          <p:nvPr/>
        </p:nvSpPr>
        <p:spPr>
          <a:xfrm>
            <a:off x="2254057"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771A510E-678C-58F3-6C13-40D6CEDC5DCA}"/>
              </a:ext>
            </a:extLst>
          </p:cNvPr>
          <p:cNvSpPr txBox="1"/>
          <p:nvPr/>
        </p:nvSpPr>
        <p:spPr>
          <a:xfrm>
            <a:off x="3446658" y="4918421"/>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3A43EEAE-AFC7-D2FE-956A-B02D88D1A287}"/>
              </a:ext>
            </a:extLst>
          </p:cNvPr>
          <p:cNvSpPr txBox="1"/>
          <p:nvPr/>
        </p:nvSpPr>
        <p:spPr>
          <a:xfrm>
            <a:off x="4615640" y="49075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C5EC97F3-CE31-2141-F103-6AB942AE0C9F}"/>
              </a:ext>
            </a:extLst>
          </p:cNvPr>
          <p:cNvSpPr txBox="1"/>
          <p:nvPr/>
        </p:nvSpPr>
        <p:spPr>
          <a:xfrm>
            <a:off x="5824811" y="491287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DF6D6DEE-C3E6-5B47-8833-FF6BBB8788BA}"/>
              </a:ext>
            </a:extLst>
          </p:cNvPr>
          <p:cNvSpPr txBox="1"/>
          <p:nvPr/>
        </p:nvSpPr>
        <p:spPr>
          <a:xfrm>
            <a:off x="7010363"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C2426743-3676-7DC7-BDED-B2411BB6CF0D}"/>
              </a:ext>
            </a:extLst>
          </p:cNvPr>
          <p:cNvSpPr txBox="1"/>
          <p:nvPr/>
        </p:nvSpPr>
        <p:spPr>
          <a:xfrm>
            <a:off x="8165093" y="491842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5DE1CCB9-9862-4421-E774-0820C9AFB293}"/>
              </a:ext>
            </a:extLst>
          </p:cNvPr>
          <p:cNvSpPr txBox="1"/>
          <p:nvPr/>
        </p:nvSpPr>
        <p:spPr>
          <a:xfrm>
            <a:off x="9319823" y="490314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78617A4A-E7F4-5981-8768-3B66331BD7D7}"/>
              </a:ext>
            </a:extLst>
          </p:cNvPr>
          <p:cNvSpPr txBox="1"/>
          <p:nvPr/>
        </p:nvSpPr>
        <p:spPr>
          <a:xfrm>
            <a:off x="10480759" y="4897881"/>
            <a:ext cx="3894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B98799EF-872A-2578-BAFA-F558D53B13B4}"/>
              </a:ext>
            </a:extLst>
          </p:cNvPr>
          <p:cNvSpPr txBox="1"/>
          <p:nvPr/>
        </p:nvSpPr>
        <p:spPr>
          <a:xfrm>
            <a:off x="11689930" y="488043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AC8AB5E8-BE20-E63C-077A-2EAC9BA25E72}"/>
              </a:ext>
            </a:extLst>
          </p:cNvPr>
          <p:cNvSpPr/>
          <p:nvPr/>
        </p:nvSpPr>
        <p:spPr>
          <a:xfrm>
            <a:off x="2516671" y="1607225"/>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2F08CAE8-5C39-4A52-2844-28069CF32929}"/>
              </a:ext>
            </a:extLst>
          </p:cNvPr>
          <p:cNvCxnSpPr>
            <a:cxnSpLocks/>
          </p:cNvCxnSpPr>
          <p:nvPr/>
        </p:nvCxnSpPr>
        <p:spPr>
          <a:xfrm>
            <a:off x="2409748" y="1726840"/>
            <a:ext cx="0" cy="3218766"/>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6AB6D215-6938-CF8F-D3E1-B5BD7444E2BA}"/>
              </a:ext>
            </a:extLst>
          </p:cNvPr>
          <p:cNvSpPr txBox="1"/>
          <p:nvPr/>
        </p:nvSpPr>
        <p:spPr>
          <a:xfrm>
            <a:off x="2487852" y="1593676"/>
            <a:ext cx="215437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Develop products with lower end-of-life impacts through sustainable sourcing and circular design.</a:t>
            </a:r>
          </a:p>
        </p:txBody>
      </p:sp>
      <p:sp>
        <p:nvSpPr>
          <p:cNvPr id="8" name="Rectangle 7">
            <a:extLst>
              <a:ext uri="{FF2B5EF4-FFF2-40B4-BE49-F238E27FC236}">
                <a16:creationId xmlns:a16="http://schemas.microsoft.com/office/drawing/2014/main" id="{52BEE91A-05AF-42D3-C698-41D529627459}"/>
              </a:ext>
            </a:extLst>
          </p:cNvPr>
          <p:cNvSpPr/>
          <p:nvPr/>
        </p:nvSpPr>
        <p:spPr>
          <a:xfrm>
            <a:off x="3700113" y="2617201"/>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D40E99EE-5F6F-3DAB-71BC-12A67C511571}"/>
              </a:ext>
            </a:extLst>
          </p:cNvPr>
          <p:cNvCxnSpPr>
            <a:cxnSpLocks/>
          </p:cNvCxnSpPr>
          <p:nvPr/>
        </p:nvCxnSpPr>
        <p:spPr>
          <a:xfrm>
            <a:off x="3593190" y="2736816"/>
            <a:ext cx="0" cy="2143619"/>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ED65A924-6FCD-3DC0-15A2-DBA0C87774A0}"/>
              </a:ext>
            </a:extLst>
          </p:cNvPr>
          <p:cNvSpPr txBox="1"/>
          <p:nvPr/>
        </p:nvSpPr>
        <p:spPr>
          <a:xfrm>
            <a:off x="3670176" y="2628451"/>
            <a:ext cx="2184309"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Track the full product lifecycle to enable better end-of-life management and circularity monitoring.</a:t>
            </a:r>
          </a:p>
        </p:txBody>
      </p:sp>
      <p:cxnSp>
        <p:nvCxnSpPr>
          <p:cNvPr id="18" name="Straight Connector 17">
            <a:extLst>
              <a:ext uri="{FF2B5EF4-FFF2-40B4-BE49-F238E27FC236}">
                <a16:creationId xmlns:a16="http://schemas.microsoft.com/office/drawing/2014/main" id="{1FE7BDA1-92AD-4890-039C-210C2928DBDE}"/>
              </a:ext>
            </a:extLst>
          </p:cNvPr>
          <p:cNvCxnSpPr>
            <a:cxnSpLocks/>
          </p:cNvCxnSpPr>
          <p:nvPr/>
        </p:nvCxnSpPr>
        <p:spPr>
          <a:xfrm>
            <a:off x="4747865" y="3756525"/>
            <a:ext cx="0" cy="1161895"/>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D040BF44-3DAC-33FA-0695-FA3F79B49F56}"/>
              </a:ext>
            </a:extLst>
          </p:cNvPr>
          <p:cNvSpPr txBox="1"/>
          <p:nvPr/>
        </p:nvSpPr>
        <p:spPr>
          <a:xfrm>
            <a:off x="4815848" y="3608916"/>
            <a:ext cx="2216130"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Minimize waste throughout the lifecycle by improving tracking and encouraging reduction strategies.</a:t>
            </a:r>
          </a:p>
        </p:txBody>
      </p:sp>
      <p:sp>
        <p:nvSpPr>
          <p:cNvPr id="24" name="Rectangle 23">
            <a:extLst>
              <a:ext uri="{FF2B5EF4-FFF2-40B4-BE49-F238E27FC236}">
                <a16:creationId xmlns:a16="http://schemas.microsoft.com/office/drawing/2014/main" id="{BF4A8E53-67F0-6021-8291-F2A1DFDEE246}"/>
              </a:ext>
            </a:extLst>
          </p:cNvPr>
          <p:cNvSpPr/>
          <p:nvPr/>
        </p:nvSpPr>
        <p:spPr>
          <a:xfrm>
            <a:off x="8458957" y="3099017"/>
            <a:ext cx="2118682" cy="83904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976A422-3A0B-0D68-9EBC-EC28426A6DF8}"/>
              </a:ext>
            </a:extLst>
          </p:cNvPr>
          <p:cNvSpPr/>
          <p:nvPr/>
        </p:nvSpPr>
        <p:spPr>
          <a:xfrm>
            <a:off x="7247647" y="1110226"/>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92A18CFA-7A8D-3F50-FB38-66EFC08AF525}"/>
              </a:ext>
            </a:extLst>
          </p:cNvPr>
          <p:cNvCxnSpPr>
            <a:cxnSpLocks/>
          </p:cNvCxnSpPr>
          <p:nvPr/>
        </p:nvCxnSpPr>
        <p:spPr>
          <a:xfrm>
            <a:off x="7142004" y="1206795"/>
            <a:ext cx="0" cy="3760450"/>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27" name="Rectangle 26">
            <a:extLst>
              <a:ext uri="{FF2B5EF4-FFF2-40B4-BE49-F238E27FC236}">
                <a16:creationId xmlns:a16="http://schemas.microsoft.com/office/drawing/2014/main" id="{C6BE23C5-0F1C-4544-8162-2EE8C5FD6B19}"/>
              </a:ext>
            </a:extLst>
          </p:cNvPr>
          <p:cNvSpPr/>
          <p:nvPr/>
        </p:nvSpPr>
        <p:spPr>
          <a:xfrm>
            <a:off x="8458957" y="2116124"/>
            <a:ext cx="211868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C7017603-90EB-31EA-D45F-AAB0205A2107}"/>
              </a:ext>
            </a:extLst>
          </p:cNvPr>
          <p:cNvCxnSpPr>
            <a:cxnSpLocks/>
          </p:cNvCxnSpPr>
          <p:nvPr/>
        </p:nvCxnSpPr>
        <p:spPr>
          <a:xfrm>
            <a:off x="8325446" y="2179674"/>
            <a:ext cx="0" cy="2722400"/>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ADEAFB3F-86EE-146D-83C8-3E637279B917}"/>
              </a:ext>
            </a:extLst>
          </p:cNvPr>
          <p:cNvCxnSpPr>
            <a:cxnSpLocks/>
          </p:cNvCxnSpPr>
          <p:nvPr/>
        </p:nvCxnSpPr>
        <p:spPr>
          <a:xfrm>
            <a:off x="10675460" y="3179135"/>
            <a:ext cx="0" cy="1728438"/>
          </a:xfrm>
          <a:prstGeom prst="line">
            <a:avLst/>
          </a:prstGeom>
          <a:ln>
            <a:headEnd type="oval" w="lg" len="lg"/>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1C0BAC13-3FD4-BF2A-12F6-4D3C43F83461}"/>
              </a:ext>
            </a:extLst>
          </p:cNvPr>
          <p:cNvSpPr txBox="1"/>
          <p:nvPr/>
        </p:nvSpPr>
        <p:spPr>
          <a:xfrm>
            <a:off x="7246975" y="1141421"/>
            <a:ext cx="223195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Preserve product quality and extend useful life by optimizing storage and handling practices.</a:t>
            </a:r>
          </a:p>
        </p:txBody>
      </p:sp>
      <p:sp>
        <p:nvSpPr>
          <p:cNvPr id="40" name="TextBox 39">
            <a:extLst>
              <a:ext uri="{FF2B5EF4-FFF2-40B4-BE49-F238E27FC236}">
                <a16:creationId xmlns:a16="http://schemas.microsoft.com/office/drawing/2014/main" id="{6F5CD5AC-EECA-E6FC-A91D-D370056C3C3C}"/>
              </a:ext>
            </a:extLst>
          </p:cNvPr>
          <p:cNvSpPr txBox="1"/>
          <p:nvPr/>
        </p:nvSpPr>
        <p:spPr>
          <a:xfrm>
            <a:off x="8412579" y="3077901"/>
            <a:ext cx="211868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Comply with laws while supporting circularity goals through responsible product handling.</a:t>
            </a:r>
          </a:p>
        </p:txBody>
      </p:sp>
      <p:sp>
        <p:nvSpPr>
          <p:cNvPr id="41" name="TextBox 40">
            <a:extLst>
              <a:ext uri="{FF2B5EF4-FFF2-40B4-BE49-F238E27FC236}">
                <a16:creationId xmlns:a16="http://schemas.microsoft.com/office/drawing/2014/main" id="{E57D7F85-3D70-EE2F-9CEA-E914521B6A1C}"/>
              </a:ext>
            </a:extLst>
          </p:cNvPr>
          <p:cNvSpPr txBox="1"/>
          <p:nvPr/>
        </p:nvSpPr>
        <p:spPr>
          <a:xfrm>
            <a:off x="8464525" y="2161202"/>
            <a:ext cx="2122215"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Promote safe collection and disposal while integrating recycling into circular systems.</a:t>
            </a:r>
          </a:p>
        </p:txBody>
      </p:sp>
    </p:spTree>
    <p:extLst>
      <p:ext uri="{BB962C8B-B14F-4D97-AF65-F5344CB8AC3E}">
        <p14:creationId xmlns:p14="http://schemas.microsoft.com/office/powerpoint/2010/main" val="401937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FBF23-7885-48BA-B03B-CA739C72D1D9}"/>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2613403D-00CA-8850-D6AF-98E92DD6F34D}"/>
              </a:ext>
            </a:extLst>
          </p:cNvPr>
          <p:cNvSpPr/>
          <p:nvPr/>
        </p:nvSpPr>
        <p:spPr>
          <a:xfrm>
            <a:off x="4844000" y="3619394"/>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A76748D-4B06-3607-AE97-B47427ABFF4D}"/>
              </a:ext>
            </a:extLst>
          </p:cNvPr>
          <p:cNvSpPr/>
          <p:nvPr/>
        </p:nvSpPr>
        <p:spPr>
          <a:xfrm>
            <a:off x="10815956" y="3116675"/>
            <a:ext cx="984002" cy="143406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7996D0-3A77-84AF-418D-BF3B5C7DDF7F}"/>
              </a:ext>
            </a:extLst>
          </p:cNvPr>
          <p:cNvSpPr>
            <a:spLocks noGrp="1"/>
          </p:cNvSpPr>
          <p:nvPr>
            <p:ph type="title"/>
          </p:nvPr>
        </p:nvSpPr>
        <p:spPr>
          <a:xfrm>
            <a:off x="2841591" y="148856"/>
            <a:ext cx="7179596" cy="848351"/>
          </a:xfrm>
        </p:spPr>
        <p:txBody>
          <a:bodyPr>
            <a:normAutofit fontScale="90000"/>
          </a:bodyPr>
          <a:lstStyle/>
          <a:p>
            <a:r>
              <a:rPr lang="en-US" b="1" dirty="0">
                <a:latin typeface="Arial"/>
                <a:cs typeface="Arial"/>
              </a:rPr>
              <a:t>Lubricants and Greases </a:t>
            </a:r>
            <a:br>
              <a:rPr lang="en-US" b="1" dirty="0">
                <a:latin typeface="Arial"/>
                <a:cs typeface="Arial"/>
              </a:rPr>
            </a:br>
            <a:r>
              <a:rPr lang="en-US" b="1" dirty="0">
                <a:latin typeface="Arial"/>
                <a:cs typeface="Arial"/>
              </a:rPr>
              <a:t>End of Life</a:t>
            </a:r>
            <a:br>
              <a:rPr lang="en-US" b="1" dirty="0">
                <a:latin typeface="Arial"/>
                <a:cs typeface="Arial"/>
              </a:rPr>
            </a:br>
            <a:r>
              <a:rPr lang="en-US" sz="2000" dirty="0">
                <a:latin typeface="Arial"/>
                <a:cs typeface="Arial"/>
              </a:rPr>
              <a:t>Sustainable Best Practices</a:t>
            </a:r>
            <a:endParaRPr lang="en-US" sz="2000" dirty="0"/>
          </a:p>
        </p:txBody>
      </p:sp>
      <p:pic>
        <p:nvPicPr>
          <p:cNvPr id="6" name="Picture 5">
            <a:extLst>
              <a:ext uri="{FF2B5EF4-FFF2-40B4-BE49-F238E27FC236}">
                <a16:creationId xmlns:a16="http://schemas.microsoft.com/office/drawing/2014/main" id="{473D5697-A0E2-FB4D-27DD-13ACD82E8B91}"/>
              </a:ext>
            </a:extLst>
          </p:cNvPr>
          <p:cNvPicPr>
            <a:picLocks noChangeAspect="1"/>
          </p:cNvPicPr>
          <p:nvPr/>
        </p:nvPicPr>
        <p:blipFill>
          <a:blip r:embed="rId3"/>
          <a:stretch>
            <a:fillRect/>
          </a:stretch>
        </p:blipFill>
        <p:spPr>
          <a:xfrm>
            <a:off x="1842131" y="148856"/>
            <a:ext cx="906460" cy="128653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9C674EBA-C9E2-3635-0A01-4BC1F946B607}"/>
              </a:ext>
            </a:extLst>
          </p:cNvPr>
          <p:cNvPicPr>
            <a:picLocks noChangeAspect="1"/>
          </p:cNvPicPr>
          <p:nvPr/>
        </p:nvPicPr>
        <p:blipFill>
          <a:blip r:embed="rId4"/>
          <a:stretch>
            <a:fillRect/>
          </a:stretch>
        </p:blipFill>
        <p:spPr>
          <a:xfrm>
            <a:off x="163214" y="511270"/>
            <a:ext cx="1512376" cy="619901"/>
          </a:xfrm>
          <a:prstGeom prst="rect">
            <a:avLst/>
          </a:prstGeom>
        </p:spPr>
      </p:pic>
      <p:sp>
        <p:nvSpPr>
          <p:cNvPr id="29" name="Teardrop 3">
            <a:extLst>
              <a:ext uri="{FF2B5EF4-FFF2-40B4-BE49-F238E27FC236}">
                <a16:creationId xmlns:a16="http://schemas.microsoft.com/office/drawing/2014/main" id="{B1801B30-2D04-A3AE-A89B-B04C251B8025}"/>
              </a:ext>
            </a:extLst>
          </p:cNvPr>
          <p:cNvSpPr/>
          <p:nvPr/>
        </p:nvSpPr>
        <p:spPr>
          <a:xfrm>
            <a:off x="9722569"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ardrop 3">
            <a:extLst>
              <a:ext uri="{FF2B5EF4-FFF2-40B4-BE49-F238E27FC236}">
                <a16:creationId xmlns:a16="http://schemas.microsoft.com/office/drawing/2014/main" id="{90C2B22E-AC92-2BE4-59B3-ACE7469B0C1E}"/>
              </a:ext>
            </a:extLst>
          </p:cNvPr>
          <p:cNvSpPr/>
          <p:nvPr/>
        </p:nvSpPr>
        <p:spPr>
          <a:xfrm>
            <a:off x="10915170" y="5157434"/>
            <a:ext cx="1093387" cy="809183"/>
          </a:xfrm>
          <a:prstGeom prst="teardrop">
            <a:avLst/>
          </a:prstGeom>
          <a:solidFill>
            <a:srgbClr val="F7712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ardrop 3">
            <a:extLst>
              <a:ext uri="{FF2B5EF4-FFF2-40B4-BE49-F238E27FC236}">
                <a16:creationId xmlns:a16="http://schemas.microsoft.com/office/drawing/2014/main" id="{C7319CAB-C368-FD0F-71D6-E409091828E9}"/>
              </a:ext>
            </a:extLst>
          </p:cNvPr>
          <p:cNvSpPr/>
          <p:nvPr/>
        </p:nvSpPr>
        <p:spPr>
          <a:xfrm>
            <a:off x="8529968" y="516568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ardrop 3">
            <a:extLst>
              <a:ext uri="{FF2B5EF4-FFF2-40B4-BE49-F238E27FC236}">
                <a16:creationId xmlns:a16="http://schemas.microsoft.com/office/drawing/2014/main" id="{72F4A732-ED35-A7B8-C922-995F222BEF5C}"/>
              </a:ext>
            </a:extLst>
          </p:cNvPr>
          <p:cNvSpPr/>
          <p:nvPr/>
        </p:nvSpPr>
        <p:spPr>
          <a:xfrm>
            <a:off x="6144766"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ardrop 3">
            <a:extLst>
              <a:ext uri="{FF2B5EF4-FFF2-40B4-BE49-F238E27FC236}">
                <a16:creationId xmlns:a16="http://schemas.microsoft.com/office/drawing/2014/main" id="{E531CF55-571A-5AEA-35FC-A55177E78AD6}"/>
              </a:ext>
            </a:extLst>
          </p:cNvPr>
          <p:cNvSpPr/>
          <p:nvPr/>
        </p:nvSpPr>
        <p:spPr>
          <a:xfrm>
            <a:off x="7337367"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ardrop 3">
            <a:extLst>
              <a:ext uri="{FF2B5EF4-FFF2-40B4-BE49-F238E27FC236}">
                <a16:creationId xmlns:a16="http://schemas.microsoft.com/office/drawing/2014/main" id="{4A0FAAF5-7C0F-6215-13AB-03BABF8079BC}"/>
              </a:ext>
            </a:extLst>
          </p:cNvPr>
          <p:cNvSpPr/>
          <p:nvPr/>
        </p:nvSpPr>
        <p:spPr>
          <a:xfrm>
            <a:off x="4952165" y="5173832"/>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ardrop 3">
            <a:extLst>
              <a:ext uri="{FF2B5EF4-FFF2-40B4-BE49-F238E27FC236}">
                <a16:creationId xmlns:a16="http://schemas.microsoft.com/office/drawing/2014/main" id="{78FC3C52-7479-4ACF-B692-63198ECC4640}"/>
              </a:ext>
            </a:extLst>
          </p:cNvPr>
          <p:cNvSpPr/>
          <p:nvPr/>
        </p:nvSpPr>
        <p:spPr>
          <a:xfrm>
            <a:off x="2566963" y="518186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ardrop 3">
            <a:extLst>
              <a:ext uri="{FF2B5EF4-FFF2-40B4-BE49-F238E27FC236}">
                <a16:creationId xmlns:a16="http://schemas.microsoft.com/office/drawing/2014/main" id="{A6C42AB4-78F0-FD94-61E0-4AA5E46EB8ED}"/>
              </a:ext>
            </a:extLst>
          </p:cNvPr>
          <p:cNvSpPr/>
          <p:nvPr/>
        </p:nvSpPr>
        <p:spPr>
          <a:xfrm>
            <a:off x="3759564" y="5173724"/>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ardrop 3">
            <a:extLst>
              <a:ext uri="{FF2B5EF4-FFF2-40B4-BE49-F238E27FC236}">
                <a16:creationId xmlns:a16="http://schemas.microsoft.com/office/drawing/2014/main" id="{D266F09B-4B17-D13E-551E-B87C1BDE5F7C}"/>
              </a:ext>
            </a:extLst>
          </p:cNvPr>
          <p:cNvSpPr/>
          <p:nvPr/>
        </p:nvSpPr>
        <p:spPr>
          <a:xfrm>
            <a:off x="1374362" y="5181977"/>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ardrop 3">
            <a:extLst>
              <a:ext uri="{FF2B5EF4-FFF2-40B4-BE49-F238E27FC236}">
                <a16:creationId xmlns:a16="http://schemas.microsoft.com/office/drawing/2014/main" id="{3E3EE8BB-20DF-672D-323A-69C0C40EE121}"/>
              </a:ext>
            </a:extLst>
          </p:cNvPr>
          <p:cNvSpPr/>
          <p:nvPr/>
        </p:nvSpPr>
        <p:spPr>
          <a:xfrm>
            <a:off x="181761" y="5165579"/>
            <a:ext cx="1093387" cy="809183"/>
          </a:xfrm>
          <a:prstGeom prst="teardrop">
            <a:avLst/>
          </a:prstGeom>
          <a:solidFill>
            <a:srgbClr val="F9B23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6D70C8AE-F3B6-9403-74AF-55F7CAED9BEF}"/>
              </a:ext>
            </a:extLst>
          </p:cNvPr>
          <p:cNvSpPr txBox="1"/>
          <p:nvPr/>
        </p:nvSpPr>
        <p:spPr>
          <a:xfrm>
            <a:off x="170293" y="5213765"/>
            <a:ext cx="11671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Sustainable Waste Management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F1606B67-3A9E-8A9F-9DBA-7001FBC4D8E0}"/>
              </a:ext>
            </a:extLst>
          </p:cNvPr>
          <p:cNvSpPr txBox="1"/>
          <p:nvPr/>
        </p:nvSpPr>
        <p:spPr>
          <a:xfrm>
            <a:off x="1573194" y="5331192"/>
            <a:ext cx="1163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Portfolio Strategy</a:t>
            </a:r>
          </a:p>
        </p:txBody>
      </p:sp>
      <p:sp>
        <p:nvSpPr>
          <p:cNvPr id="53" name="TextBox 52">
            <a:extLst>
              <a:ext uri="{FF2B5EF4-FFF2-40B4-BE49-F238E27FC236}">
                <a16:creationId xmlns:a16="http://schemas.microsoft.com/office/drawing/2014/main" id="{6703B5EB-EBF6-F9D2-41E6-D4CC47DA7A22}"/>
              </a:ext>
            </a:extLst>
          </p:cNvPr>
          <p:cNvSpPr txBox="1"/>
          <p:nvPr/>
        </p:nvSpPr>
        <p:spPr>
          <a:xfrm>
            <a:off x="2616569" y="5423524"/>
            <a:ext cx="10933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p:txBody>
      </p:sp>
      <p:sp>
        <p:nvSpPr>
          <p:cNvPr id="55" name="TextBox 54">
            <a:extLst>
              <a:ext uri="{FF2B5EF4-FFF2-40B4-BE49-F238E27FC236}">
                <a16:creationId xmlns:a16="http://schemas.microsoft.com/office/drawing/2014/main" id="{4902A7D8-AE53-8F02-958C-69157A10D731}"/>
              </a:ext>
            </a:extLst>
          </p:cNvPr>
          <p:cNvSpPr txBox="1"/>
          <p:nvPr/>
        </p:nvSpPr>
        <p:spPr>
          <a:xfrm>
            <a:off x="5134046" y="5398429"/>
            <a:ext cx="9115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Packaging</a:t>
            </a:r>
          </a:p>
        </p:txBody>
      </p:sp>
      <p:sp>
        <p:nvSpPr>
          <p:cNvPr id="56" name="TextBox 55">
            <a:extLst>
              <a:ext uri="{FF2B5EF4-FFF2-40B4-BE49-F238E27FC236}">
                <a16:creationId xmlns:a16="http://schemas.microsoft.com/office/drawing/2014/main" id="{490718F1-354E-D326-68AA-595ECD7609D2}"/>
              </a:ext>
            </a:extLst>
          </p:cNvPr>
          <p:cNvSpPr txBox="1"/>
          <p:nvPr/>
        </p:nvSpPr>
        <p:spPr>
          <a:xfrm>
            <a:off x="7565967" y="5423523"/>
            <a:ext cx="12595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Disposal</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9B6A6ED7-33C4-2CF8-37D5-407202DAEAD7}"/>
              </a:ext>
            </a:extLst>
          </p:cNvPr>
          <p:cNvSpPr txBox="1"/>
          <p:nvPr/>
        </p:nvSpPr>
        <p:spPr>
          <a:xfrm>
            <a:off x="9575431" y="5306097"/>
            <a:ext cx="147743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Regulatory Compliance</a:t>
            </a:r>
          </a:p>
        </p:txBody>
      </p:sp>
      <p:sp>
        <p:nvSpPr>
          <p:cNvPr id="58" name="TextBox 57">
            <a:extLst>
              <a:ext uri="{FF2B5EF4-FFF2-40B4-BE49-F238E27FC236}">
                <a16:creationId xmlns:a16="http://schemas.microsoft.com/office/drawing/2014/main" id="{183E680D-B13C-B2B6-F0B1-80ED84351981}"/>
              </a:ext>
            </a:extLst>
          </p:cNvPr>
          <p:cNvSpPr txBox="1"/>
          <p:nvPr/>
        </p:nvSpPr>
        <p:spPr>
          <a:xfrm>
            <a:off x="11009660" y="5306097"/>
            <a:ext cx="9424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EU Member State Data</a:t>
            </a:r>
          </a:p>
        </p:txBody>
      </p:sp>
      <p:sp>
        <p:nvSpPr>
          <p:cNvPr id="60" name="TextBox 59">
            <a:extLst>
              <a:ext uri="{FF2B5EF4-FFF2-40B4-BE49-F238E27FC236}">
                <a16:creationId xmlns:a16="http://schemas.microsoft.com/office/drawing/2014/main" id="{AA276F5E-6C29-AF1B-F726-14D5EA9E07FA}"/>
              </a:ext>
            </a:extLst>
          </p:cNvPr>
          <p:cNvSpPr txBox="1"/>
          <p:nvPr/>
        </p:nvSpPr>
        <p:spPr>
          <a:xfrm>
            <a:off x="3809170" y="5306097"/>
            <a:ext cx="1067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Waste Reduction</a:t>
            </a:r>
          </a:p>
        </p:txBody>
      </p:sp>
      <p:sp>
        <p:nvSpPr>
          <p:cNvPr id="61" name="TextBox 60">
            <a:extLst>
              <a:ext uri="{FF2B5EF4-FFF2-40B4-BE49-F238E27FC236}">
                <a16:creationId xmlns:a16="http://schemas.microsoft.com/office/drawing/2014/main" id="{69F59FE4-F5A8-CAD6-E947-CAFD76944061}"/>
              </a:ext>
            </a:extLst>
          </p:cNvPr>
          <p:cNvSpPr txBox="1"/>
          <p:nvPr/>
        </p:nvSpPr>
        <p:spPr>
          <a:xfrm>
            <a:off x="6024589" y="5339337"/>
            <a:ext cx="132176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Storage and Handling</a:t>
            </a:r>
          </a:p>
        </p:txBody>
      </p:sp>
      <p:sp>
        <p:nvSpPr>
          <p:cNvPr id="62" name="TextBox 61">
            <a:extLst>
              <a:ext uri="{FF2B5EF4-FFF2-40B4-BE49-F238E27FC236}">
                <a16:creationId xmlns:a16="http://schemas.microsoft.com/office/drawing/2014/main" id="{C5C6728B-8C89-372B-8138-E3E139E19519}"/>
              </a:ext>
            </a:extLst>
          </p:cNvPr>
          <p:cNvSpPr txBox="1"/>
          <p:nvPr/>
        </p:nvSpPr>
        <p:spPr>
          <a:xfrm>
            <a:off x="8558972" y="5331189"/>
            <a:ext cx="115887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Application Advice</a:t>
            </a:r>
          </a:p>
        </p:txBody>
      </p:sp>
      <p:sp>
        <p:nvSpPr>
          <p:cNvPr id="63" name="TextBox 62">
            <a:extLst>
              <a:ext uri="{FF2B5EF4-FFF2-40B4-BE49-F238E27FC236}">
                <a16:creationId xmlns:a16="http://schemas.microsoft.com/office/drawing/2014/main" id="{6D3E6B2C-A0F1-971F-E88E-FAD6B25CBA40}"/>
              </a:ext>
            </a:extLst>
          </p:cNvPr>
          <p:cNvSpPr txBox="1"/>
          <p:nvPr/>
        </p:nvSpPr>
        <p:spPr>
          <a:xfrm>
            <a:off x="1064218"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16ECD873-ED5C-BBCA-91C0-271C41954BD0}"/>
              </a:ext>
            </a:extLst>
          </p:cNvPr>
          <p:cNvSpPr txBox="1"/>
          <p:nvPr/>
        </p:nvSpPr>
        <p:spPr>
          <a:xfrm>
            <a:off x="2254057"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2312F906-18B6-8E1B-2C01-26844885C664}"/>
              </a:ext>
            </a:extLst>
          </p:cNvPr>
          <p:cNvSpPr txBox="1"/>
          <p:nvPr/>
        </p:nvSpPr>
        <p:spPr>
          <a:xfrm>
            <a:off x="3446658" y="4918421"/>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580D3F72-BBE4-0161-41DA-1477C38CF7AD}"/>
              </a:ext>
            </a:extLst>
          </p:cNvPr>
          <p:cNvSpPr txBox="1"/>
          <p:nvPr/>
        </p:nvSpPr>
        <p:spPr>
          <a:xfrm>
            <a:off x="4615640" y="49075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282A82D4-C68F-A42F-6078-2C81D9AE39E4}"/>
              </a:ext>
            </a:extLst>
          </p:cNvPr>
          <p:cNvSpPr txBox="1"/>
          <p:nvPr/>
        </p:nvSpPr>
        <p:spPr>
          <a:xfrm>
            <a:off x="5824811" y="491287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CF12E324-40D9-1174-8721-3B4C3494B9A5}"/>
              </a:ext>
            </a:extLst>
          </p:cNvPr>
          <p:cNvSpPr txBox="1"/>
          <p:nvPr/>
        </p:nvSpPr>
        <p:spPr>
          <a:xfrm>
            <a:off x="7010363" y="4912673"/>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BDCC0382-14A2-20C8-6422-B5B8A1E0526B}"/>
              </a:ext>
            </a:extLst>
          </p:cNvPr>
          <p:cNvSpPr txBox="1"/>
          <p:nvPr/>
        </p:nvSpPr>
        <p:spPr>
          <a:xfrm>
            <a:off x="8165093" y="4918420"/>
            <a:ext cx="3129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4D471823-815C-D76A-7737-5EDBB6134DAC}"/>
              </a:ext>
            </a:extLst>
          </p:cNvPr>
          <p:cNvSpPr txBox="1"/>
          <p:nvPr/>
        </p:nvSpPr>
        <p:spPr>
          <a:xfrm>
            <a:off x="9319823" y="490314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3DD963E2-BFF1-0C75-314E-A992828CCF7E}"/>
              </a:ext>
            </a:extLst>
          </p:cNvPr>
          <p:cNvSpPr txBox="1"/>
          <p:nvPr/>
        </p:nvSpPr>
        <p:spPr>
          <a:xfrm>
            <a:off x="10480759" y="4897881"/>
            <a:ext cx="3894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7B42B5BB-368B-922F-C334-C1904688FF61}"/>
              </a:ext>
            </a:extLst>
          </p:cNvPr>
          <p:cNvSpPr txBox="1"/>
          <p:nvPr/>
        </p:nvSpPr>
        <p:spPr>
          <a:xfrm>
            <a:off x="11689930" y="4880435"/>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87F293E0-DDB6-B268-D66A-23478B554C7C}"/>
              </a:ext>
            </a:extLst>
          </p:cNvPr>
          <p:cNvSpPr/>
          <p:nvPr/>
        </p:nvSpPr>
        <p:spPr>
          <a:xfrm>
            <a:off x="2516671" y="1607225"/>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D1D33489-5A5C-EC5D-10A9-9008CC719982}"/>
              </a:ext>
            </a:extLst>
          </p:cNvPr>
          <p:cNvCxnSpPr>
            <a:cxnSpLocks/>
          </p:cNvCxnSpPr>
          <p:nvPr/>
        </p:nvCxnSpPr>
        <p:spPr>
          <a:xfrm>
            <a:off x="2409748" y="1726840"/>
            <a:ext cx="0" cy="3218766"/>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FBB220D0-09F0-6F67-DA0E-4D26E2076BDA}"/>
              </a:ext>
            </a:extLst>
          </p:cNvPr>
          <p:cNvSpPr txBox="1"/>
          <p:nvPr/>
        </p:nvSpPr>
        <p:spPr>
          <a:xfrm>
            <a:off x="2487852" y="1593676"/>
            <a:ext cx="215437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Develop products with lower end-of-life impacts through sustainable sourcing and circular design.</a:t>
            </a:r>
          </a:p>
        </p:txBody>
      </p:sp>
      <p:sp>
        <p:nvSpPr>
          <p:cNvPr id="8" name="Rectangle 7">
            <a:extLst>
              <a:ext uri="{FF2B5EF4-FFF2-40B4-BE49-F238E27FC236}">
                <a16:creationId xmlns:a16="http://schemas.microsoft.com/office/drawing/2014/main" id="{A45C1746-021B-D491-024E-781A49CF8B8F}"/>
              </a:ext>
            </a:extLst>
          </p:cNvPr>
          <p:cNvSpPr/>
          <p:nvPr/>
        </p:nvSpPr>
        <p:spPr>
          <a:xfrm>
            <a:off x="3700113" y="2617201"/>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F17544F9-A4AB-DCB7-FC89-53F072644CF2}"/>
              </a:ext>
            </a:extLst>
          </p:cNvPr>
          <p:cNvCxnSpPr>
            <a:cxnSpLocks/>
          </p:cNvCxnSpPr>
          <p:nvPr/>
        </p:nvCxnSpPr>
        <p:spPr>
          <a:xfrm>
            <a:off x="3593190" y="2736816"/>
            <a:ext cx="0" cy="2143619"/>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B44B50E3-2EB3-D0E6-6030-C16A32970C84}"/>
              </a:ext>
            </a:extLst>
          </p:cNvPr>
          <p:cNvSpPr txBox="1"/>
          <p:nvPr/>
        </p:nvSpPr>
        <p:spPr>
          <a:xfrm>
            <a:off x="3670176" y="2628451"/>
            <a:ext cx="2184309"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Track the full product lifecycle to enable better end-of-life management and circularity monitoring.</a:t>
            </a:r>
          </a:p>
        </p:txBody>
      </p:sp>
      <p:cxnSp>
        <p:nvCxnSpPr>
          <p:cNvPr id="18" name="Straight Connector 17">
            <a:extLst>
              <a:ext uri="{FF2B5EF4-FFF2-40B4-BE49-F238E27FC236}">
                <a16:creationId xmlns:a16="http://schemas.microsoft.com/office/drawing/2014/main" id="{B994DF48-02A5-D248-5A17-10E272BFF203}"/>
              </a:ext>
            </a:extLst>
          </p:cNvPr>
          <p:cNvCxnSpPr>
            <a:cxnSpLocks/>
          </p:cNvCxnSpPr>
          <p:nvPr/>
        </p:nvCxnSpPr>
        <p:spPr>
          <a:xfrm>
            <a:off x="4747865" y="3756525"/>
            <a:ext cx="0" cy="1161895"/>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A8BE3488-D196-3CC4-6890-ADAA26725F82}"/>
              </a:ext>
            </a:extLst>
          </p:cNvPr>
          <p:cNvSpPr txBox="1"/>
          <p:nvPr/>
        </p:nvSpPr>
        <p:spPr>
          <a:xfrm>
            <a:off x="4815848" y="3608916"/>
            <a:ext cx="2216130"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Minimize waste throughout the lifecycle by improving tracking and encouraging reduction strategies.</a:t>
            </a:r>
          </a:p>
        </p:txBody>
      </p:sp>
      <p:sp>
        <p:nvSpPr>
          <p:cNvPr id="24" name="Rectangle 23">
            <a:extLst>
              <a:ext uri="{FF2B5EF4-FFF2-40B4-BE49-F238E27FC236}">
                <a16:creationId xmlns:a16="http://schemas.microsoft.com/office/drawing/2014/main" id="{9A74D5B0-E447-3650-7287-F034CE36C607}"/>
              </a:ext>
            </a:extLst>
          </p:cNvPr>
          <p:cNvSpPr/>
          <p:nvPr/>
        </p:nvSpPr>
        <p:spPr>
          <a:xfrm>
            <a:off x="8458957" y="3099017"/>
            <a:ext cx="2118682" cy="83904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BCA1858-76BC-9548-D299-312EE8734FCB}"/>
              </a:ext>
            </a:extLst>
          </p:cNvPr>
          <p:cNvSpPr/>
          <p:nvPr/>
        </p:nvSpPr>
        <p:spPr>
          <a:xfrm>
            <a:off x="7247647" y="1110226"/>
            <a:ext cx="215437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753D3584-0E6A-4195-F29D-11529CF95799}"/>
              </a:ext>
            </a:extLst>
          </p:cNvPr>
          <p:cNvCxnSpPr>
            <a:cxnSpLocks/>
          </p:cNvCxnSpPr>
          <p:nvPr/>
        </p:nvCxnSpPr>
        <p:spPr>
          <a:xfrm>
            <a:off x="7142004" y="1206795"/>
            <a:ext cx="0" cy="3760450"/>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sp>
        <p:nvSpPr>
          <p:cNvPr id="27" name="Rectangle 26">
            <a:extLst>
              <a:ext uri="{FF2B5EF4-FFF2-40B4-BE49-F238E27FC236}">
                <a16:creationId xmlns:a16="http://schemas.microsoft.com/office/drawing/2014/main" id="{2C6EFE67-4EC6-41D6-273E-B8012A4086DB}"/>
              </a:ext>
            </a:extLst>
          </p:cNvPr>
          <p:cNvSpPr/>
          <p:nvPr/>
        </p:nvSpPr>
        <p:spPr>
          <a:xfrm>
            <a:off x="8458957" y="2116124"/>
            <a:ext cx="2118682" cy="8673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AEFEB655-E260-0098-198B-F74950FD012F}"/>
              </a:ext>
            </a:extLst>
          </p:cNvPr>
          <p:cNvCxnSpPr>
            <a:cxnSpLocks/>
          </p:cNvCxnSpPr>
          <p:nvPr/>
        </p:nvCxnSpPr>
        <p:spPr>
          <a:xfrm>
            <a:off x="8325446" y="2179674"/>
            <a:ext cx="0" cy="2722400"/>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0F1D8E19-5AF7-E6D6-0A84-5144FCE59F0A}"/>
              </a:ext>
            </a:extLst>
          </p:cNvPr>
          <p:cNvCxnSpPr>
            <a:cxnSpLocks/>
          </p:cNvCxnSpPr>
          <p:nvPr/>
        </p:nvCxnSpPr>
        <p:spPr>
          <a:xfrm>
            <a:off x="10675460" y="3179135"/>
            <a:ext cx="0" cy="1728438"/>
          </a:xfrm>
          <a:prstGeom prst="line">
            <a:avLst/>
          </a:prstGeom>
          <a:ln>
            <a:solidFill>
              <a:srgbClr val="F9B239"/>
            </a:solidFill>
            <a:headEnd type="oval" w="lg" len="lg"/>
          </a:ln>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CEC89630-81B6-9655-E6BA-8C78F8D10416}"/>
              </a:ext>
            </a:extLst>
          </p:cNvPr>
          <p:cNvCxnSpPr>
            <a:cxnSpLocks/>
          </p:cNvCxnSpPr>
          <p:nvPr/>
        </p:nvCxnSpPr>
        <p:spPr>
          <a:xfrm>
            <a:off x="11909985" y="3189982"/>
            <a:ext cx="0" cy="1728438"/>
          </a:xfrm>
          <a:prstGeom prst="line">
            <a:avLst/>
          </a:prstGeom>
          <a:ln>
            <a:headEnd type="oval" w="lg" len="lg"/>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6358A3CA-8026-DA46-C86C-2B93A1DC4761}"/>
              </a:ext>
            </a:extLst>
          </p:cNvPr>
          <p:cNvSpPr txBox="1"/>
          <p:nvPr/>
        </p:nvSpPr>
        <p:spPr>
          <a:xfrm>
            <a:off x="7246975" y="1141421"/>
            <a:ext cx="223195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Preserve product quality and extend useful life by optimizing storage and handling practices.</a:t>
            </a:r>
          </a:p>
        </p:txBody>
      </p:sp>
      <p:sp>
        <p:nvSpPr>
          <p:cNvPr id="40" name="TextBox 39">
            <a:extLst>
              <a:ext uri="{FF2B5EF4-FFF2-40B4-BE49-F238E27FC236}">
                <a16:creationId xmlns:a16="http://schemas.microsoft.com/office/drawing/2014/main" id="{9DC67B80-CA68-3E3C-D9A3-142B1FEF596A}"/>
              </a:ext>
            </a:extLst>
          </p:cNvPr>
          <p:cNvSpPr txBox="1"/>
          <p:nvPr/>
        </p:nvSpPr>
        <p:spPr>
          <a:xfrm>
            <a:off x="8412579" y="3077901"/>
            <a:ext cx="2118682"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Comply with laws while supporting circularity goals through responsible product handling.</a:t>
            </a:r>
          </a:p>
        </p:txBody>
      </p:sp>
      <p:sp>
        <p:nvSpPr>
          <p:cNvPr id="41" name="TextBox 40">
            <a:extLst>
              <a:ext uri="{FF2B5EF4-FFF2-40B4-BE49-F238E27FC236}">
                <a16:creationId xmlns:a16="http://schemas.microsoft.com/office/drawing/2014/main" id="{2F66740B-8E86-4839-66C8-F7B5988811F1}"/>
              </a:ext>
            </a:extLst>
          </p:cNvPr>
          <p:cNvSpPr txBox="1"/>
          <p:nvPr/>
        </p:nvSpPr>
        <p:spPr>
          <a:xfrm>
            <a:off x="8464525" y="2161202"/>
            <a:ext cx="2122215" cy="830997"/>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BACAC"/>
                </a:solidFill>
                <a:effectLst/>
                <a:uLnTx/>
                <a:uFillTx/>
                <a:latin typeface="Arial" panose="020B0604020202020204" pitchFamily="34" charset="0"/>
                <a:ea typeface="+mn-ea"/>
                <a:cs typeface="+mn-cs"/>
              </a:rPr>
              <a:t>Promote safe collection and disposal while integrating recycling into circular systems.</a:t>
            </a:r>
          </a:p>
        </p:txBody>
      </p:sp>
      <p:sp>
        <p:nvSpPr>
          <p:cNvPr id="42" name="TextBox 41">
            <a:extLst>
              <a:ext uri="{FF2B5EF4-FFF2-40B4-BE49-F238E27FC236}">
                <a16:creationId xmlns:a16="http://schemas.microsoft.com/office/drawing/2014/main" id="{E87DF65E-7F18-1761-B86E-041FD38B0632}"/>
              </a:ext>
            </a:extLst>
          </p:cNvPr>
          <p:cNvSpPr txBox="1"/>
          <p:nvPr/>
        </p:nvSpPr>
        <p:spPr>
          <a:xfrm>
            <a:off x="10751024" y="3111604"/>
            <a:ext cx="1082403" cy="1384995"/>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Use national insights to align end-of-life practices with circular economy objectives.</a:t>
            </a:r>
          </a:p>
        </p:txBody>
      </p:sp>
    </p:spTree>
    <p:extLst>
      <p:ext uri="{BB962C8B-B14F-4D97-AF65-F5344CB8AC3E}">
        <p14:creationId xmlns:p14="http://schemas.microsoft.com/office/powerpoint/2010/main" val="2177982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F52C3-9007-C87E-CACC-7AF87E3DB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BDBB6-3C87-23DA-CD42-E1C7CCAF6FB3}"/>
              </a:ext>
            </a:extLst>
          </p:cNvPr>
          <p:cNvSpPr>
            <a:spLocks noGrp="1"/>
          </p:cNvSpPr>
          <p:nvPr>
            <p:ph type="title"/>
          </p:nvPr>
        </p:nvSpPr>
        <p:spPr>
          <a:xfrm>
            <a:off x="595858" y="387615"/>
            <a:ext cx="10515600" cy="848351"/>
          </a:xfrm>
        </p:spPr>
        <p:txBody>
          <a:bodyPr/>
          <a:lstStyle/>
          <a:p>
            <a:r>
              <a:rPr lang="en-US" dirty="0">
                <a:latin typeface="Arial"/>
                <a:cs typeface="Arial"/>
              </a:rPr>
              <a:t>Lubricants and Greases </a:t>
            </a:r>
            <a:r>
              <a:rPr lang="en-US" b="1" dirty="0">
                <a:latin typeface="Arial"/>
                <a:cs typeface="Arial"/>
              </a:rPr>
              <a:t>End of Life</a:t>
            </a:r>
            <a:endParaRPr lang="en-US" b="1" dirty="0"/>
          </a:p>
        </p:txBody>
      </p:sp>
      <p:pic>
        <p:nvPicPr>
          <p:cNvPr id="6" name="Picture 5">
            <a:extLst>
              <a:ext uri="{FF2B5EF4-FFF2-40B4-BE49-F238E27FC236}">
                <a16:creationId xmlns:a16="http://schemas.microsoft.com/office/drawing/2014/main" id="{FF1241F8-AA7F-954C-1BE6-1AE9731D9872}"/>
              </a:ext>
            </a:extLst>
          </p:cNvPr>
          <p:cNvPicPr>
            <a:picLocks noChangeAspect="1"/>
          </p:cNvPicPr>
          <p:nvPr/>
        </p:nvPicPr>
        <p:blipFill>
          <a:blip r:embed="rId3"/>
          <a:stretch>
            <a:fillRect/>
          </a:stretch>
        </p:blipFill>
        <p:spPr>
          <a:xfrm>
            <a:off x="595858" y="1518834"/>
            <a:ext cx="2982893" cy="4233620"/>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DAAFB847-66F8-0203-5306-A62CF5926363}"/>
              </a:ext>
            </a:extLst>
          </p:cNvPr>
          <p:cNvPicPr>
            <a:picLocks noChangeAspect="1"/>
          </p:cNvPicPr>
          <p:nvPr/>
        </p:nvPicPr>
        <p:blipFill>
          <a:blip r:embed="rId4"/>
          <a:stretch>
            <a:fillRect/>
          </a:stretch>
        </p:blipFill>
        <p:spPr>
          <a:xfrm>
            <a:off x="1331116" y="4626070"/>
            <a:ext cx="1512376" cy="619901"/>
          </a:xfrm>
          <a:prstGeom prst="rect">
            <a:avLst/>
          </a:prstGeom>
        </p:spPr>
      </p:pic>
      <p:pic>
        <p:nvPicPr>
          <p:cNvPr id="5" name="Picture 4" descr="A qr code with a white background&#10;&#10;AI-generated content may be incorrect.">
            <a:extLst>
              <a:ext uri="{FF2B5EF4-FFF2-40B4-BE49-F238E27FC236}">
                <a16:creationId xmlns:a16="http://schemas.microsoft.com/office/drawing/2014/main" id="{8F331817-B581-011D-C58F-2E9DFEC0A27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68003" y="1518834"/>
            <a:ext cx="4416188" cy="4416188"/>
          </a:xfrm>
          <a:prstGeom prst="rect">
            <a:avLst/>
          </a:prstGeom>
        </p:spPr>
      </p:pic>
      <p:sp>
        <p:nvSpPr>
          <p:cNvPr id="9" name="TextBox 8">
            <a:extLst>
              <a:ext uri="{FF2B5EF4-FFF2-40B4-BE49-F238E27FC236}">
                <a16:creationId xmlns:a16="http://schemas.microsoft.com/office/drawing/2014/main" id="{77E24269-AA84-16A1-C5DC-FBB073AB020B}"/>
              </a:ext>
            </a:extLst>
          </p:cNvPr>
          <p:cNvSpPr txBox="1"/>
          <p:nvPr/>
        </p:nvSpPr>
        <p:spPr>
          <a:xfrm>
            <a:off x="8423318" y="1842027"/>
            <a:ext cx="3409291"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 for your attention!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Feel free to scan the QR code now to explore the full document.</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7170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C5597-5908-F57A-DB0E-C044F2F08FAF}"/>
              </a:ext>
            </a:extLst>
          </p:cNvPr>
          <p:cNvSpPr>
            <a:spLocks noGrp="1"/>
          </p:cNvSpPr>
          <p:nvPr>
            <p:ph type="title"/>
          </p:nvPr>
        </p:nvSpPr>
        <p:spPr/>
        <p:txBody>
          <a:bodyPr>
            <a:normAutofit/>
          </a:bodyPr>
          <a:lstStyle/>
          <a:p>
            <a:r>
              <a:rPr lang="en-GB" sz="4800"/>
              <a:t>Circular Materials Working </a:t>
            </a:r>
            <a:r>
              <a:rPr lang="en-GB" sz="4800" dirty="0"/>
              <a:t>Group</a:t>
            </a:r>
          </a:p>
        </p:txBody>
      </p:sp>
      <p:sp>
        <p:nvSpPr>
          <p:cNvPr id="4" name="Slide Number Placeholder 3">
            <a:extLst>
              <a:ext uri="{FF2B5EF4-FFF2-40B4-BE49-F238E27FC236}">
                <a16:creationId xmlns:a16="http://schemas.microsoft.com/office/drawing/2014/main" id="{386A870E-A524-3DCB-3E98-EBD707C6A33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340CCC-B00D-4DE6-93AE-32EB9DFEDF91}"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45228A76-559B-6553-C2EE-FA8592D9193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F9191"/>
                </a:solidFill>
                <a:effectLst/>
                <a:uLnTx/>
                <a:uFillTx/>
                <a:latin typeface="Arial" panose="020B0604020202020204" pitchFamily="34" charset="0"/>
                <a:ea typeface="+mn-ea"/>
                <a:cs typeface="Arial" panose="020B0604020202020204" pitchFamily="34" charset="0"/>
              </a:rPr>
              <a:t>ATIEL &amp; UEIL Joint Sustainability Committee</a:t>
            </a:r>
          </a:p>
        </p:txBody>
      </p:sp>
    </p:spTree>
    <p:extLst>
      <p:ext uri="{BB962C8B-B14F-4D97-AF65-F5344CB8AC3E}">
        <p14:creationId xmlns:p14="http://schemas.microsoft.com/office/powerpoint/2010/main" val="3907242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2525-A1F1-0811-C4BE-63755B0E5061}"/>
              </a:ext>
            </a:extLst>
          </p:cNvPr>
          <p:cNvSpPr>
            <a:spLocks noGrp="1"/>
          </p:cNvSpPr>
          <p:nvPr>
            <p:ph type="title"/>
          </p:nvPr>
        </p:nvSpPr>
        <p:spPr/>
        <p:txBody>
          <a:bodyPr/>
          <a:lstStyle/>
          <a:p>
            <a:r>
              <a:rPr lang="en-GB"/>
              <a:t>Establishment of Circular Materials Group</a:t>
            </a:r>
          </a:p>
        </p:txBody>
      </p:sp>
      <p:sp>
        <p:nvSpPr>
          <p:cNvPr id="3" name="Content Placeholder 2">
            <a:extLst>
              <a:ext uri="{FF2B5EF4-FFF2-40B4-BE49-F238E27FC236}">
                <a16:creationId xmlns:a16="http://schemas.microsoft.com/office/drawing/2014/main" id="{14143337-2D30-47F2-BB68-430F9298B8FD}"/>
              </a:ext>
            </a:extLst>
          </p:cNvPr>
          <p:cNvSpPr>
            <a:spLocks noGrp="1"/>
          </p:cNvSpPr>
          <p:nvPr>
            <p:ph idx="1"/>
          </p:nvPr>
        </p:nvSpPr>
        <p:spPr>
          <a:xfrm>
            <a:off x="838200" y="1491917"/>
            <a:ext cx="6777446" cy="4629390"/>
          </a:xfrm>
        </p:spPr>
        <p:txBody>
          <a:bodyPr>
            <a:normAutofit/>
          </a:bodyPr>
          <a:lstStyle/>
          <a:p>
            <a:r>
              <a:rPr lang="en-GB" sz="2000" b="0" i="0">
                <a:solidFill>
                  <a:srgbClr val="000000"/>
                </a:solidFill>
                <a:effectLst/>
                <a:latin typeface="Arial MT"/>
              </a:rPr>
              <a:t>The </a:t>
            </a:r>
            <a:r>
              <a:rPr lang="en-GB" sz="2000">
                <a:solidFill>
                  <a:srgbClr val="000000"/>
                </a:solidFill>
                <a:latin typeface="Arial MT"/>
              </a:rPr>
              <a:t>g</a:t>
            </a:r>
            <a:r>
              <a:rPr lang="en-GB" sz="2000" b="0" i="0">
                <a:solidFill>
                  <a:srgbClr val="000000"/>
                </a:solidFill>
                <a:effectLst/>
                <a:latin typeface="Arial MT"/>
              </a:rPr>
              <a:t>roup will support the lubricants industry by focusing on key aspects of circularity such as:</a:t>
            </a:r>
          </a:p>
          <a:p>
            <a:endParaRPr lang="en-GB" sz="2000" b="0" i="0">
              <a:solidFill>
                <a:srgbClr val="000000"/>
              </a:solidFill>
              <a:effectLst/>
              <a:latin typeface="Arial MT"/>
            </a:endParaRPr>
          </a:p>
          <a:p>
            <a:pPr lvl="1"/>
            <a:r>
              <a:rPr lang="en-GB" sz="1600">
                <a:solidFill>
                  <a:srgbClr val="000000"/>
                </a:solidFill>
                <a:latin typeface="Arial MT"/>
              </a:rPr>
              <a:t>T</a:t>
            </a:r>
            <a:r>
              <a:rPr lang="en-GB" sz="1600" b="0" i="0">
                <a:solidFill>
                  <a:srgbClr val="000000"/>
                </a:solidFill>
                <a:effectLst/>
                <a:latin typeface="Arial MT"/>
              </a:rPr>
              <a:t>he use of </a:t>
            </a:r>
            <a:r>
              <a:rPr lang="en-GB" sz="1600" b="1" i="0">
                <a:solidFill>
                  <a:schemeClr val="accent2"/>
                </a:solidFill>
                <a:effectLst/>
                <a:latin typeface="Arial MT"/>
              </a:rPr>
              <a:t>re-refined base oils </a:t>
            </a:r>
            <a:r>
              <a:rPr lang="en-GB" sz="1600" b="0" i="0">
                <a:solidFill>
                  <a:srgbClr val="000000"/>
                </a:solidFill>
                <a:effectLst/>
                <a:latin typeface="Arial MT"/>
              </a:rPr>
              <a:t>(RRBO) and other circular or renewable materials in lubricants</a:t>
            </a:r>
          </a:p>
          <a:p>
            <a:pPr lvl="1"/>
            <a:endParaRPr lang="en-GB" sz="1600" b="0" i="0">
              <a:solidFill>
                <a:srgbClr val="000000"/>
              </a:solidFill>
              <a:effectLst/>
              <a:latin typeface="Arial MT"/>
            </a:endParaRPr>
          </a:p>
          <a:p>
            <a:pPr lvl="1"/>
            <a:r>
              <a:rPr lang="en-GB" sz="1600">
                <a:solidFill>
                  <a:srgbClr val="000000"/>
                </a:solidFill>
                <a:latin typeface="Arial MT"/>
              </a:rPr>
              <a:t>I</a:t>
            </a:r>
            <a:r>
              <a:rPr lang="en-GB" sz="1600" b="0" i="0">
                <a:solidFill>
                  <a:srgbClr val="000000"/>
                </a:solidFill>
                <a:effectLst/>
                <a:latin typeface="Arial MT"/>
              </a:rPr>
              <a:t>dentifying updates in </a:t>
            </a:r>
            <a:r>
              <a:rPr lang="en-GB" sz="1600" b="1" i="0">
                <a:solidFill>
                  <a:schemeClr val="accent2"/>
                </a:solidFill>
                <a:effectLst/>
                <a:latin typeface="Arial MT"/>
              </a:rPr>
              <a:t>European legislation </a:t>
            </a:r>
            <a:r>
              <a:rPr lang="en-GB" sz="1600" b="0" i="0">
                <a:solidFill>
                  <a:srgbClr val="000000"/>
                </a:solidFill>
                <a:effectLst/>
                <a:latin typeface="Arial MT"/>
              </a:rPr>
              <a:t>impacting circular materials and their use in lubricants</a:t>
            </a:r>
          </a:p>
          <a:p>
            <a:pPr lvl="1"/>
            <a:endParaRPr lang="en-GB" sz="1600" b="0" i="0">
              <a:solidFill>
                <a:srgbClr val="000000"/>
              </a:solidFill>
              <a:effectLst/>
              <a:latin typeface="Arial MT"/>
            </a:endParaRPr>
          </a:p>
          <a:p>
            <a:pPr lvl="1"/>
            <a:r>
              <a:rPr lang="en-GB" sz="1600" b="0" i="0">
                <a:solidFill>
                  <a:srgbClr val="000000"/>
                </a:solidFill>
                <a:effectLst/>
                <a:latin typeface="Arial MT"/>
              </a:rPr>
              <a:t>Creating </a:t>
            </a:r>
            <a:r>
              <a:rPr lang="en-GB" sz="1600" b="1" i="0">
                <a:solidFill>
                  <a:schemeClr val="accent2"/>
                </a:solidFill>
                <a:effectLst/>
                <a:latin typeface="Arial MT"/>
              </a:rPr>
              <a:t>shared positions, best practice and guidance</a:t>
            </a:r>
            <a:r>
              <a:rPr lang="en-GB" sz="1600" b="0" i="0">
                <a:solidFill>
                  <a:srgbClr val="000000"/>
                </a:solidFill>
                <a:effectLst/>
                <a:latin typeface="Arial MT"/>
              </a:rPr>
              <a:t>, as well as considering circular materials within general application frameworks and how they are treated with respect to life-cycle assessment (LCA) methodologies and circularity. </a:t>
            </a:r>
            <a:r>
              <a:rPr lang="en-GB" sz="1600" b="0" i="0">
                <a:solidFill>
                  <a:srgbClr val="D13438"/>
                </a:solidFill>
                <a:effectLst/>
                <a:latin typeface="Arial MT"/>
              </a:rPr>
              <a:t> </a:t>
            </a:r>
            <a:endParaRPr lang="en-GB" sz="1600"/>
          </a:p>
        </p:txBody>
      </p:sp>
      <p:sp>
        <p:nvSpPr>
          <p:cNvPr id="4" name="Slide Number Placeholder 3">
            <a:extLst>
              <a:ext uri="{FF2B5EF4-FFF2-40B4-BE49-F238E27FC236}">
                <a16:creationId xmlns:a16="http://schemas.microsoft.com/office/drawing/2014/main" id="{096598DB-B074-58D0-8982-D04708C45EED}"/>
              </a:ext>
            </a:extLst>
          </p:cNvPr>
          <p:cNvSpPr>
            <a:spLocks noGrp="1"/>
          </p:cNvSpPr>
          <p:nvPr>
            <p:ph type="sldNum" sz="quarter" idx="4"/>
          </p:nvPr>
        </p:nvSpPr>
        <p:spPr/>
        <p:txBody>
          <a:bodyPr/>
          <a:lstStyle/>
          <a:p>
            <a:fld id="{B5340CCC-B00D-4DE6-93AE-32EB9DFEDF91}" type="slidenum">
              <a:rPr lang="en-US" smtClean="0"/>
              <a:pPr/>
              <a:t>37</a:t>
            </a:fld>
            <a:endParaRPr lang="en-US"/>
          </a:p>
        </p:txBody>
      </p:sp>
      <p:sp>
        <p:nvSpPr>
          <p:cNvPr id="5" name="Footer Placeholder 4">
            <a:extLst>
              <a:ext uri="{FF2B5EF4-FFF2-40B4-BE49-F238E27FC236}">
                <a16:creationId xmlns:a16="http://schemas.microsoft.com/office/drawing/2014/main" id="{FD2EF21A-3A14-C0E2-E214-69006FFD145B}"/>
              </a:ext>
            </a:extLst>
          </p:cNvPr>
          <p:cNvSpPr>
            <a:spLocks noGrp="1"/>
          </p:cNvSpPr>
          <p:nvPr>
            <p:ph type="ftr" sz="quarter" idx="3"/>
          </p:nvPr>
        </p:nvSpPr>
        <p:spPr/>
        <p:txBody>
          <a:bodyPr/>
          <a:lstStyle/>
          <a:p>
            <a:r>
              <a:rPr lang="en-US"/>
              <a:t>ATIEL &amp; UEIL Joint Sustainability Committee</a:t>
            </a:r>
          </a:p>
        </p:txBody>
      </p:sp>
      <p:sp>
        <p:nvSpPr>
          <p:cNvPr id="6" name="Teardrop 3">
            <a:extLst>
              <a:ext uri="{FF2B5EF4-FFF2-40B4-BE49-F238E27FC236}">
                <a16:creationId xmlns:a16="http://schemas.microsoft.com/office/drawing/2014/main" id="{5F3D9736-1B2F-586D-D1D1-66EA9B3707D1}"/>
              </a:ext>
            </a:extLst>
          </p:cNvPr>
          <p:cNvSpPr/>
          <p:nvPr/>
        </p:nvSpPr>
        <p:spPr>
          <a:xfrm>
            <a:off x="7756759" y="1951039"/>
            <a:ext cx="4435241" cy="4029073"/>
          </a:xfrm>
          <a:prstGeom prst="teardrop">
            <a:avLst/>
          </a:prstGeom>
          <a:solidFill>
            <a:srgbClr val="F9B239">
              <a:alpha val="20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een recycle symbol with arrows around a globe&#10;&#10;AI-generated content may be incorrect.">
            <a:extLst>
              <a:ext uri="{FF2B5EF4-FFF2-40B4-BE49-F238E27FC236}">
                <a16:creationId xmlns:a16="http://schemas.microsoft.com/office/drawing/2014/main" id="{162B79D5-4ACE-AB69-9B2C-7E57BF1AD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716" y="2014851"/>
            <a:ext cx="3221743" cy="3901448"/>
          </a:xfrm>
          <a:prstGeom prst="rect">
            <a:avLst/>
          </a:prstGeom>
        </p:spPr>
      </p:pic>
    </p:spTree>
    <p:extLst>
      <p:ext uri="{BB962C8B-B14F-4D97-AF65-F5344CB8AC3E}">
        <p14:creationId xmlns:p14="http://schemas.microsoft.com/office/powerpoint/2010/main" val="3641246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6871-5D22-DC03-9AA5-4BCB5F8F88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5B0242-82C7-65D5-E2F0-E1839F960105}"/>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E76E0188-0B28-FD3E-BCF5-3BF4FA1C6562}"/>
              </a:ext>
            </a:extLst>
          </p:cNvPr>
          <p:cNvSpPr>
            <a:spLocks noGrp="1"/>
          </p:cNvSpPr>
          <p:nvPr>
            <p:ph type="sldNum" sz="quarter" idx="4"/>
          </p:nvPr>
        </p:nvSpPr>
        <p:spPr/>
        <p:txBody>
          <a:bodyPr/>
          <a:lstStyle/>
          <a:p>
            <a:fld id="{B5340CCC-B00D-4DE6-93AE-32EB9DFEDF91}" type="slidenum">
              <a:rPr lang="en-US" smtClean="0"/>
              <a:pPr/>
              <a:t>38</a:t>
            </a:fld>
            <a:endParaRPr lang="en-US"/>
          </a:p>
        </p:txBody>
      </p:sp>
      <p:sp>
        <p:nvSpPr>
          <p:cNvPr id="5" name="Footer Placeholder 4">
            <a:extLst>
              <a:ext uri="{FF2B5EF4-FFF2-40B4-BE49-F238E27FC236}">
                <a16:creationId xmlns:a16="http://schemas.microsoft.com/office/drawing/2014/main" id="{9185E397-8A2F-56ED-B9EB-63028135E3FA}"/>
              </a:ext>
            </a:extLst>
          </p:cNvPr>
          <p:cNvSpPr>
            <a:spLocks noGrp="1"/>
          </p:cNvSpPr>
          <p:nvPr>
            <p:ph type="ftr" sz="quarter" idx="3"/>
          </p:nvPr>
        </p:nvSpPr>
        <p:spPr/>
        <p:txBody>
          <a:bodyPr/>
          <a:lstStyle/>
          <a:p>
            <a:r>
              <a:rPr lang="en-US"/>
              <a:t>ATIEL &amp; UEIL Joint Sustainability Committee</a:t>
            </a:r>
          </a:p>
        </p:txBody>
      </p:sp>
    </p:spTree>
    <p:extLst>
      <p:ext uri="{BB962C8B-B14F-4D97-AF65-F5344CB8AC3E}">
        <p14:creationId xmlns:p14="http://schemas.microsoft.com/office/powerpoint/2010/main" val="2220243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6C44-BE96-806D-809F-85934B9A7C00}"/>
              </a:ext>
            </a:extLst>
          </p:cNvPr>
          <p:cNvSpPr>
            <a:spLocks noGrp="1"/>
          </p:cNvSpPr>
          <p:nvPr>
            <p:ph type="title"/>
          </p:nvPr>
        </p:nvSpPr>
        <p:spPr/>
        <p:txBody>
          <a:bodyPr/>
          <a:lstStyle/>
          <a:p>
            <a:r>
              <a:rPr lang="en-US"/>
              <a:t>Overview</a:t>
            </a:r>
          </a:p>
        </p:txBody>
      </p:sp>
      <p:sp>
        <p:nvSpPr>
          <p:cNvPr id="4" name="Slide Number Placeholder 3">
            <a:extLst>
              <a:ext uri="{FF2B5EF4-FFF2-40B4-BE49-F238E27FC236}">
                <a16:creationId xmlns:a16="http://schemas.microsoft.com/office/drawing/2014/main" id="{88B52379-DEF2-597C-A9EC-92C403377B2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340CCC-B00D-4DE6-93AE-32EB9DFEDF91}"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30B78AB4-8EE1-D4FF-7A72-37CA8E41496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F9191"/>
                </a:solidFill>
                <a:effectLst/>
                <a:uLnTx/>
                <a:uFillTx/>
                <a:latin typeface="Arial" panose="020B0604020202020204" pitchFamily="34" charset="0"/>
                <a:ea typeface="+mn-ea"/>
                <a:cs typeface="Arial" panose="020B0604020202020204" pitchFamily="34" charset="0"/>
              </a:rPr>
              <a:t>ATIEL &amp; UEIL Joint Sustainability Committee</a:t>
            </a:r>
          </a:p>
        </p:txBody>
      </p:sp>
      <p:sp>
        <p:nvSpPr>
          <p:cNvPr id="6" name="TextBox 5">
            <a:extLst>
              <a:ext uri="{FF2B5EF4-FFF2-40B4-BE49-F238E27FC236}">
                <a16:creationId xmlns:a16="http://schemas.microsoft.com/office/drawing/2014/main" id="{8819A59A-1678-2570-3D57-B15D21ABAD08}"/>
              </a:ext>
            </a:extLst>
          </p:cNvPr>
          <p:cNvSpPr txBox="1"/>
          <p:nvPr/>
        </p:nvSpPr>
        <p:spPr>
          <a:xfrm>
            <a:off x="1396622" y="5152452"/>
            <a:ext cx="42353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9B239"/>
                </a:solidFill>
                <a:effectLst/>
                <a:uLnTx/>
                <a:uFillTx/>
                <a:latin typeface="Calibri" panose="020F0502020204030204"/>
                <a:ea typeface="+mn-ea"/>
                <a:cs typeface="+mn-cs"/>
              </a:rPr>
              <a:t>Why collaboration is essential</a:t>
            </a:r>
          </a:p>
        </p:txBody>
      </p:sp>
      <p:sp>
        <p:nvSpPr>
          <p:cNvPr id="7" name="TextBox 6">
            <a:extLst>
              <a:ext uri="{FF2B5EF4-FFF2-40B4-BE49-F238E27FC236}">
                <a16:creationId xmlns:a16="http://schemas.microsoft.com/office/drawing/2014/main" id="{D6880073-29CD-E30D-3FFC-280BA5CC1F02}"/>
              </a:ext>
            </a:extLst>
          </p:cNvPr>
          <p:cNvSpPr txBox="1"/>
          <p:nvPr/>
        </p:nvSpPr>
        <p:spPr>
          <a:xfrm>
            <a:off x="6560025" y="5152451"/>
            <a:ext cx="42353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95F"/>
                </a:solidFill>
                <a:effectLst/>
                <a:uLnTx/>
                <a:uFillTx/>
                <a:latin typeface="Calibri" panose="020F0502020204030204"/>
                <a:ea typeface="+mn-ea"/>
                <a:cs typeface="+mn-cs"/>
              </a:rPr>
              <a:t>What collaboration can achieve</a:t>
            </a:r>
          </a:p>
        </p:txBody>
      </p:sp>
    </p:spTree>
    <p:extLst>
      <p:ext uri="{BB962C8B-B14F-4D97-AF65-F5344CB8AC3E}">
        <p14:creationId xmlns:p14="http://schemas.microsoft.com/office/powerpoint/2010/main" val="127887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8098-41ED-DD23-36A8-BE3DA7DB0C60}"/>
              </a:ext>
            </a:extLst>
          </p:cNvPr>
          <p:cNvSpPr>
            <a:spLocks noGrp="1"/>
          </p:cNvSpPr>
          <p:nvPr>
            <p:ph type="title"/>
          </p:nvPr>
        </p:nvSpPr>
        <p:spPr/>
        <p:txBody>
          <a:bodyPr/>
          <a:lstStyle/>
          <a:p>
            <a:r>
              <a:rPr lang="en-GB"/>
              <a:t>Two individual associations…</a:t>
            </a:r>
          </a:p>
        </p:txBody>
      </p:sp>
      <p:sp>
        <p:nvSpPr>
          <p:cNvPr id="4" name="Slide Number Placeholder 3">
            <a:extLst>
              <a:ext uri="{FF2B5EF4-FFF2-40B4-BE49-F238E27FC236}">
                <a16:creationId xmlns:a16="http://schemas.microsoft.com/office/drawing/2014/main" id="{8710C1B0-F8FA-474C-C2B0-2C8471B87E31}"/>
              </a:ext>
            </a:extLst>
          </p:cNvPr>
          <p:cNvSpPr>
            <a:spLocks noGrp="1"/>
          </p:cNvSpPr>
          <p:nvPr>
            <p:ph type="sldNum" sz="quarter" idx="4"/>
          </p:nvPr>
        </p:nvSpPr>
        <p:spPr/>
        <p:txBody>
          <a:bodyPr/>
          <a:lstStyle/>
          <a:p>
            <a:fld id="{B5340CCC-B00D-4DE6-93AE-32EB9DFEDF91}" type="slidenum">
              <a:rPr lang="en-US" smtClean="0"/>
              <a:pPr/>
              <a:t>4</a:t>
            </a:fld>
            <a:endParaRPr lang="en-US"/>
          </a:p>
        </p:txBody>
      </p:sp>
      <p:sp>
        <p:nvSpPr>
          <p:cNvPr id="5" name="Footer Placeholder 4">
            <a:extLst>
              <a:ext uri="{FF2B5EF4-FFF2-40B4-BE49-F238E27FC236}">
                <a16:creationId xmlns:a16="http://schemas.microsoft.com/office/drawing/2014/main" id="{1439DA0D-0467-8F91-396D-B9A32BE3B626}"/>
              </a:ext>
            </a:extLst>
          </p:cNvPr>
          <p:cNvSpPr>
            <a:spLocks noGrp="1"/>
          </p:cNvSpPr>
          <p:nvPr>
            <p:ph type="ftr" sz="quarter" idx="3"/>
          </p:nvPr>
        </p:nvSpPr>
        <p:spPr/>
        <p:txBody>
          <a:bodyPr/>
          <a:lstStyle/>
          <a:p>
            <a:r>
              <a:rPr lang="en-US"/>
              <a:t>ATIEL &amp; UEIL Joint Sustainability Committee</a:t>
            </a:r>
          </a:p>
        </p:txBody>
      </p:sp>
      <p:pic>
        <p:nvPicPr>
          <p:cNvPr id="6" name="Picture 5">
            <a:extLst>
              <a:ext uri="{FF2B5EF4-FFF2-40B4-BE49-F238E27FC236}">
                <a16:creationId xmlns:a16="http://schemas.microsoft.com/office/drawing/2014/main" id="{76EBACDC-91D0-405F-E99E-C87C49795D16}"/>
              </a:ext>
            </a:extLst>
          </p:cNvPr>
          <p:cNvPicPr>
            <a:picLocks noChangeAspect="1"/>
          </p:cNvPicPr>
          <p:nvPr/>
        </p:nvPicPr>
        <p:blipFill>
          <a:blip r:embed="rId2"/>
          <a:stretch>
            <a:fillRect/>
          </a:stretch>
        </p:blipFill>
        <p:spPr>
          <a:xfrm>
            <a:off x="1335139" y="1541545"/>
            <a:ext cx="3334135" cy="2338869"/>
          </a:xfrm>
          <a:prstGeom prst="rect">
            <a:avLst/>
          </a:prstGeom>
        </p:spPr>
      </p:pic>
      <p:pic>
        <p:nvPicPr>
          <p:cNvPr id="7" name="Picture 6">
            <a:extLst>
              <a:ext uri="{FF2B5EF4-FFF2-40B4-BE49-F238E27FC236}">
                <a16:creationId xmlns:a16="http://schemas.microsoft.com/office/drawing/2014/main" id="{935F488D-90E0-96B6-2A09-F2036F99DEE9}"/>
              </a:ext>
            </a:extLst>
          </p:cNvPr>
          <p:cNvPicPr>
            <a:picLocks noChangeAspect="1"/>
          </p:cNvPicPr>
          <p:nvPr/>
        </p:nvPicPr>
        <p:blipFill>
          <a:blip r:embed="rId3"/>
          <a:stretch>
            <a:fillRect/>
          </a:stretch>
        </p:blipFill>
        <p:spPr>
          <a:xfrm>
            <a:off x="6706468" y="1817715"/>
            <a:ext cx="4647332" cy="1635170"/>
          </a:xfrm>
          <a:prstGeom prst="rect">
            <a:avLst/>
          </a:prstGeom>
        </p:spPr>
      </p:pic>
      <p:sp>
        <p:nvSpPr>
          <p:cNvPr id="8" name="TextBox 7">
            <a:extLst>
              <a:ext uri="{FF2B5EF4-FFF2-40B4-BE49-F238E27FC236}">
                <a16:creationId xmlns:a16="http://schemas.microsoft.com/office/drawing/2014/main" id="{C8F86048-A3FD-79C5-DAF6-9E50FC4951E6}"/>
              </a:ext>
            </a:extLst>
          </p:cNvPr>
          <p:cNvSpPr txBox="1"/>
          <p:nvPr/>
        </p:nvSpPr>
        <p:spPr>
          <a:xfrm>
            <a:off x="1033268" y="4209815"/>
            <a:ext cx="3850371" cy="1754326"/>
          </a:xfrm>
          <a:prstGeom prst="rect">
            <a:avLst/>
          </a:prstGeom>
          <a:noFill/>
        </p:spPr>
        <p:txBody>
          <a:bodyPr wrap="square">
            <a:spAutoFit/>
          </a:bodyPr>
          <a:lstStyle/>
          <a:p>
            <a:pPr algn="ctr"/>
            <a:r>
              <a:rPr lang="en-GB" dirty="0"/>
              <a:t>ATIEL is the Technical Association of the European Lubricants Industry representing the combined knowledge and experience of leading European and international engine oil manufacturers and marketers</a:t>
            </a:r>
          </a:p>
        </p:txBody>
      </p:sp>
      <p:sp>
        <p:nvSpPr>
          <p:cNvPr id="9" name="TextBox 8">
            <a:extLst>
              <a:ext uri="{FF2B5EF4-FFF2-40B4-BE49-F238E27FC236}">
                <a16:creationId xmlns:a16="http://schemas.microsoft.com/office/drawing/2014/main" id="{5E648DCB-28A7-89F2-55E0-260108182541}"/>
              </a:ext>
            </a:extLst>
          </p:cNvPr>
          <p:cNvSpPr txBox="1"/>
          <p:nvPr/>
        </p:nvSpPr>
        <p:spPr>
          <a:xfrm>
            <a:off x="6730205" y="4209814"/>
            <a:ext cx="4543613" cy="1200329"/>
          </a:xfrm>
          <a:prstGeom prst="rect">
            <a:avLst/>
          </a:prstGeom>
          <a:noFill/>
        </p:spPr>
        <p:txBody>
          <a:bodyPr wrap="square">
            <a:spAutoFit/>
          </a:bodyPr>
          <a:lstStyle/>
          <a:p>
            <a:pPr algn="ctr"/>
            <a:r>
              <a:rPr lang="en-GB" dirty="0"/>
              <a:t>UEIL represents the interests of the lubricants industry in Europe, covering the whole lubricants’ value chain, from manufacturing and distribution to recycling</a:t>
            </a:r>
          </a:p>
        </p:txBody>
      </p:sp>
    </p:spTree>
    <p:extLst>
      <p:ext uri="{BB962C8B-B14F-4D97-AF65-F5344CB8AC3E}">
        <p14:creationId xmlns:p14="http://schemas.microsoft.com/office/powerpoint/2010/main" val="2754550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0923ED-C5A5-A810-2545-8E2DC70C01FC}"/>
              </a:ext>
            </a:extLst>
          </p:cNvPr>
          <p:cNvSpPr>
            <a:spLocks noGrp="1"/>
          </p:cNvSpPr>
          <p:nvPr>
            <p:ph type="sldNum" sz="quarter" idx="4"/>
          </p:nvPr>
        </p:nvSpPr>
        <p:spPr/>
        <p:txBody>
          <a:bodyPr/>
          <a:lstStyle/>
          <a:p>
            <a:fld id="{B5340CCC-B00D-4DE6-93AE-32EB9DFEDF91}" type="slidenum">
              <a:rPr lang="en-US" smtClean="0"/>
              <a:pPr/>
              <a:t>40</a:t>
            </a:fld>
            <a:endParaRPr lang="en-US"/>
          </a:p>
        </p:txBody>
      </p:sp>
      <p:sp>
        <p:nvSpPr>
          <p:cNvPr id="3" name="Footer Placeholder 2">
            <a:extLst>
              <a:ext uri="{FF2B5EF4-FFF2-40B4-BE49-F238E27FC236}">
                <a16:creationId xmlns:a16="http://schemas.microsoft.com/office/drawing/2014/main" id="{74B27558-7DB1-DAB0-30C4-3B5EDBC5AD4D}"/>
              </a:ext>
            </a:extLst>
          </p:cNvPr>
          <p:cNvSpPr>
            <a:spLocks noGrp="1"/>
          </p:cNvSpPr>
          <p:nvPr>
            <p:ph type="ftr" sz="quarter" idx="3"/>
          </p:nvPr>
        </p:nvSpPr>
        <p:spPr/>
        <p:txBody>
          <a:bodyPr/>
          <a:lstStyle/>
          <a:p>
            <a:r>
              <a:rPr lang="en-US"/>
              <a:t>ATIEL &amp; UEIL Joint Sustainability Committee</a:t>
            </a:r>
          </a:p>
        </p:txBody>
      </p:sp>
    </p:spTree>
    <p:extLst>
      <p:ext uri="{BB962C8B-B14F-4D97-AF65-F5344CB8AC3E}">
        <p14:creationId xmlns:p14="http://schemas.microsoft.com/office/powerpoint/2010/main" val="417154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A6176318-9A1C-3BE2-3B83-4BD7AB4A9A00}"/>
              </a:ext>
            </a:extLst>
          </p:cNvPr>
          <p:cNvGrpSpPr/>
          <p:nvPr/>
        </p:nvGrpSpPr>
        <p:grpSpPr>
          <a:xfrm>
            <a:off x="8709780" y="1480737"/>
            <a:ext cx="108000" cy="1946303"/>
            <a:chOff x="810770" y="977494"/>
            <a:chExt cx="108000" cy="1946303"/>
          </a:xfrm>
        </p:grpSpPr>
        <p:cxnSp>
          <p:nvCxnSpPr>
            <p:cNvPr id="27" name="Straight Connector 26">
              <a:extLst>
                <a:ext uri="{FF2B5EF4-FFF2-40B4-BE49-F238E27FC236}">
                  <a16:creationId xmlns:a16="http://schemas.microsoft.com/office/drawing/2014/main" id="{E57E704A-125C-7757-5CF0-63F89F8A5280}"/>
                </a:ext>
              </a:extLst>
            </p:cNvPr>
            <p:cNvCxnSpPr>
              <a:cxnSpLocks/>
            </p:cNvCxnSpPr>
            <p:nvPr/>
          </p:nvCxnSpPr>
          <p:spPr>
            <a:xfrm>
              <a:off x="856777" y="1085494"/>
              <a:ext cx="0" cy="1838303"/>
            </a:xfrm>
            <a:prstGeom prst="line">
              <a:avLst/>
            </a:prstGeom>
            <a:ln w="28575">
              <a:solidFill>
                <a:srgbClr val="F77126"/>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3E7FB7E0-C3F4-449F-DA33-3545A6D38436}"/>
                </a:ext>
              </a:extLst>
            </p:cNvPr>
            <p:cNvSpPr/>
            <p:nvPr/>
          </p:nvSpPr>
          <p:spPr>
            <a:xfrm>
              <a:off x="810770" y="977494"/>
              <a:ext cx="108000" cy="108000"/>
            </a:xfrm>
            <a:prstGeom prst="ellipse">
              <a:avLst/>
            </a:prstGeom>
            <a:solidFill>
              <a:srgbClr val="F771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Google Shape;122;p5">
            <a:extLst>
              <a:ext uri="{FF2B5EF4-FFF2-40B4-BE49-F238E27FC236}">
                <a16:creationId xmlns:a16="http://schemas.microsoft.com/office/drawing/2014/main" id="{472B985C-BA7E-6513-0727-27FAEB2292F9}"/>
              </a:ext>
            </a:extLst>
          </p:cNvPr>
          <p:cNvSpPr txBox="1"/>
          <p:nvPr/>
        </p:nvSpPr>
        <p:spPr>
          <a:xfrm>
            <a:off x="3881004" y="1347456"/>
            <a:ext cx="3153699" cy="1436912"/>
          </a:xfrm>
          <a:prstGeom prst="rect">
            <a:avLst/>
          </a:prstGeom>
          <a:noFill/>
          <a:ln>
            <a:noFill/>
          </a:ln>
        </p:spPr>
        <p:txBody>
          <a:bodyPr spcFirstLastPara="1" wrap="square" lIns="0" tIns="61575"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b="1" i="0" u="none" strike="noStrike" kern="1200" cap="none" spc="0" normalizeH="0" baseline="0" noProof="0">
                <a:ln>
                  <a:noFill/>
                </a:ln>
                <a:solidFill>
                  <a:srgbClr val="F77126"/>
                </a:solidFill>
                <a:effectLst/>
                <a:uLnTx/>
                <a:uFillTx/>
                <a:latin typeface="Calibri" panose="020F0502020204030204"/>
                <a:ea typeface="Arial"/>
                <a:cs typeface="Arial"/>
                <a:sym typeface="Arial"/>
              </a:rPr>
              <a:t>Feb 2023:</a:t>
            </a:r>
            <a:endParaRPr kumimoji="0" b="1" i="0" u="none" strike="noStrike" kern="1200" cap="none" spc="0" normalizeH="0" baseline="0" noProof="0">
              <a:ln>
                <a:noFill/>
              </a:ln>
              <a:solidFill>
                <a:srgbClr val="F77126"/>
              </a:solidFill>
              <a:effectLst/>
              <a:uLnTx/>
              <a:uFillTx/>
              <a:latin typeface="Calibri" panose="020F0502020204030204"/>
              <a:ea typeface="Arial"/>
              <a:cs typeface="Arial"/>
              <a:sym typeface="Arial"/>
            </a:endParaRPr>
          </a:p>
          <a:p>
            <a:r>
              <a:rPr lang="en-GB" sz="1600"/>
              <a:t>ATIEL and UEIL signed a Memorandum of Understanding to form a Joint Sustainability Committee</a:t>
            </a:r>
          </a:p>
          <a:p>
            <a:pPr marL="299085" marR="0" lvl="0" indent="-299085" algn="l" defTabSz="914400" rtl="0" eaLnBrk="1" fontAlgn="auto" latinLnBrk="0" hangingPunct="1">
              <a:lnSpc>
                <a:spcPct val="100000"/>
              </a:lnSpc>
              <a:spcBef>
                <a:spcPts val="385"/>
              </a:spcBef>
              <a:spcAft>
                <a:spcPts val="0"/>
              </a:spcAft>
              <a:buClr>
                <a:srgbClr val="0D0D0D"/>
              </a:buClr>
              <a:buSzPts val="1800"/>
              <a:buFont typeface="Helvetica Neue"/>
              <a:buChar char="•"/>
              <a:tabLst/>
              <a:defRPr/>
            </a:pPr>
            <a:endParaRPr kumimoji="0" sz="2000" b="0" i="0" u="none" strike="noStrike" kern="120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11" name="Content Placeholder 2">
            <a:extLst>
              <a:ext uri="{FF2B5EF4-FFF2-40B4-BE49-F238E27FC236}">
                <a16:creationId xmlns:a16="http://schemas.microsoft.com/office/drawing/2014/main" id="{FB96B99A-EC8D-6831-DFC3-5195828C0AC1}"/>
              </a:ext>
            </a:extLst>
          </p:cNvPr>
          <p:cNvSpPr txBox="1">
            <a:spLocks/>
          </p:cNvSpPr>
          <p:nvPr/>
        </p:nvSpPr>
        <p:spPr>
          <a:xfrm>
            <a:off x="6494622" y="4429347"/>
            <a:ext cx="3010048" cy="18958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a:solidFill>
                  <a:srgbClr val="F77126"/>
                </a:solidFill>
                <a:latin typeface="Calibri" panose="020F0502020204030204"/>
                <a:cs typeface="Arial"/>
              </a:rPr>
              <a:t>Jan 2024:</a:t>
            </a:r>
          </a:p>
          <a:p>
            <a:pPr marL="0" indent="0">
              <a:buNone/>
            </a:pPr>
            <a:r>
              <a:rPr lang="en-GB" sz="1600"/>
              <a:t>ATIEL and UEIL agreed on Terms of References for a Joint Sustainability Committee</a:t>
            </a:r>
          </a:p>
        </p:txBody>
      </p:sp>
      <p:grpSp>
        <p:nvGrpSpPr>
          <p:cNvPr id="8" name="Group 7">
            <a:extLst>
              <a:ext uri="{FF2B5EF4-FFF2-40B4-BE49-F238E27FC236}">
                <a16:creationId xmlns:a16="http://schemas.microsoft.com/office/drawing/2014/main" id="{A00283C1-131D-58A2-78E3-C5B6FA33A5DB}"/>
              </a:ext>
            </a:extLst>
          </p:cNvPr>
          <p:cNvGrpSpPr/>
          <p:nvPr/>
        </p:nvGrpSpPr>
        <p:grpSpPr>
          <a:xfrm>
            <a:off x="3717156" y="1426741"/>
            <a:ext cx="108000" cy="1950777"/>
            <a:chOff x="810770" y="973020"/>
            <a:chExt cx="108000" cy="1950777"/>
          </a:xfrm>
        </p:grpSpPr>
        <p:cxnSp>
          <p:nvCxnSpPr>
            <p:cNvPr id="20" name="Straight Connector 19">
              <a:extLst>
                <a:ext uri="{FF2B5EF4-FFF2-40B4-BE49-F238E27FC236}">
                  <a16:creationId xmlns:a16="http://schemas.microsoft.com/office/drawing/2014/main" id="{56F8BDDC-0270-04DF-3482-177F84724D32}"/>
                </a:ext>
              </a:extLst>
            </p:cNvPr>
            <p:cNvCxnSpPr>
              <a:cxnSpLocks/>
            </p:cNvCxnSpPr>
            <p:nvPr/>
          </p:nvCxnSpPr>
          <p:spPr>
            <a:xfrm>
              <a:off x="856777" y="1085494"/>
              <a:ext cx="0" cy="1838303"/>
            </a:xfrm>
            <a:prstGeom prst="line">
              <a:avLst/>
            </a:prstGeom>
            <a:ln w="28575">
              <a:solidFill>
                <a:srgbClr val="F77126"/>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A76231C-23F8-461F-F4FB-4AB38CC3142A}"/>
                </a:ext>
              </a:extLst>
            </p:cNvPr>
            <p:cNvSpPr/>
            <p:nvPr/>
          </p:nvSpPr>
          <p:spPr>
            <a:xfrm>
              <a:off x="810770" y="973020"/>
              <a:ext cx="108000" cy="116949"/>
            </a:xfrm>
            <a:prstGeom prst="ellipse">
              <a:avLst/>
            </a:prstGeom>
            <a:solidFill>
              <a:srgbClr val="F771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0683A5F6-EC2B-FDA0-3A78-C091BA7EF076}"/>
              </a:ext>
            </a:extLst>
          </p:cNvPr>
          <p:cNvGrpSpPr/>
          <p:nvPr/>
        </p:nvGrpSpPr>
        <p:grpSpPr>
          <a:xfrm>
            <a:off x="6386622" y="3379975"/>
            <a:ext cx="108000" cy="1208508"/>
            <a:chOff x="7582713" y="3078301"/>
            <a:chExt cx="108000" cy="1208508"/>
          </a:xfrm>
        </p:grpSpPr>
        <p:cxnSp>
          <p:nvCxnSpPr>
            <p:cNvPr id="28" name="Straight Connector 27">
              <a:extLst>
                <a:ext uri="{FF2B5EF4-FFF2-40B4-BE49-F238E27FC236}">
                  <a16:creationId xmlns:a16="http://schemas.microsoft.com/office/drawing/2014/main" id="{6E562188-2736-87DC-1755-DF682C7C8B00}"/>
                </a:ext>
              </a:extLst>
            </p:cNvPr>
            <p:cNvCxnSpPr>
              <a:cxnSpLocks/>
            </p:cNvCxnSpPr>
            <p:nvPr/>
          </p:nvCxnSpPr>
          <p:spPr>
            <a:xfrm>
              <a:off x="7636714" y="3078301"/>
              <a:ext cx="0" cy="1128002"/>
            </a:xfrm>
            <a:prstGeom prst="line">
              <a:avLst/>
            </a:prstGeom>
            <a:ln w="28575">
              <a:solidFill>
                <a:srgbClr val="F77126"/>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AE18C9CE-2D0C-18CA-8739-6D0B18620EE9}"/>
                </a:ext>
              </a:extLst>
            </p:cNvPr>
            <p:cNvSpPr/>
            <p:nvPr/>
          </p:nvSpPr>
          <p:spPr>
            <a:xfrm>
              <a:off x="7582713" y="4178809"/>
              <a:ext cx="108000" cy="108000"/>
            </a:xfrm>
            <a:prstGeom prst="ellipse">
              <a:avLst/>
            </a:prstGeom>
            <a:solidFill>
              <a:srgbClr val="F771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Arrow: Right 17">
            <a:extLst>
              <a:ext uri="{FF2B5EF4-FFF2-40B4-BE49-F238E27FC236}">
                <a16:creationId xmlns:a16="http://schemas.microsoft.com/office/drawing/2014/main" id="{6AA06704-15F3-BE71-07A1-041FB745EFD5}"/>
              </a:ext>
            </a:extLst>
          </p:cNvPr>
          <p:cNvSpPr/>
          <p:nvPr/>
        </p:nvSpPr>
        <p:spPr>
          <a:xfrm>
            <a:off x="3111690" y="3210871"/>
            <a:ext cx="8013263" cy="432338"/>
          </a:xfrm>
          <a:prstGeom prst="rightArrow">
            <a:avLst/>
          </a:prstGeom>
          <a:solidFill>
            <a:srgbClr val="0009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095F"/>
              </a:solidFill>
            </a:endParaRPr>
          </a:p>
        </p:txBody>
      </p:sp>
      <p:pic>
        <p:nvPicPr>
          <p:cNvPr id="16" name="Graphic 15" descr="Arrow: Slight curve with solid fill">
            <a:extLst>
              <a:ext uri="{FF2B5EF4-FFF2-40B4-BE49-F238E27FC236}">
                <a16:creationId xmlns:a16="http://schemas.microsoft.com/office/drawing/2014/main" id="{00917E04-E6C1-8F11-546E-3D26D666A2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718481">
            <a:off x="1378771" y="2375937"/>
            <a:ext cx="1778709" cy="1002972"/>
          </a:xfrm>
          <a:prstGeom prst="rect">
            <a:avLst/>
          </a:prstGeom>
        </p:spPr>
      </p:pic>
      <p:pic>
        <p:nvPicPr>
          <p:cNvPr id="19" name="Graphic 18" descr="Arrow: Slight curve with solid fill">
            <a:extLst>
              <a:ext uri="{FF2B5EF4-FFF2-40B4-BE49-F238E27FC236}">
                <a16:creationId xmlns:a16="http://schemas.microsoft.com/office/drawing/2014/main" id="{13360817-2E72-454D-ABAB-9A750C228B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9881519" flipV="1">
            <a:off x="1378772" y="3457587"/>
            <a:ext cx="1778709" cy="1002972"/>
          </a:xfrm>
          <a:prstGeom prst="rect">
            <a:avLst/>
          </a:prstGeom>
        </p:spPr>
      </p:pic>
      <p:pic>
        <p:nvPicPr>
          <p:cNvPr id="21" name="Picture 20">
            <a:extLst>
              <a:ext uri="{FF2B5EF4-FFF2-40B4-BE49-F238E27FC236}">
                <a16:creationId xmlns:a16="http://schemas.microsoft.com/office/drawing/2014/main" id="{BBBD44D0-A166-C50B-08E1-1662DCCFEBF1}"/>
              </a:ext>
            </a:extLst>
          </p:cNvPr>
          <p:cNvPicPr>
            <a:picLocks noChangeAspect="1"/>
          </p:cNvPicPr>
          <p:nvPr/>
        </p:nvPicPr>
        <p:blipFill>
          <a:blip r:embed="rId5"/>
          <a:stretch>
            <a:fillRect/>
          </a:stretch>
        </p:blipFill>
        <p:spPr>
          <a:xfrm>
            <a:off x="1140052" y="1706827"/>
            <a:ext cx="982031" cy="688887"/>
          </a:xfrm>
          <a:prstGeom prst="rect">
            <a:avLst/>
          </a:prstGeom>
        </p:spPr>
      </p:pic>
      <p:pic>
        <p:nvPicPr>
          <p:cNvPr id="22" name="Picture 21">
            <a:extLst>
              <a:ext uri="{FF2B5EF4-FFF2-40B4-BE49-F238E27FC236}">
                <a16:creationId xmlns:a16="http://schemas.microsoft.com/office/drawing/2014/main" id="{C208D372-1564-67ED-B22C-FD5CD6A706FB}"/>
              </a:ext>
            </a:extLst>
          </p:cNvPr>
          <p:cNvPicPr>
            <a:picLocks noChangeAspect="1"/>
          </p:cNvPicPr>
          <p:nvPr/>
        </p:nvPicPr>
        <p:blipFill>
          <a:blip r:embed="rId6"/>
          <a:stretch>
            <a:fillRect/>
          </a:stretch>
        </p:blipFill>
        <p:spPr>
          <a:xfrm>
            <a:off x="1078559" y="4604052"/>
            <a:ext cx="1285074" cy="452155"/>
          </a:xfrm>
          <a:prstGeom prst="rect">
            <a:avLst/>
          </a:prstGeom>
        </p:spPr>
      </p:pic>
      <p:sp>
        <p:nvSpPr>
          <p:cNvPr id="23" name="Content Placeholder 2">
            <a:extLst>
              <a:ext uri="{FF2B5EF4-FFF2-40B4-BE49-F238E27FC236}">
                <a16:creationId xmlns:a16="http://schemas.microsoft.com/office/drawing/2014/main" id="{B21BB588-1BF7-0A06-88BF-793B638EE709}"/>
              </a:ext>
            </a:extLst>
          </p:cNvPr>
          <p:cNvSpPr txBox="1">
            <a:spLocks/>
          </p:cNvSpPr>
          <p:nvPr/>
        </p:nvSpPr>
        <p:spPr>
          <a:xfrm>
            <a:off x="8873628" y="1352310"/>
            <a:ext cx="3153698" cy="18958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a:solidFill>
                  <a:srgbClr val="F77126"/>
                </a:solidFill>
                <a:latin typeface="Calibri" panose="020F0502020204030204"/>
                <a:cs typeface="Arial"/>
              </a:rPr>
              <a:t>Jun 2024:</a:t>
            </a:r>
          </a:p>
          <a:p>
            <a:pPr marL="0" indent="0">
              <a:buNone/>
            </a:pPr>
            <a:r>
              <a:rPr lang="en-GB" sz="1600"/>
              <a:t>ATIEL &amp; UEIL Sustainability Committee officially operates as one joint team</a:t>
            </a:r>
          </a:p>
          <a:p>
            <a:pPr marL="0" indent="0">
              <a:buNone/>
            </a:pPr>
            <a:r>
              <a:rPr lang="en-GB" sz="1600" b="1">
                <a:solidFill>
                  <a:srgbClr val="F77126"/>
                </a:solidFill>
              </a:rPr>
              <a:t>The only way forward is collaboration!</a:t>
            </a:r>
          </a:p>
        </p:txBody>
      </p:sp>
      <p:sp>
        <p:nvSpPr>
          <p:cNvPr id="3" name="Title 2">
            <a:extLst>
              <a:ext uri="{FF2B5EF4-FFF2-40B4-BE49-F238E27FC236}">
                <a16:creationId xmlns:a16="http://schemas.microsoft.com/office/drawing/2014/main" id="{DD636C4F-7549-599A-4255-22D42C97026B}"/>
              </a:ext>
            </a:extLst>
          </p:cNvPr>
          <p:cNvSpPr>
            <a:spLocks noGrp="1"/>
          </p:cNvSpPr>
          <p:nvPr>
            <p:ph type="title"/>
          </p:nvPr>
        </p:nvSpPr>
        <p:spPr/>
        <p:txBody>
          <a:bodyPr/>
          <a:lstStyle/>
          <a:p>
            <a:r>
              <a:rPr lang="en-GB"/>
              <a:t>…forming a more </a:t>
            </a:r>
            <a:r>
              <a:rPr lang="en-GB" b="1">
                <a:solidFill>
                  <a:srgbClr val="F9B239"/>
                </a:solidFill>
              </a:rPr>
              <a:t>powerful voice</a:t>
            </a:r>
          </a:p>
        </p:txBody>
      </p:sp>
    </p:spTree>
    <p:extLst>
      <p:ext uri="{BB962C8B-B14F-4D97-AF65-F5344CB8AC3E}">
        <p14:creationId xmlns:p14="http://schemas.microsoft.com/office/powerpoint/2010/main" val="286503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9196-B7D2-C81A-A54E-26BF23D979FF}"/>
              </a:ext>
            </a:extLst>
          </p:cNvPr>
          <p:cNvSpPr>
            <a:spLocks noGrp="1"/>
          </p:cNvSpPr>
          <p:nvPr>
            <p:ph type="title"/>
          </p:nvPr>
        </p:nvSpPr>
        <p:spPr/>
        <p:txBody>
          <a:bodyPr/>
          <a:lstStyle/>
          <a:p>
            <a:r>
              <a:rPr lang="en-GB"/>
              <a:t>…with </a:t>
            </a:r>
            <a:r>
              <a:rPr lang="en-GB" b="1">
                <a:solidFill>
                  <a:srgbClr val="F9B239"/>
                </a:solidFill>
              </a:rPr>
              <a:t>one shared </a:t>
            </a:r>
            <a:r>
              <a:rPr lang="en-GB"/>
              <a:t>mission and vision</a:t>
            </a:r>
          </a:p>
        </p:txBody>
      </p:sp>
      <p:sp>
        <p:nvSpPr>
          <p:cNvPr id="3" name="Content Placeholder 2">
            <a:extLst>
              <a:ext uri="{FF2B5EF4-FFF2-40B4-BE49-F238E27FC236}">
                <a16:creationId xmlns:a16="http://schemas.microsoft.com/office/drawing/2014/main" id="{4AFF45CB-40CE-83BA-0C34-6756FBC3B778}"/>
              </a:ext>
            </a:extLst>
          </p:cNvPr>
          <p:cNvSpPr>
            <a:spLocks noGrp="1"/>
          </p:cNvSpPr>
          <p:nvPr>
            <p:ph idx="1"/>
          </p:nvPr>
        </p:nvSpPr>
        <p:spPr>
          <a:xfrm>
            <a:off x="2015673" y="1612835"/>
            <a:ext cx="9584924" cy="4551363"/>
          </a:xfrm>
        </p:spPr>
        <p:txBody>
          <a:bodyPr>
            <a:normAutofit/>
          </a:bodyPr>
          <a:lstStyle/>
          <a:p>
            <a:pPr marL="0" indent="0" algn="l" rtl="0" fontAlgn="base">
              <a:buNone/>
            </a:pPr>
            <a:r>
              <a:rPr lang="en-GB" sz="2000" b="1" dirty="0">
                <a:solidFill>
                  <a:srgbClr val="F77126"/>
                </a:solidFill>
                <a:latin typeface="Calibri" panose="020F0502020204030204"/>
                <a:cs typeface="Arial"/>
              </a:rPr>
              <a:t>Vision</a:t>
            </a:r>
            <a:r>
              <a:rPr lang="en-GB" sz="2000" b="0" i="0" dirty="0">
                <a:solidFill>
                  <a:srgbClr val="F77126"/>
                </a:solidFill>
                <a:effectLst/>
                <a:latin typeface="Calibri" panose="020F0502020204030204" pitchFamily="34" charset="0"/>
              </a:rPr>
              <a:t> </a:t>
            </a:r>
            <a:endParaRPr lang="en-GB" sz="2800" b="0" i="0" dirty="0">
              <a:solidFill>
                <a:srgbClr val="F77126"/>
              </a:solidFill>
              <a:effectLst/>
              <a:latin typeface="Segoe UI" panose="020B0502040204020203" pitchFamily="34" charset="0"/>
            </a:endParaRPr>
          </a:p>
          <a:p>
            <a:pPr marL="0" indent="0" algn="l" rtl="0" fontAlgn="base">
              <a:buNone/>
            </a:pPr>
            <a:r>
              <a:rPr lang="en-GB" sz="2000" dirty="0">
                <a:solidFill>
                  <a:srgbClr val="000000"/>
                </a:solidFill>
                <a:latin typeface="Calibri" panose="020F0502020204030204" pitchFamily="34" charset="0"/>
              </a:rPr>
              <a:t>We envision  a world where businesses of all sizes recognise the value of their environmental, social, and organizational impacts and look for opportunities to enhance them.</a:t>
            </a:r>
          </a:p>
          <a:p>
            <a:pPr marL="0" indent="0" algn="l" rtl="0" fontAlgn="base">
              <a:buNone/>
            </a:pPr>
            <a:endParaRPr lang="en-GB" sz="2000" b="1" dirty="0">
              <a:solidFill>
                <a:srgbClr val="F77126"/>
              </a:solidFill>
              <a:latin typeface="Calibri" panose="020F0502020204030204"/>
              <a:cs typeface="Arial"/>
            </a:endParaRPr>
          </a:p>
          <a:p>
            <a:pPr marL="0" indent="0" algn="l" rtl="0" fontAlgn="base">
              <a:buNone/>
            </a:pPr>
            <a:r>
              <a:rPr lang="en-GB" sz="2000" b="1" dirty="0">
                <a:solidFill>
                  <a:srgbClr val="F77126"/>
                </a:solidFill>
                <a:latin typeface="Calibri" panose="020F0502020204030204"/>
                <a:cs typeface="Arial"/>
              </a:rPr>
              <a:t>Mission  </a:t>
            </a:r>
          </a:p>
          <a:p>
            <a:pPr marL="0" indent="0" algn="l" rtl="0" fontAlgn="base">
              <a:buNone/>
            </a:pPr>
            <a:r>
              <a:rPr lang="en-GB" sz="2000" b="0" i="0" dirty="0">
                <a:solidFill>
                  <a:srgbClr val="000000"/>
                </a:solidFill>
                <a:effectLst/>
                <a:latin typeface="Calibri" panose="020F0502020204030204" pitchFamily="34" charset="0"/>
              </a:rPr>
              <a:t>We strive to provide our stakeholders with reliable information to make informed decisions in-line with responsible environmental, social and organizational governance standards, regulations and directives, and to empower members with knowledge and tools to navigate the transition to a more sustainable future. </a:t>
            </a:r>
          </a:p>
          <a:p>
            <a:pPr marL="0" indent="0" algn="l" rtl="0" fontAlgn="base">
              <a:buNone/>
            </a:pPr>
            <a:r>
              <a:rPr lang="en-GB" sz="2000" b="0" i="0" dirty="0">
                <a:solidFill>
                  <a:srgbClr val="000000"/>
                </a:solidFill>
                <a:effectLst/>
                <a:latin typeface="Calibri" panose="020F0502020204030204" pitchFamily="34" charset="0"/>
              </a:rPr>
              <a:t>We leverage the work of the Sustainability Committee to reach out and influence EU-Brussels stakeholders about the industries sustainability initiatives. </a:t>
            </a:r>
            <a:endParaRPr lang="en-GB" sz="2800" b="0" i="0" dirty="0">
              <a:solidFill>
                <a:srgbClr val="000000"/>
              </a:solidFill>
              <a:effectLst/>
              <a:latin typeface="Segoe UI" panose="020B0502040204020203" pitchFamily="34" charset="0"/>
            </a:endParaRPr>
          </a:p>
          <a:p>
            <a:endParaRPr lang="en-GB" sz="2800" dirty="0"/>
          </a:p>
        </p:txBody>
      </p:sp>
      <p:sp>
        <p:nvSpPr>
          <p:cNvPr id="8" name="Oval 7">
            <a:extLst>
              <a:ext uri="{FF2B5EF4-FFF2-40B4-BE49-F238E27FC236}">
                <a16:creationId xmlns:a16="http://schemas.microsoft.com/office/drawing/2014/main" id="{83547750-939C-4FB5-FDBC-5641A08371E9}"/>
              </a:ext>
            </a:extLst>
          </p:cNvPr>
          <p:cNvSpPr/>
          <p:nvPr/>
        </p:nvSpPr>
        <p:spPr>
          <a:xfrm>
            <a:off x="819485" y="1612835"/>
            <a:ext cx="1080000" cy="1080000"/>
          </a:xfrm>
          <a:prstGeom prst="ellipse">
            <a:avLst/>
          </a:prstGeom>
          <a:solidFill>
            <a:srgbClr val="0009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Telescope with solid fill">
            <a:extLst>
              <a:ext uri="{FF2B5EF4-FFF2-40B4-BE49-F238E27FC236}">
                <a16:creationId xmlns:a16="http://schemas.microsoft.com/office/drawing/2014/main" id="{9621F70B-C410-C99E-3E64-6EFC336DEC3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1885" y="1825471"/>
            <a:ext cx="654728" cy="654728"/>
          </a:xfrm>
          <a:prstGeom prst="rect">
            <a:avLst/>
          </a:prstGeom>
        </p:spPr>
      </p:pic>
      <p:sp>
        <p:nvSpPr>
          <p:cNvPr id="11" name="Oval 10">
            <a:extLst>
              <a:ext uri="{FF2B5EF4-FFF2-40B4-BE49-F238E27FC236}">
                <a16:creationId xmlns:a16="http://schemas.microsoft.com/office/drawing/2014/main" id="{05B30B6A-3640-3AD3-2498-350114BD9333}"/>
              </a:ext>
            </a:extLst>
          </p:cNvPr>
          <p:cNvSpPr/>
          <p:nvPr/>
        </p:nvSpPr>
        <p:spPr>
          <a:xfrm>
            <a:off x="819485" y="3429000"/>
            <a:ext cx="1080000" cy="1080000"/>
          </a:xfrm>
          <a:prstGeom prst="ellipse">
            <a:avLst/>
          </a:prstGeom>
          <a:solidFill>
            <a:srgbClr val="0009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Rocket with solid fill">
            <a:extLst>
              <a:ext uri="{FF2B5EF4-FFF2-40B4-BE49-F238E27FC236}">
                <a16:creationId xmlns:a16="http://schemas.microsoft.com/office/drawing/2014/main" id="{D7CC6162-4722-C834-2F2E-1989888558E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31885" y="3641400"/>
            <a:ext cx="655200" cy="655200"/>
          </a:xfrm>
          <a:prstGeom prst="rect">
            <a:avLst/>
          </a:prstGeom>
        </p:spPr>
      </p:pic>
    </p:spTree>
    <p:extLst>
      <p:ext uri="{BB962C8B-B14F-4D97-AF65-F5344CB8AC3E}">
        <p14:creationId xmlns:p14="http://schemas.microsoft.com/office/powerpoint/2010/main" val="421784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6EBC-C5C6-DB33-8044-522FDFCA8BC3}"/>
              </a:ext>
            </a:extLst>
          </p:cNvPr>
          <p:cNvSpPr>
            <a:spLocks noGrp="1"/>
          </p:cNvSpPr>
          <p:nvPr>
            <p:ph type="title"/>
          </p:nvPr>
        </p:nvSpPr>
        <p:spPr/>
        <p:txBody>
          <a:bodyPr/>
          <a:lstStyle/>
          <a:p>
            <a:r>
              <a:rPr lang="en-GB"/>
              <a:t>…tackling industry challenges </a:t>
            </a:r>
            <a:r>
              <a:rPr lang="en-GB" b="1">
                <a:solidFill>
                  <a:srgbClr val="F9B239"/>
                </a:solidFill>
              </a:rPr>
              <a:t>together</a:t>
            </a:r>
          </a:p>
        </p:txBody>
      </p:sp>
      <p:sp>
        <p:nvSpPr>
          <p:cNvPr id="4" name="Slide Number Placeholder 3">
            <a:extLst>
              <a:ext uri="{FF2B5EF4-FFF2-40B4-BE49-F238E27FC236}">
                <a16:creationId xmlns:a16="http://schemas.microsoft.com/office/drawing/2014/main" id="{ABB4F950-236A-F661-0587-8F55AEF323E4}"/>
              </a:ext>
            </a:extLst>
          </p:cNvPr>
          <p:cNvSpPr>
            <a:spLocks noGrp="1"/>
          </p:cNvSpPr>
          <p:nvPr>
            <p:ph type="sldNum" sz="quarter" idx="4"/>
          </p:nvPr>
        </p:nvSpPr>
        <p:spPr/>
        <p:txBody>
          <a:bodyPr/>
          <a:lstStyle/>
          <a:p>
            <a:fld id="{B5340CCC-B00D-4DE6-93AE-32EB9DFEDF91}" type="slidenum">
              <a:rPr lang="en-US" smtClean="0"/>
              <a:pPr/>
              <a:t>7</a:t>
            </a:fld>
            <a:endParaRPr lang="en-US"/>
          </a:p>
        </p:txBody>
      </p:sp>
      <p:sp>
        <p:nvSpPr>
          <p:cNvPr id="5" name="Footer Placeholder 4">
            <a:extLst>
              <a:ext uri="{FF2B5EF4-FFF2-40B4-BE49-F238E27FC236}">
                <a16:creationId xmlns:a16="http://schemas.microsoft.com/office/drawing/2014/main" id="{B2F769D9-AD33-BFED-3527-6A559E7A4F8D}"/>
              </a:ext>
            </a:extLst>
          </p:cNvPr>
          <p:cNvSpPr>
            <a:spLocks noGrp="1"/>
          </p:cNvSpPr>
          <p:nvPr>
            <p:ph type="ftr" sz="quarter" idx="3"/>
          </p:nvPr>
        </p:nvSpPr>
        <p:spPr/>
        <p:txBody>
          <a:bodyPr/>
          <a:lstStyle/>
          <a:p>
            <a:r>
              <a:rPr lang="en-US"/>
              <a:t>ATIEL &amp; UEIL Joint Sustainability Committee</a:t>
            </a:r>
          </a:p>
        </p:txBody>
      </p:sp>
      <p:pic>
        <p:nvPicPr>
          <p:cNvPr id="22" name="Graphic 21" descr="Footprints with solid fill">
            <a:extLst>
              <a:ext uri="{FF2B5EF4-FFF2-40B4-BE49-F238E27FC236}">
                <a16:creationId xmlns:a16="http://schemas.microsoft.com/office/drawing/2014/main" id="{62C405FD-BD1B-0CEA-51B4-D2044C3B1C2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1990" t="22679" r="12997"/>
          <a:stretch/>
        </p:blipFill>
        <p:spPr>
          <a:xfrm rot="5400000">
            <a:off x="4487909" y="1894243"/>
            <a:ext cx="665344" cy="1469301"/>
          </a:xfrm>
          <a:prstGeom prst="rect">
            <a:avLst/>
          </a:prstGeom>
        </p:spPr>
      </p:pic>
      <p:pic>
        <p:nvPicPr>
          <p:cNvPr id="7" name="Graphic 6" descr="Gears with solid fill">
            <a:extLst>
              <a:ext uri="{FF2B5EF4-FFF2-40B4-BE49-F238E27FC236}">
                <a16:creationId xmlns:a16="http://schemas.microsoft.com/office/drawing/2014/main" id="{08636985-6FC2-74F7-24F0-CD20724E7B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446507" y="1859488"/>
            <a:ext cx="1185727" cy="1185727"/>
          </a:xfrm>
          <a:prstGeom prst="rect">
            <a:avLst/>
          </a:prstGeom>
        </p:spPr>
      </p:pic>
      <p:pic>
        <p:nvPicPr>
          <p:cNvPr id="8" name="Graphic 7" descr="Recycle with solid fill">
            <a:extLst>
              <a:ext uri="{FF2B5EF4-FFF2-40B4-BE49-F238E27FC236}">
                <a16:creationId xmlns:a16="http://schemas.microsoft.com/office/drawing/2014/main" id="{BFAD2EB0-3165-4DF5-7DC2-C3C32242BDC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317077" y="4257923"/>
            <a:ext cx="1014485" cy="1014485"/>
          </a:xfrm>
          <a:prstGeom prst="rect">
            <a:avLst/>
          </a:prstGeom>
        </p:spPr>
      </p:pic>
      <p:pic>
        <p:nvPicPr>
          <p:cNvPr id="9" name="Graphic 8" descr="Marketing with solid fill">
            <a:extLst>
              <a:ext uri="{FF2B5EF4-FFF2-40B4-BE49-F238E27FC236}">
                <a16:creationId xmlns:a16="http://schemas.microsoft.com/office/drawing/2014/main" id="{50A8F518-FFD8-904A-C3AE-33914CDE1A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446507" y="4132902"/>
            <a:ext cx="1185727" cy="1185727"/>
          </a:xfrm>
          <a:prstGeom prst="rect">
            <a:avLst/>
          </a:prstGeom>
        </p:spPr>
      </p:pic>
      <p:sp>
        <p:nvSpPr>
          <p:cNvPr id="11" name="TextBox 10">
            <a:extLst>
              <a:ext uri="{FF2B5EF4-FFF2-40B4-BE49-F238E27FC236}">
                <a16:creationId xmlns:a16="http://schemas.microsoft.com/office/drawing/2014/main" id="{B9661A8A-1FA3-985A-5851-06683960ED53}"/>
              </a:ext>
            </a:extLst>
          </p:cNvPr>
          <p:cNvSpPr txBox="1"/>
          <p:nvPr/>
        </p:nvSpPr>
        <p:spPr>
          <a:xfrm>
            <a:off x="1167038" y="1871752"/>
            <a:ext cx="2562120" cy="461665"/>
          </a:xfrm>
          <a:prstGeom prst="rect">
            <a:avLst/>
          </a:prstGeom>
          <a:noFill/>
        </p:spPr>
        <p:txBody>
          <a:bodyPr wrap="square" rtlCol="0">
            <a:spAutoFit/>
          </a:bodyPr>
          <a:lstStyle/>
          <a:p>
            <a:pPr algn="ctr"/>
            <a:r>
              <a:rPr lang="en-GB" sz="2400" b="1">
                <a:solidFill>
                  <a:srgbClr val="F9B239"/>
                </a:solidFill>
              </a:rPr>
              <a:t>Carbon Footprint</a:t>
            </a:r>
          </a:p>
        </p:txBody>
      </p:sp>
      <p:sp>
        <p:nvSpPr>
          <p:cNvPr id="12" name="TextBox 11">
            <a:extLst>
              <a:ext uri="{FF2B5EF4-FFF2-40B4-BE49-F238E27FC236}">
                <a16:creationId xmlns:a16="http://schemas.microsoft.com/office/drawing/2014/main" id="{1E24EF16-1980-AB54-CF02-FE2A704BBD7A}"/>
              </a:ext>
            </a:extLst>
          </p:cNvPr>
          <p:cNvSpPr txBox="1"/>
          <p:nvPr/>
        </p:nvSpPr>
        <p:spPr>
          <a:xfrm>
            <a:off x="7989006" y="1821912"/>
            <a:ext cx="2762035" cy="461665"/>
          </a:xfrm>
          <a:prstGeom prst="rect">
            <a:avLst/>
          </a:prstGeom>
          <a:noFill/>
        </p:spPr>
        <p:txBody>
          <a:bodyPr wrap="square" rtlCol="0">
            <a:spAutoFit/>
          </a:bodyPr>
          <a:lstStyle/>
          <a:p>
            <a:pPr algn="ctr"/>
            <a:r>
              <a:rPr lang="en-GB" sz="2400" b="1">
                <a:solidFill>
                  <a:srgbClr val="00095F"/>
                </a:solidFill>
              </a:rPr>
              <a:t>Downstream use</a:t>
            </a:r>
          </a:p>
        </p:txBody>
      </p:sp>
      <p:sp>
        <p:nvSpPr>
          <p:cNvPr id="13" name="TextBox 12">
            <a:extLst>
              <a:ext uri="{FF2B5EF4-FFF2-40B4-BE49-F238E27FC236}">
                <a16:creationId xmlns:a16="http://schemas.microsoft.com/office/drawing/2014/main" id="{6B40E19D-69A1-CF61-A033-F11DB3E424F6}"/>
              </a:ext>
            </a:extLst>
          </p:cNvPr>
          <p:cNvSpPr txBox="1"/>
          <p:nvPr/>
        </p:nvSpPr>
        <p:spPr>
          <a:xfrm>
            <a:off x="1651784" y="4238140"/>
            <a:ext cx="2077374" cy="461665"/>
          </a:xfrm>
          <a:prstGeom prst="rect">
            <a:avLst/>
          </a:prstGeom>
          <a:noFill/>
        </p:spPr>
        <p:txBody>
          <a:bodyPr wrap="square" rtlCol="0">
            <a:spAutoFit/>
          </a:bodyPr>
          <a:lstStyle/>
          <a:p>
            <a:pPr algn="ctr"/>
            <a:r>
              <a:rPr lang="en-GB" sz="2400" b="1">
                <a:solidFill>
                  <a:srgbClr val="8F9191"/>
                </a:solidFill>
              </a:rPr>
              <a:t>Circularity</a:t>
            </a:r>
          </a:p>
        </p:txBody>
      </p:sp>
      <p:sp>
        <p:nvSpPr>
          <p:cNvPr id="14" name="TextBox 13">
            <a:extLst>
              <a:ext uri="{FF2B5EF4-FFF2-40B4-BE49-F238E27FC236}">
                <a16:creationId xmlns:a16="http://schemas.microsoft.com/office/drawing/2014/main" id="{852C491D-C9DE-FEE3-21A8-388628C01D54}"/>
              </a:ext>
            </a:extLst>
          </p:cNvPr>
          <p:cNvSpPr txBox="1"/>
          <p:nvPr/>
        </p:nvSpPr>
        <p:spPr>
          <a:xfrm>
            <a:off x="8180075" y="4149078"/>
            <a:ext cx="2762034" cy="461665"/>
          </a:xfrm>
          <a:prstGeom prst="rect">
            <a:avLst/>
          </a:prstGeom>
          <a:noFill/>
        </p:spPr>
        <p:txBody>
          <a:bodyPr wrap="square" rtlCol="0">
            <a:spAutoFit/>
          </a:bodyPr>
          <a:lstStyle/>
          <a:p>
            <a:pPr algn="ctr"/>
            <a:r>
              <a:rPr lang="en-GB" sz="2400" b="1">
                <a:solidFill>
                  <a:srgbClr val="F77126"/>
                </a:solidFill>
              </a:rPr>
              <a:t>Communications</a:t>
            </a:r>
          </a:p>
        </p:txBody>
      </p:sp>
    </p:spTree>
    <p:extLst>
      <p:ext uri="{BB962C8B-B14F-4D97-AF65-F5344CB8AC3E}">
        <p14:creationId xmlns:p14="http://schemas.microsoft.com/office/powerpoint/2010/main" val="405761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839B2-9C72-B0A5-3FE1-1AB2CC22D93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9D2B8A-BC9C-1956-655D-78708CDBBBA9}"/>
              </a:ext>
            </a:extLst>
          </p:cNvPr>
          <p:cNvPicPr>
            <a:picLocks noChangeAspect="1"/>
          </p:cNvPicPr>
          <p:nvPr/>
        </p:nvPicPr>
        <p:blipFill>
          <a:blip r:embed="rId2"/>
          <a:stretch>
            <a:fillRect/>
          </a:stretch>
        </p:blipFill>
        <p:spPr>
          <a:xfrm>
            <a:off x="2097588" y="997406"/>
            <a:ext cx="7120260" cy="5055092"/>
          </a:xfrm>
          <a:prstGeom prst="rect">
            <a:avLst/>
          </a:prstGeom>
        </p:spPr>
      </p:pic>
      <p:sp>
        <p:nvSpPr>
          <p:cNvPr id="2" name="Titel 1">
            <a:extLst>
              <a:ext uri="{FF2B5EF4-FFF2-40B4-BE49-F238E27FC236}">
                <a16:creationId xmlns:a16="http://schemas.microsoft.com/office/drawing/2014/main" id="{1FFE959B-5BCD-D5DE-5EDC-5C88171F29C9}"/>
              </a:ext>
            </a:extLst>
          </p:cNvPr>
          <p:cNvSpPr>
            <a:spLocks noGrp="1"/>
          </p:cNvSpPr>
          <p:nvPr>
            <p:ph type="title"/>
          </p:nvPr>
        </p:nvSpPr>
        <p:spPr>
          <a:xfrm>
            <a:off x="242776" y="252254"/>
            <a:ext cx="8858693" cy="1325563"/>
          </a:xfrm>
        </p:spPr>
        <p:txBody>
          <a:bodyPr>
            <a:normAutofit fontScale="90000"/>
          </a:bodyPr>
          <a:lstStyle/>
          <a:p>
            <a:r>
              <a:rPr lang="de-DE" b="1" dirty="0"/>
              <a:t>ATIEL &amp; UEIL Joint </a:t>
            </a:r>
            <a:r>
              <a:rPr lang="de-DE" b="1" dirty="0" err="1"/>
              <a:t>Sustainability</a:t>
            </a:r>
            <a:r>
              <a:rPr lang="de-DE" b="1" dirty="0"/>
              <a:t> Committee </a:t>
            </a:r>
            <a:br>
              <a:rPr lang="de-DE" b="1" dirty="0"/>
            </a:br>
            <a:r>
              <a:rPr lang="de-DE" dirty="0" err="1"/>
              <a:t>Full</a:t>
            </a:r>
            <a:r>
              <a:rPr lang="de-DE" dirty="0"/>
              <a:t> </a:t>
            </a:r>
            <a:r>
              <a:rPr lang="de-DE" dirty="0" err="1"/>
              <a:t>lifecycle</a:t>
            </a:r>
            <a:r>
              <a:rPr lang="de-DE" dirty="0"/>
              <a:t> </a:t>
            </a:r>
            <a:r>
              <a:rPr lang="de-DE" dirty="0" err="1"/>
              <a:t>view</a:t>
            </a:r>
            <a:r>
              <a:rPr lang="de-DE" b="1" dirty="0"/>
              <a:t/>
            </a:r>
            <a:br>
              <a:rPr lang="de-DE" b="1" dirty="0"/>
            </a:br>
            <a:endParaRPr lang="de-DE" b="1" dirty="0"/>
          </a:p>
        </p:txBody>
      </p:sp>
      <p:sp>
        <p:nvSpPr>
          <p:cNvPr id="19" name="Isosceles Triangle 18">
            <a:extLst>
              <a:ext uri="{FF2B5EF4-FFF2-40B4-BE49-F238E27FC236}">
                <a16:creationId xmlns:a16="http://schemas.microsoft.com/office/drawing/2014/main" id="{00A854E8-3ABF-159A-5E75-63DBC365A009}"/>
              </a:ext>
            </a:extLst>
          </p:cNvPr>
          <p:cNvSpPr/>
          <p:nvPr/>
        </p:nvSpPr>
        <p:spPr>
          <a:xfrm>
            <a:off x="5002763" y="2454381"/>
            <a:ext cx="2343956" cy="1681899"/>
          </a:xfrm>
          <a:prstGeom prst="triangle">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8CF6622C-2F87-48A3-FFE8-F1C4D9ADD5E0}"/>
              </a:ext>
            </a:extLst>
          </p:cNvPr>
          <p:cNvGrpSpPr/>
          <p:nvPr/>
        </p:nvGrpSpPr>
        <p:grpSpPr>
          <a:xfrm>
            <a:off x="4594827" y="3780597"/>
            <a:ext cx="1166166" cy="475282"/>
            <a:chOff x="3314262" y="2554527"/>
            <a:chExt cx="1175126" cy="608428"/>
          </a:xfrm>
        </p:grpSpPr>
        <p:sp>
          <p:nvSpPr>
            <p:cNvPr id="9" name="Rectangle 8">
              <a:extLst>
                <a:ext uri="{FF2B5EF4-FFF2-40B4-BE49-F238E27FC236}">
                  <a16:creationId xmlns:a16="http://schemas.microsoft.com/office/drawing/2014/main" id="{B9B0E89D-F7ED-978F-A5ED-9B340F62616C}"/>
                </a:ext>
              </a:extLst>
            </p:cNvPr>
            <p:cNvSpPr/>
            <p:nvPr/>
          </p:nvSpPr>
          <p:spPr>
            <a:xfrm>
              <a:off x="3314262" y="2554527"/>
              <a:ext cx="1175126" cy="608428"/>
            </a:xfrm>
            <a:prstGeom prst="rect">
              <a:avLst/>
            </a:prstGeom>
            <a:solidFill>
              <a:schemeClr val="accent4"/>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967DC52-2997-DDB6-0D06-459CF378F31D}"/>
                </a:ext>
              </a:extLst>
            </p:cNvPr>
            <p:cNvSpPr txBox="1"/>
            <p:nvPr/>
          </p:nvSpPr>
          <p:spPr>
            <a:xfrm>
              <a:off x="3314262" y="2679438"/>
              <a:ext cx="1104173" cy="4346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123786"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Circular Materials</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Working Group</a:t>
              </a:r>
              <a:endParaRPr kumimoji="0" lang="de-DE"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34CF43DE-279D-E8B3-3B09-D827CB401039}"/>
              </a:ext>
            </a:extLst>
          </p:cNvPr>
          <p:cNvGrpSpPr/>
          <p:nvPr/>
        </p:nvGrpSpPr>
        <p:grpSpPr>
          <a:xfrm>
            <a:off x="6664609" y="3786828"/>
            <a:ext cx="1090046" cy="522228"/>
            <a:chOff x="1737690" y="2554527"/>
            <a:chExt cx="1175126" cy="673318"/>
          </a:xfrm>
        </p:grpSpPr>
        <p:sp>
          <p:nvSpPr>
            <p:cNvPr id="12" name="Rectangle 11">
              <a:extLst>
                <a:ext uri="{FF2B5EF4-FFF2-40B4-BE49-F238E27FC236}">
                  <a16:creationId xmlns:a16="http://schemas.microsoft.com/office/drawing/2014/main" id="{6182E554-C479-DFC1-98D9-930FCF711052}"/>
                </a:ext>
              </a:extLst>
            </p:cNvPr>
            <p:cNvSpPr/>
            <p:nvPr/>
          </p:nvSpPr>
          <p:spPr>
            <a:xfrm>
              <a:off x="1737690" y="2554527"/>
              <a:ext cx="1175126" cy="608428"/>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7E0D8C6-52F2-49D3-F21E-B82CFEFEB8D9}"/>
                </a:ext>
              </a:extLst>
            </p:cNvPr>
            <p:cNvSpPr txBox="1"/>
            <p:nvPr/>
          </p:nvSpPr>
          <p:spPr>
            <a:xfrm>
              <a:off x="1737690" y="2619417"/>
              <a:ext cx="1175126" cy="6084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8585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Downstream</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Working Group</a:t>
              </a:r>
            </a:p>
          </p:txBody>
        </p:sp>
      </p:grpSp>
      <p:grpSp>
        <p:nvGrpSpPr>
          <p:cNvPr id="14" name="Group 13">
            <a:extLst>
              <a:ext uri="{FF2B5EF4-FFF2-40B4-BE49-F238E27FC236}">
                <a16:creationId xmlns:a16="http://schemas.microsoft.com/office/drawing/2014/main" id="{1ED3B75B-490F-11DE-F9B1-C98C1DFFEE6E}"/>
              </a:ext>
            </a:extLst>
          </p:cNvPr>
          <p:cNvGrpSpPr/>
          <p:nvPr/>
        </p:nvGrpSpPr>
        <p:grpSpPr>
          <a:xfrm>
            <a:off x="5591658" y="2311859"/>
            <a:ext cx="1166166" cy="534691"/>
            <a:chOff x="28293" y="2554527"/>
            <a:chExt cx="1193755" cy="670007"/>
          </a:xfrm>
        </p:grpSpPr>
        <p:sp>
          <p:nvSpPr>
            <p:cNvPr id="15" name="Rectangle 14">
              <a:extLst>
                <a:ext uri="{FF2B5EF4-FFF2-40B4-BE49-F238E27FC236}">
                  <a16:creationId xmlns:a16="http://schemas.microsoft.com/office/drawing/2014/main" id="{1F1709A7-B72E-5D10-1FFF-C555AB4D3720}"/>
                </a:ext>
              </a:extLst>
            </p:cNvPr>
            <p:cNvSpPr/>
            <p:nvPr/>
          </p:nvSpPr>
          <p:spPr>
            <a:xfrm>
              <a:off x="46922" y="2554527"/>
              <a:ext cx="1175126" cy="608428"/>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BA5CAFD-078E-BC36-A7CB-A5284F8A3494}"/>
                </a:ext>
              </a:extLst>
            </p:cNvPr>
            <p:cNvSpPr txBox="1"/>
            <p:nvPr/>
          </p:nvSpPr>
          <p:spPr>
            <a:xfrm>
              <a:off x="28293" y="2616107"/>
              <a:ext cx="1175125" cy="6084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8585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Carbon Footprint Working Group</a:t>
              </a:r>
            </a:p>
          </p:txBody>
        </p:sp>
      </p:grpSp>
    </p:spTree>
    <p:extLst>
      <p:ext uri="{BB962C8B-B14F-4D97-AF65-F5344CB8AC3E}">
        <p14:creationId xmlns:p14="http://schemas.microsoft.com/office/powerpoint/2010/main" val="241956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9CE63-EB9E-A728-570A-46EBEDA873B8}"/>
              </a:ext>
            </a:extLst>
          </p:cNvPr>
          <p:cNvSpPr>
            <a:spLocks noGrp="1"/>
          </p:cNvSpPr>
          <p:nvPr>
            <p:ph type="title"/>
          </p:nvPr>
        </p:nvSpPr>
        <p:spPr>
          <a:xfrm>
            <a:off x="311889" y="269698"/>
            <a:ext cx="10515600" cy="1325563"/>
          </a:xfrm>
        </p:spPr>
        <p:txBody>
          <a:bodyPr>
            <a:normAutofit fontScale="90000"/>
          </a:bodyPr>
          <a:lstStyle/>
          <a:p>
            <a:r>
              <a:rPr lang="de-DE" b="1" dirty="0"/>
              <a:t>ATIEL &amp; UEIL Joint </a:t>
            </a:r>
            <a:r>
              <a:rPr lang="de-DE" b="1" dirty="0" err="1"/>
              <a:t>Sustainability</a:t>
            </a:r>
            <a:r>
              <a:rPr lang="de-DE" b="1" dirty="0"/>
              <a:t> Committee</a:t>
            </a:r>
            <a:r>
              <a:rPr lang="de-DE" dirty="0"/>
              <a:t/>
            </a:r>
            <a:br>
              <a:rPr lang="de-DE" dirty="0"/>
            </a:br>
            <a:r>
              <a:rPr lang="de-DE" sz="2400" dirty="0" err="1"/>
              <a:t>from</a:t>
            </a:r>
            <a:r>
              <a:rPr lang="de-DE" sz="2400" dirty="0"/>
              <a:t> March 2025</a:t>
            </a:r>
            <a:r>
              <a:rPr lang="de-DE" dirty="0"/>
              <a:t/>
            </a:r>
            <a:br>
              <a:rPr lang="de-DE" dirty="0"/>
            </a:br>
            <a:endParaRPr lang="de-DE" dirty="0"/>
          </a:p>
        </p:txBody>
      </p:sp>
      <p:graphicFrame>
        <p:nvGraphicFramePr>
          <p:cNvPr id="6" name="Diagram 5">
            <a:extLst>
              <a:ext uri="{FF2B5EF4-FFF2-40B4-BE49-F238E27FC236}">
                <a16:creationId xmlns:a16="http://schemas.microsoft.com/office/drawing/2014/main" id="{BCB06EF8-F53D-6264-6257-E797DEB1F0F5}"/>
              </a:ext>
            </a:extLst>
          </p:cNvPr>
          <p:cNvGraphicFramePr/>
          <p:nvPr/>
        </p:nvGraphicFramePr>
        <p:xfrm>
          <a:off x="649406" y="1180899"/>
          <a:ext cx="6196662" cy="4851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665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Template.pptm" id="{4DD37165-048B-4A26-8B7D-34CE7D7BA169}" vid="{2D521EEC-3628-4558-B539-8F944D659E65}"/>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A7A056D679C448BFED8B95E29484ED" ma:contentTypeVersion="14" ma:contentTypeDescription="Create a new document." ma:contentTypeScope="" ma:versionID="0fbdb65dbffb210b4d7c77f69185f45a">
  <xsd:schema xmlns:xsd="http://www.w3.org/2001/XMLSchema" xmlns:xs="http://www.w3.org/2001/XMLSchema" xmlns:p="http://schemas.microsoft.com/office/2006/metadata/properties" xmlns:ns2="387e613c-058c-45d4-ba25-06ece76aed6f" xmlns:ns3="da4711dd-b5a7-4a80-93f5-dd3e4c33d385" targetNamespace="http://schemas.microsoft.com/office/2006/metadata/properties" ma:root="true" ma:fieldsID="6a539299afaf2625699832a781b57222" ns2:_="" ns3:_="">
    <xsd:import namespace="387e613c-058c-45d4-ba25-06ece76aed6f"/>
    <xsd:import namespace="da4711dd-b5a7-4a80-93f5-dd3e4c33d38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7e613c-058c-45d4-ba25-06ece76aed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4d6e018-6540-4bce-b330-e341a7ee6a9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4711dd-b5a7-4a80-93f5-dd3e4c33d3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33ba425-5aed-47e8-be81-d190832ab8cc}" ma:internalName="TaxCatchAll" ma:showField="CatchAllData" ma:web="da4711dd-b5a7-4a80-93f5-dd3e4c33d3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a4711dd-b5a7-4a80-93f5-dd3e4c33d385" xsi:nil="true"/>
    <lcf76f155ced4ddcb4097134ff3c332f xmlns="387e613c-058c-45d4-ba25-06ece76aed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14CEDD-4075-441C-92B1-3FCD99CE6D8A}">
  <ds:schemaRefs>
    <ds:schemaRef ds:uri="http://schemas.microsoft.com/sharepoint/v3/contenttype/forms"/>
  </ds:schemaRefs>
</ds:datastoreItem>
</file>

<file path=customXml/itemProps2.xml><?xml version="1.0" encoding="utf-8"?>
<ds:datastoreItem xmlns:ds="http://schemas.openxmlformats.org/officeDocument/2006/customXml" ds:itemID="{64933428-E9FD-4582-9A67-F9FCD940ADB5}">
  <ds:schemaRefs>
    <ds:schemaRef ds:uri="387e613c-058c-45d4-ba25-06ece76aed6f"/>
    <ds:schemaRef ds:uri="da4711dd-b5a7-4a80-93f5-dd3e4c33d3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E31F704-767C-440A-9432-6D47A1E9A30C}">
  <ds:schemaRefs>
    <ds:schemaRef ds:uri="http://www.w3.org/XML/1998/namespace"/>
    <ds:schemaRef ds:uri="http://schemas.microsoft.com/office/2006/documentManagement/types"/>
    <ds:schemaRef ds:uri="387e613c-058c-45d4-ba25-06ece76aed6f"/>
    <ds:schemaRef ds:uri="http://schemas.microsoft.com/office/2006/metadata/properti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da4711dd-b5a7-4a80-93f5-dd3e4c33d385"/>
  </ds:schemaRefs>
</ds:datastoreItem>
</file>

<file path=docMetadata/LabelInfo.xml><?xml version="1.0" encoding="utf-8"?>
<clbl:labelList xmlns:clbl="http://schemas.microsoft.com/office/2020/mipLabelMetadata">
  <clbl:label id="{57368c21-b8cf-42cf-bd0b-43ecd4bc62ae}" enabled="0" method="" siteId="{57368c21-b8cf-42cf-bd0b-43ecd4bc62ae}" removed="1"/>
  <clbl:label id="{a3d5c304-e8a3-4728-ba99-a35780e1c209}" enabled="1" method="Privileged" siteId="{ff093d1f-75de-49f6-b91b-8bf6945505af}" removed="0"/>
</clbl:labelList>
</file>

<file path=docProps/app.xml><?xml version="1.0" encoding="utf-8"?>
<Properties xmlns="http://schemas.openxmlformats.org/officeDocument/2006/extended-properties" xmlns:vt="http://schemas.openxmlformats.org/officeDocument/2006/docPropsVTypes">
  <TotalTime>301</TotalTime>
  <Words>4096</Words>
  <Application>Microsoft Office PowerPoint</Application>
  <PresentationFormat>Grand écran</PresentationFormat>
  <Paragraphs>686</Paragraphs>
  <Slides>40</Slides>
  <Notes>26</Notes>
  <HiddenSlides>0</HiddenSlides>
  <MMClips>0</MMClips>
  <ScaleCrop>false</ScaleCrop>
  <HeadingPairs>
    <vt:vector size="6" baseType="variant">
      <vt:variant>
        <vt:lpstr>Polices utilisées</vt:lpstr>
      </vt:variant>
      <vt:variant>
        <vt:i4>17</vt:i4>
      </vt:variant>
      <vt:variant>
        <vt:lpstr>Thème</vt:lpstr>
      </vt:variant>
      <vt:variant>
        <vt:i4>3</vt:i4>
      </vt:variant>
      <vt:variant>
        <vt:lpstr>Titres des diapositives</vt:lpstr>
      </vt:variant>
      <vt:variant>
        <vt:i4>40</vt:i4>
      </vt:variant>
    </vt:vector>
  </HeadingPairs>
  <TitlesOfParts>
    <vt:vector size="60" baseType="lpstr">
      <vt:lpstr>ＭＳ Ｐゴシック</vt:lpstr>
      <vt:lpstr>Yu Gothic</vt:lpstr>
      <vt:lpstr>Aptos</vt:lpstr>
      <vt:lpstr>Aptos Display</vt:lpstr>
      <vt:lpstr>Arial</vt:lpstr>
      <vt:lpstr>Arial MT</vt:lpstr>
      <vt:lpstr>Calibri</vt:lpstr>
      <vt:lpstr>Fira Sans Extra Condensed</vt:lpstr>
      <vt:lpstr>Fira Sans Extra Condensed Medium</vt:lpstr>
      <vt:lpstr>Helvetica Neue</vt:lpstr>
      <vt:lpstr>Kokila</vt:lpstr>
      <vt:lpstr>Libre Franklin</vt:lpstr>
      <vt:lpstr>Raleway</vt:lpstr>
      <vt:lpstr>Segoe UI</vt:lpstr>
      <vt:lpstr>Times New Roman</vt:lpstr>
      <vt:lpstr>Wingdings</vt:lpstr>
      <vt:lpstr>Yu Mincho</vt:lpstr>
      <vt:lpstr>Office Theme</vt:lpstr>
      <vt:lpstr>1_Office Theme</vt:lpstr>
      <vt:lpstr>2_Office Theme</vt:lpstr>
      <vt:lpstr>ATIEL &amp; UEIL Sustainability  A collaborative approach   </vt:lpstr>
      <vt:lpstr>Overview</vt:lpstr>
      <vt:lpstr>Collaboration</vt:lpstr>
      <vt:lpstr>Two individual associations…</vt:lpstr>
      <vt:lpstr>…forming a more powerful voice</vt:lpstr>
      <vt:lpstr>…with one shared mission and vision</vt:lpstr>
      <vt:lpstr>…tackling industry challenges together</vt:lpstr>
      <vt:lpstr>ATIEL &amp; UEIL Joint Sustainability Committee  Full lifecycle view </vt:lpstr>
      <vt:lpstr>ATIEL &amp; UEIL Joint Sustainability Committee from March 2025 </vt:lpstr>
      <vt:lpstr>Website and digital</vt:lpstr>
      <vt:lpstr>Carbon Footprint Working Group</vt:lpstr>
      <vt:lpstr>Corporate carbon footprint</vt:lpstr>
      <vt:lpstr>Product Carbon Footprint of Lubricants </vt:lpstr>
      <vt:lpstr>PCF – Relevance for our industry   Why are methodologies needed and how do they contribute to transparency ? </vt:lpstr>
      <vt:lpstr>Joint UEIL/ATIEL – PCF – Task Force  </vt:lpstr>
      <vt:lpstr>Product Carbon Footprint  and Life Cycle Assessment</vt:lpstr>
      <vt:lpstr>Product Carbon Footprint  and Life Cycle Assessment</vt:lpstr>
      <vt:lpstr>PCF Calculation Tool overview </vt:lpstr>
      <vt:lpstr>Downstream Working Group</vt:lpstr>
      <vt:lpstr>White Papers on Downstream Aspects</vt:lpstr>
      <vt:lpstr>Lubricants and Greases Avoided Emissions</vt:lpstr>
      <vt:lpstr>Downstream White Paper / Document Releases</vt:lpstr>
      <vt:lpstr>Lubricants and Greases End of Life</vt:lpstr>
      <vt:lpstr>Lubricants and Greases End of Life</vt:lpstr>
      <vt:lpstr>Lubricants and Greases  End of Life Sustainable Best Practices</vt:lpstr>
      <vt:lpstr>Lubricants and Greases  End of Life Sustainable Best Practices</vt:lpstr>
      <vt:lpstr>Lubricants and Greases  End of Life Sustainable Best Practices</vt:lpstr>
      <vt:lpstr>Lubricants and Greases  End of Life Sustainable Best Practices</vt:lpstr>
      <vt:lpstr>Lubricants and Greases  End of Life Sustainable Best Practices</vt:lpstr>
      <vt:lpstr>Lubricants and Greases  End of Life Sustainable Best Practices</vt:lpstr>
      <vt:lpstr>Lubricants and Greases  End of Life Sustainable Best Practices</vt:lpstr>
      <vt:lpstr>Lubricants and Greases  End of Life Sustainable Best Practices</vt:lpstr>
      <vt:lpstr>Lubricants and Greases  End of Life Sustainable Best Practices</vt:lpstr>
      <vt:lpstr>Lubricants and Greases  End of Life Sustainable Best Practices</vt:lpstr>
      <vt:lpstr>Lubricants and Greases End of Life</vt:lpstr>
      <vt:lpstr>Circular Materials Working Group</vt:lpstr>
      <vt:lpstr>Establishment of Circular Materials Group</vt:lpstr>
      <vt:lpstr>Présentation PowerPoint</vt:lpstr>
      <vt:lpstr>Overview</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 Swanson-Parbäck</dc:creator>
  <cp:lastModifiedBy>LHERMINE Erwan</cp:lastModifiedBy>
  <cp:revision>1</cp:revision>
  <dcterms:created xsi:type="dcterms:W3CDTF">2024-05-14T13:27:24Z</dcterms:created>
  <dcterms:modified xsi:type="dcterms:W3CDTF">2025-06-23T11:19:44Z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0x010100BCA7A056D679C448BFED8B95E29484ED</vt:lpwstr>
  </property>
  <property fmtid="{D5CDD505-2E9C-101B-9397-08002B2CF9AE}" pid="3" name="MediaServiceImageTags">
    <vt:lpwstr/>
  </property>
</Properties>
</file>